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2"/>
  </p:notesMasterIdLst>
  <p:sldIdLst>
    <p:sldId id="256" r:id="rId2"/>
    <p:sldId id="258" r:id="rId3"/>
    <p:sldId id="264" r:id="rId4"/>
    <p:sldId id="262" r:id="rId5"/>
    <p:sldId id="265" r:id="rId6"/>
    <p:sldId id="276" r:id="rId7"/>
    <p:sldId id="280" r:id="rId8"/>
    <p:sldId id="263" r:id="rId9"/>
    <p:sldId id="278" r:id="rId10"/>
    <p:sldId id="267" r:id="rId11"/>
    <p:sldId id="266" r:id="rId12"/>
    <p:sldId id="268" r:id="rId13"/>
    <p:sldId id="269" r:id="rId14"/>
    <p:sldId id="270" r:id="rId15"/>
    <p:sldId id="271" r:id="rId16"/>
    <p:sldId id="272" r:id="rId17"/>
    <p:sldId id="273" r:id="rId18"/>
    <p:sldId id="274" r:id="rId19"/>
    <p:sldId id="275" r:id="rId20"/>
    <p:sldId id="279"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E729CC"/>
    <a:srgbClr val="894773"/>
    <a:srgbClr val="C6C0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8C289-8D98-4830-817A-C38C2ECBFC3B}" type="datetimeFigureOut">
              <a:rPr lang="tr-TR" smtClean="0"/>
              <a:pPr/>
              <a:t>28.05.2016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8A9BB-F63C-420B-BA81-2116FD3B9BA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1C8A9BB-F63C-420B-BA81-2116FD3B9BAE}" type="slidenum">
              <a:rPr lang="tr-TR" smtClean="0"/>
              <a:pPr/>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3 Dikdörtgen"/>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Dikdörtgen"/>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4" descr="http://hurseda.net/haber_resim/Dec_2010/36723_diyanet-isleri-logo.jpg"/>
          <p:cNvPicPr>
            <a:picLocks noChangeAspect="1" noChangeArrowheads="1"/>
          </p:cNvPicPr>
          <p:nvPr/>
        </p:nvPicPr>
        <p:blipFill>
          <a:blip r:embed="rId2" cstate="print"/>
          <a:srcRect/>
          <a:stretch>
            <a:fillRect/>
          </a:stretch>
        </p:blipFill>
        <p:spPr bwMode="auto">
          <a:xfrm>
            <a:off x="0" y="0"/>
            <a:ext cx="1643063" cy="1233488"/>
          </a:xfrm>
          <a:prstGeom prst="rect">
            <a:avLst/>
          </a:prstGeom>
          <a:noFill/>
          <a:ln w="9525">
            <a:noFill/>
            <a:miter lim="800000"/>
            <a:headEnd/>
            <a:tailEnd/>
          </a:ln>
        </p:spPr>
      </p:pic>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10" name="27 Veri Yer Tutucusu"/>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198A0A6B-D99B-4BF2-9002-948F54AC5157}" type="datetimeFigureOut">
              <a:rPr lang="tr-TR" smtClean="0"/>
              <a:pPr/>
              <a:t>28.05.2016</a:t>
            </a:fld>
            <a:endParaRPr lang="tr-TR"/>
          </a:p>
        </p:txBody>
      </p:sp>
      <p:sp>
        <p:nvSpPr>
          <p:cNvPr id="11" name="16 Altbilgi Yer Tutucusu"/>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endParaRPr lang="tr-TR"/>
          </a:p>
        </p:txBody>
      </p:sp>
      <p:sp>
        <p:nvSpPr>
          <p:cNvPr id="12" name="28 Slayt Numarası Yer Tutucusu"/>
          <p:cNvSpPr>
            <a:spLocks noGrp="1"/>
          </p:cNvSpPr>
          <p:nvPr>
            <p:ph type="sldNum" sz="quarter" idx="12"/>
          </p:nvPr>
        </p:nvSpPr>
        <p:spPr>
          <a:xfrm>
            <a:off x="8001000" y="228600"/>
            <a:ext cx="838200" cy="381000"/>
          </a:xfrm>
        </p:spPr>
        <p:txBody>
          <a:bodyPr/>
          <a:lstStyle>
            <a:lvl1pPr>
              <a:defRPr smtClean="0">
                <a:solidFill>
                  <a:schemeClr val="tx2"/>
                </a:solidFill>
              </a:defRPr>
            </a:lvl1pPr>
          </a:lstStyle>
          <a:p>
            <a:fld id="{CA548764-A76E-4A8C-B86B-9350F9665DE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4" name="Picture 6" descr="C:\Users\salim\Pictures\Ramazan\www3.jpg"/>
          <p:cNvPicPr>
            <a:picLocks noChangeAspect="1" noChangeArrowheads="1"/>
          </p:cNvPicPr>
          <p:nvPr/>
        </p:nvPicPr>
        <p:blipFill>
          <a:blip r:embed="rId2" cstate="print"/>
          <a:srcRect/>
          <a:stretch>
            <a:fillRect/>
          </a:stretch>
        </p:blipFill>
        <p:spPr bwMode="auto">
          <a:xfrm>
            <a:off x="0" y="6215063"/>
            <a:ext cx="3500438" cy="642937"/>
          </a:xfrm>
          <a:prstGeom prst="rect">
            <a:avLst/>
          </a:prstGeom>
          <a:noFill/>
          <a:ln w="9525">
            <a:noFill/>
            <a:miter lim="800000"/>
            <a:headEnd/>
            <a:tailEnd/>
          </a:ln>
        </p:spPr>
      </p:pic>
      <p:pic>
        <p:nvPicPr>
          <p:cNvPr id="5" name="Picture 1" descr="C:\Users\salim\Pictures\Ramazan\diyanet bayner.jpg"/>
          <p:cNvPicPr>
            <a:picLocks noChangeAspect="1" noChangeArrowheads="1"/>
          </p:cNvPicPr>
          <p:nvPr/>
        </p:nvPicPr>
        <p:blipFill>
          <a:blip r:embed="rId3" cstate="print"/>
          <a:srcRect/>
          <a:stretch>
            <a:fillRect/>
          </a:stretch>
        </p:blipFill>
        <p:spPr bwMode="auto">
          <a:xfrm>
            <a:off x="3571875" y="6215063"/>
            <a:ext cx="5500688" cy="571500"/>
          </a:xfrm>
          <a:prstGeom prst="rect">
            <a:avLst/>
          </a:prstGeom>
          <a:noFill/>
          <a:ln w="38100">
            <a:solidFill>
              <a:srgbClr val="FFC000"/>
            </a:solid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3 Veri Yer Tutucusu"/>
          <p:cNvSpPr>
            <a:spLocks noGrp="1"/>
          </p:cNvSpPr>
          <p:nvPr>
            <p:ph type="dt" sz="half" idx="10"/>
          </p:nvPr>
        </p:nvSpPr>
        <p:spPr/>
        <p:txBody>
          <a:bodyPr/>
          <a:lstStyle>
            <a:lvl1pPr>
              <a:defRPr/>
            </a:lvl1pPr>
          </a:lstStyle>
          <a:p>
            <a:fld id="{198A0A6B-D99B-4BF2-9002-948F54AC5157}" type="datetimeFigureOut">
              <a:rPr lang="tr-TR" smtClean="0"/>
              <a:pPr/>
              <a:t>28.05.2016</a:t>
            </a:fld>
            <a:endParaRPr lang="tr-TR"/>
          </a:p>
        </p:txBody>
      </p:sp>
      <p:sp>
        <p:nvSpPr>
          <p:cNvPr id="7" name="4 Altbilgi Yer Tutucusu"/>
          <p:cNvSpPr>
            <a:spLocks noGrp="1"/>
          </p:cNvSpPr>
          <p:nvPr>
            <p:ph type="ftr" sz="quarter" idx="11"/>
          </p:nvPr>
        </p:nvSpPr>
        <p:spPr/>
        <p:txBody>
          <a:bodyPr/>
          <a:lstStyle>
            <a:lvl1pPr>
              <a:defRPr/>
            </a:lvl1pPr>
          </a:lstStyle>
          <a:p>
            <a:endParaRPr lang="tr-TR"/>
          </a:p>
        </p:txBody>
      </p:sp>
      <p:sp>
        <p:nvSpPr>
          <p:cNvPr id="8" name="5 Slayt Numarası Yer Tutucusu"/>
          <p:cNvSpPr>
            <a:spLocks noGrp="1"/>
          </p:cNvSpPr>
          <p:nvPr>
            <p:ph type="sldNum" sz="quarter" idx="12"/>
          </p:nvPr>
        </p:nvSpPr>
        <p:spPr/>
        <p:txBody>
          <a:bodyPr/>
          <a:lstStyle>
            <a:lvl1pPr>
              <a:defRPr/>
            </a:lvl1pPr>
          </a:lstStyle>
          <a:p>
            <a:fld id="{CA548764-A76E-4A8C-B86B-9350F9665DED}" type="slidenum">
              <a:rPr lang="tr-TR" smtClean="0"/>
              <a:pPr/>
              <a:t>‹#›</a:t>
            </a:fld>
            <a:endParaRPr lang="tr-T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4" descr="http://hurseda.net/haber_resim/Dec_2010/36723_diyanet-isleri-logo.jpg"/>
          <p:cNvPicPr>
            <a:picLocks noChangeAspect="1" noChangeArrowheads="1"/>
          </p:cNvPicPr>
          <p:nvPr/>
        </p:nvPicPr>
        <p:blipFill>
          <a:blip r:embed="rId2" cstate="print"/>
          <a:srcRect/>
          <a:stretch>
            <a:fillRect/>
          </a:stretch>
        </p:blipFill>
        <p:spPr bwMode="auto">
          <a:xfrm>
            <a:off x="0" y="0"/>
            <a:ext cx="1643063" cy="1233488"/>
          </a:xfrm>
          <a:prstGeom prst="rect">
            <a:avLst/>
          </a:prstGeom>
          <a:noFill/>
          <a:ln w="9525">
            <a:noFill/>
            <a:miter lim="800000"/>
            <a:headEnd/>
            <a:tailEnd/>
          </a:ln>
        </p:spPr>
      </p:pic>
      <p:pic>
        <p:nvPicPr>
          <p:cNvPr id="5" name="Picture 6" descr="C:\Users\salim\Pictures\Ramazan\www3.jpg"/>
          <p:cNvPicPr>
            <a:picLocks noChangeAspect="1" noChangeArrowheads="1"/>
          </p:cNvPicPr>
          <p:nvPr/>
        </p:nvPicPr>
        <p:blipFill>
          <a:blip r:embed="rId3" cstate="print"/>
          <a:srcRect/>
          <a:stretch>
            <a:fillRect/>
          </a:stretch>
        </p:blipFill>
        <p:spPr bwMode="auto">
          <a:xfrm>
            <a:off x="0" y="6286500"/>
            <a:ext cx="3500438" cy="571500"/>
          </a:xfrm>
          <a:prstGeom prst="rect">
            <a:avLst/>
          </a:prstGeom>
          <a:noFill/>
          <a:ln w="9525">
            <a:noFill/>
            <a:miter lim="800000"/>
            <a:headEnd/>
            <a:tailEnd/>
          </a:ln>
        </p:spPr>
      </p:pic>
      <p:pic>
        <p:nvPicPr>
          <p:cNvPr id="6" name="Picture 1" descr="C:\Users\salim\Pictures\Ramazan\diyanet bayner.jpg"/>
          <p:cNvPicPr>
            <a:picLocks noChangeAspect="1" noChangeArrowheads="1"/>
          </p:cNvPicPr>
          <p:nvPr/>
        </p:nvPicPr>
        <p:blipFill>
          <a:blip r:embed="rId4" cstate="print"/>
          <a:srcRect/>
          <a:stretch>
            <a:fillRect/>
          </a:stretch>
        </p:blipFill>
        <p:spPr bwMode="auto">
          <a:xfrm>
            <a:off x="3571875" y="6357938"/>
            <a:ext cx="5500688" cy="428625"/>
          </a:xfrm>
          <a:prstGeom prst="rect">
            <a:avLst/>
          </a:prstGeom>
          <a:noFill/>
          <a:ln w="38100">
            <a:solidFill>
              <a:srgbClr val="FFC000"/>
            </a:solidFill>
            <a:miter lim="800000"/>
            <a:headEnd/>
            <a:tailEnd/>
          </a:ln>
        </p:spPr>
      </p:pic>
      <p:sp>
        <p:nvSpPr>
          <p:cNvPr id="2" name="1 Başlık"/>
          <p:cNvSpPr>
            <a:spLocks noGrp="1"/>
          </p:cNvSpPr>
          <p:nvPr>
            <p:ph type="title"/>
          </p:nvPr>
        </p:nvSpPr>
        <p:spPr>
          <a:xfrm>
            <a:off x="1571604" y="228600"/>
            <a:ext cx="7194444" cy="990600"/>
          </a:xfrm>
        </p:spPr>
        <p:txBody>
          <a:bodyPr/>
          <a:lstStyle/>
          <a:p>
            <a:r>
              <a:rPr lang="tr-TR" smtClean="0"/>
              <a:t>Asıl başlık stili için tıklatın</a:t>
            </a:r>
            <a:endParaRPr lang="en-US" dirty="0"/>
          </a:p>
        </p:txBody>
      </p:sp>
      <p:sp>
        <p:nvSpPr>
          <p:cNvPr id="8" name="7 İçerik Yer Tutucusu"/>
          <p:cNvSpPr>
            <a:spLocks noGrp="1"/>
          </p:cNvSpPr>
          <p:nvPr>
            <p:ph sz="quarter" idx="1"/>
          </p:nvPr>
        </p:nvSpPr>
        <p:spPr>
          <a:xfrm>
            <a:off x="642910" y="1643050"/>
            <a:ext cx="81534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3 Veri Yer Tutucusu"/>
          <p:cNvSpPr>
            <a:spLocks noGrp="1"/>
          </p:cNvSpPr>
          <p:nvPr>
            <p:ph type="dt" sz="half" idx="10"/>
          </p:nvPr>
        </p:nvSpPr>
        <p:spPr/>
        <p:txBody>
          <a:bodyPr/>
          <a:lstStyle>
            <a:lvl1pPr>
              <a:defRPr/>
            </a:lvl1pPr>
          </a:lstStyle>
          <a:p>
            <a:fld id="{198A0A6B-D99B-4BF2-9002-948F54AC5157}" type="datetimeFigureOut">
              <a:rPr lang="tr-TR" smtClean="0"/>
              <a:pPr/>
              <a:t>28.05.2016</a:t>
            </a:fld>
            <a:endParaRPr lang="tr-TR"/>
          </a:p>
        </p:txBody>
      </p:sp>
      <p:sp>
        <p:nvSpPr>
          <p:cNvPr id="9" name="4 Altbilgi Yer Tutucusu"/>
          <p:cNvSpPr>
            <a:spLocks noGrp="1"/>
          </p:cNvSpPr>
          <p:nvPr>
            <p:ph type="ftr" sz="quarter" idx="11"/>
          </p:nvPr>
        </p:nvSpPr>
        <p:spPr/>
        <p:txBody>
          <a:bodyPr/>
          <a:lstStyle>
            <a:lvl1pPr>
              <a:defRPr dirty="0"/>
            </a:lvl1pPr>
          </a:lstStyle>
          <a:p>
            <a:endParaRPr lang="tr-TR"/>
          </a:p>
        </p:txBody>
      </p:sp>
      <p:sp>
        <p:nvSpPr>
          <p:cNvPr id="10" name="5 Slayt Numarası Yer Tutucusu"/>
          <p:cNvSpPr>
            <a:spLocks noGrp="1"/>
          </p:cNvSpPr>
          <p:nvPr>
            <p:ph type="sldNum" sz="quarter" idx="12"/>
          </p:nvPr>
        </p:nvSpPr>
        <p:spPr/>
        <p:txBody>
          <a:bodyPr/>
          <a:lstStyle>
            <a:lvl1pPr>
              <a:defRPr smtClean="0">
                <a:solidFill>
                  <a:srgbClr val="FFFFFF"/>
                </a:solidFill>
              </a:defRPr>
            </a:lvl1pPr>
          </a:lstStyle>
          <a:p>
            <a:fld id="{CA548764-A76E-4A8C-B86B-9350F9665DED}" type="slidenum">
              <a:rPr lang="tr-TR" smtClean="0"/>
              <a:pPr/>
              <a:t>‹#›</a:t>
            </a:fld>
            <a:endParaRPr lang="tr-T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3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C:\Users\salim\Pictures\Ramazan\www3.jpg"/>
          <p:cNvPicPr>
            <a:picLocks noChangeAspect="1" noChangeArrowheads="1"/>
          </p:cNvPicPr>
          <p:nvPr/>
        </p:nvPicPr>
        <p:blipFill>
          <a:blip r:embed="rId2" cstate="print"/>
          <a:srcRect/>
          <a:stretch>
            <a:fillRect/>
          </a:stretch>
        </p:blipFill>
        <p:spPr bwMode="auto">
          <a:xfrm>
            <a:off x="0" y="6286500"/>
            <a:ext cx="3500438" cy="571500"/>
          </a:xfrm>
          <a:prstGeom prst="rect">
            <a:avLst/>
          </a:prstGeom>
          <a:noFill/>
          <a:ln w="9525">
            <a:noFill/>
            <a:miter lim="800000"/>
            <a:headEnd/>
            <a:tailEnd/>
          </a:ln>
        </p:spPr>
      </p:pic>
      <p:pic>
        <p:nvPicPr>
          <p:cNvPr id="8" name="Picture 1" descr="C:\Users\salim\Pictures\Ramazan\diyanet bayner.jpg"/>
          <p:cNvPicPr>
            <a:picLocks noChangeAspect="1" noChangeArrowheads="1"/>
          </p:cNvPicPr>
          <p:nvPr/>
        </p:nvPicPr>
        <p:blipFill>
          <a:blip r:embed="rId3" cstate="print"/>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3" name="2 Metin Yer Tutucusu"/>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9" name="11 Veri Yer Tutucusu"/>
          <p:cNvSpPr>
            <a:spLocks noGrp="1"/>
          </p:cNvSpPr>
          <p:nvPr>
            <p:ph type="dt" sz="half" idx="10"/>
          </p:nvPr>
        </p:nvSpPr>
        <p:spPr/>
        <p:txBody>
          <a:bodyPr/>
          <a:lstStyle>
            <a:lvl1pPr>
              <a:defRPr/>
            </a:lvl1pPr>
          </a:lstStyle>
          <a:p>
            <a:fld id="{198A0A6B-D99B-4BF2-9002-948F54AC5157}" type="datetimeFigureOut">
              <a:rPr lang="tr-TR" smtClean="0"/>
              <a:pPr/>
              <a:t>28.05.2016</a:t>
            </a:fld>
            <a:endParaRPr lang="tr-TR"/>
          </a:p>
        </p:txBody>
      </p:sp>
      <p:sp>
        <p:nvSpPr>
          <p:cNvPr id="10" name="12 Slayt Numarası Yer Tutucusu"/>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fld id="{CA548764-A76E-4A8C-B86B-9350F9665DED}" type="slidenum">
              <a:rPr lang="tr-TR" smtClean="0"/>
              <a:pPr/>
              <a:t>‹#›</a:t>
            </a:fld>
            <a:endParaRPr lang="tr-TR"/>
          </a:p>
        </p:txBody>
      </p:sp>
      <p:sp>
        <p:nvSpPr>
          <p:cNvPr id="11" name="13 Altbilgi Yer Tutucusu"/>
          <p:cNvSpPr>
            <a:spLocks noGrp="1"/>
          </p:cNvSpPr>
          <p:nvPr>
            <p:ph type="ftr" sz="quarter" idx="12"/>
          </p:nvPr>
        </p:nvSpPr>
        <p:spPr/>
        <p:txBody>
          <a:bodyPr/>
          <a:lstStyle>
            <a:lvl1pPr>
              <a:defRPr/>
            </a:lvl1pPr>
          </a:lstStyle>
          <a:p>
            <a:endParaRPr lang="tr-TR"/>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5" name="Picture 6" descr="C:\Users\salim\Pictures\Ramazan\www3.jpg"/>
          <p:cNvPicPr>
            <a:picLocks noChangeAspect="1" noChangeArrowheads="1"/>
          </p:cNvPicPr>
          <p:nvPr/>
        </p:nvPicPr>
        <p:blipFill>
          <a:blip r:embed="rId2" cstate="print"/>
          <a:srcRect/>
          <a:stretch>
            <a:fillRect/>
          </a:stretch>
        </p:blipFill>
        <p:spPr bwMode="auto">
          <a:xfrm>
            <a:off x="0" y="6215063"/>
            <a:ext cx="3500438" cy="642937"/>
          </a:xfrm>
          <a:prstGeom prst="rect">
            <a:avLst/>
          </a:prstGeom>
          <a:noFill/>
          <a:ln w="9525">
            <a:noFill/>
            <a:miter lim="800000"/>
            <a:headEnd/>
            <a:tailEnd/>
          </a:ln>
        </p:spPr>
      </p:pic>
      <p:pic>
        <p:nvPicPr>
          <p:cNvPr id="6" name="Picture 1" descr="C:\Users\salim\Pictures\Ramazan\diyanet bayner.jpg"/>
          <p:cNvPicPr>
            <a:picLocks noChangeAspect="1" noChangeArrowheads="1"/>
          </p:cNvPicPr>
          <p:nvPr/>
        </p:nvPicPr>
        <p:blipFill>
          <a:blip r:embed="rId3" cstate="print"/>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7 Veri Yer Tutucusu"/>
          <p:cNvSpPr>
            <a:spLocks noGrp="1"/>
          </p:cNvSpPr>
          <p:nvPr>
            <p:ph type="dt" sz="half" idx="10"/>
          </p:nvPr>
        </p:nvSpPr>
        <p:spPr/>
        <p:txBody>
          <a:bodyPr rtlCol="0"/>
          <a:lstStyle>
            <a:lvl1pPr>
              <a:defRPr/>
            </a:lvl1pPr>
          </a:lstStyle>
          <a:p>
            <a:fld id="{198A0A6B-D99B-4BF2-9002-948F54AC5157}" type="datetimeFigureOut">
              <a:rPr lang="tr-TR" smtClean="0"/>
              <a:pPr/>
              <a:t>28.05.2016</a:t>
            </a:fld>
            <a:endParaRPr lang="tr-TR"/>
          </a:p>
        </p:txBody>
      </p:sp>
      <p:sp>
        <p:nvSpPr>
          <p:cNvPr id="8" name="9 Slayt Numarası Yer Tutucusu"/>
          <p:cNvSpPr>
            <a:spLocks noGrp="1"/>
          </p:cNvSpPr>
          <p:nvPr>
            <p:ph type="sldNum" sz="quarter" idx="11"/>
          </p:nvPr>
        </p:nvSpPr>
        <p:spPr/>
        <p:txBody>
          <a:bodyPr rtlCol="0"/>
          <a:lstStyle>
            <a:lvl1pPr>
              <a:defRPr/>
            </a:lvl1pPr>
          </a:lstStyle>
          <a:p>
            <a:fld id="{CA548764-A76E-4A8C-B86B-9350F9665DED}" type="slidenum">
              <a:rPr lang="tr-TR" smtClean="0"/>
              <a:pPr/>
              <a:t>‹#›</a:t>
            </a:fld>
            <a:endParaRPr lang="tr-TR"/>
          </a:p>
        </p:txBody>
      </p:sp>
      <p:sp>
        <p:nvSpPr>
          <p:cNvPr id="10" name="11 Altbilgi Yer Tutucusu"/>
          <p:cNvSpPr>
            <a:spLocks noGrp="1"/>
          </p:cNvSpPr>
          <p:nvPr>
            <p:ph type="ftr" sz="quarter" idx="12"/>
          </p:nvPr>
        </p:nvSpPr>
        <p:spPr/>
        <p:txBody>
          <a:bodyPr rtlCol="0"/>
          <a:lstStyle>
            <a:lvl1pPr>
              <a:defRPr dirty="0"/>
            </a:lvl1pPr>
          </a:lstStyle>
          <a:p>
            <a:endParaRPr lang="tr-T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7" name="Picture 6" descr="C:\Users\salim\Pictures\Ramazan\www3.jpg"/>
          <p:cNvPicPr>
            <a:picLocks noChangeAspect="1" noChangeArrowheads="1"/>
          </p:cNvPicPr>
          <p:nvPr/>
        </p:nvPicPr>
        <p:blipFill>
          <a:blip r:embed="rId2" cstate="print"/>
          <a:srcRect/>
          <a:stretch>
            <a:fillRect/>
          </a:stretch>
        </p:blipFill>
        <p:spPr bwMode="auto">
          <a:xfrm>
            <a:off x="0" y="6215063"/>
            <a:ext cx="3500438" cy="642937"/>
          </a:xfrm>
          <a:prstGeom prst="rect">
            <a:avLst/>
          </a:prstGeom>
          <a:noFill/>
          <a:ln w="9525">
            <a:noFill/>
            <a:miter lim="800000"/>
            <a:headEnd/>
            <a:tailEnd/>
          </a:ln>
        </p:spPr>
      </p:pic>
      <p:pic>
        <p:nvPicPr>
          <p:cNvPr id="8" name="Picture 1" descr="C:\Users\salim\Pictures\Ramazan\diyanet bayner.jpg"/>
          <p:cNvPicPr>
            <a:picLocks noChangeAspect="1" noChangeArrowheads="1"/>
          </p:cNvPicPr>
          <p:nvPr/>
        </p:nvPicPr>
        <p:blipFill>
          <a:blip r:embed="rId3" cstate="print"/>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a:xfrm>
            <a:off x="533400" y="273050"/>
            <a:ext cx="8153400" cy="86995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9" name="9 Veri Yer Tutucusu"/>
          <p:cNvSpPr>
            <a:spLocks noGrp="1"/>
          </p:cNvSpPr>
          <p:nvPr>
            <p:ph type="dt" sz="half" idx="10"/>
          </p:nvPr>
        </p:nvSpPr>
        <p:spPr/>
        <p:txBody>
          <a:bodyPr rtlCol="0"/>
          <a:lstStyle>
            <a:lvl1pPr>
              <a:defRPr/>
            </a:lvl1pPr>
          </a:lstStyle>
          <a:p>
            <a:fld id="{198A0A6B-D99B-4BF2-9002-948F54AC5157}" type="datetimeFigureOut">
              <a:rPr lang="tr-TR" smtClean="0"/>
              <a:pPr/>
              <a:t>28.05.2016</a:t>
            </a:fld>
            <a:endParaRPr lang="tr-TR"/>
          </a:p>
        </p:txBody>
      </p:sp>
      <p:sp>
        <p:nvSpPr>
          <p:cNvPr id="10" name="11 Slayt Numarası Yer Tutucusu"/>
          <p:cNvSpPr>
            <a:spLocks noGrp="1"/>
          </p:cNvSpPr>
          <p:nvPr>
            <p:ph type="sldNum" sz="quarter" idx="11"/>
          </p:nvPr>
        </p:nvSpPr>
        <p:spPr/>
        <p:txBody>
          <a:bodyPr rtlCol="0"/>
          <a:lstStyle>
            <a:lvl1pPr>
              <a:defRPr/>
            </a:lvl1pPr>
          </a:lstStyle>
          <a:p>
            <a:fld id="{CA548764-A76E-4A8C-B86B-9350F9665DED}" type="slidenum">
              <a:rPr lang="tr-TR" smtClean="0"/>
              <a:pPr/>
              <a:t>‹#›</a:t>
            </a:fld>
            <a:endParaRPr lang="tr-TR"/>
          </a:p>
        </p:txBody>
      </p:sp>
      <p:sp>
        <p:nvSpPr>
          <p:cNvPr id="12" name="13 Altbilgi Yer Tutucusu"/>
          <p:cNvSpPr>
            <a:spLocks noGrp="1"/>
          </p:cNvSpPr>
          <p:nvPr>
            <p:ph type="ftr" sz="quarter" idx="12"/>
          </p:nvPr>
        </p:nvSpPr>
        <p:spPr/>
        <p:txBody>
          <a:bodyPr rtlCol="0"/>
          <a:lstStyle>
            <a:lvl1pPr>
              <a:defRPr/>
            </a:lvl1pPr>
          </a:lstStyle>
          <a:p>
            <a:endParaRPr lang="tr-TR"/>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3" name="Picture 6" descr="C:\Users\salim\Pictures\Ramazan\www3.jpg"/>
          <p:cNvPicPr>
            <a:picLocks noChangeAspect="1" noChangeArrowheads="1"/>
          </p:cNvPicPr>
          <p:nvPr/>
        </p:nvPicPr>
        <p:blipFill>
          <a:blip r:embed="rId2" cstate="print"/>
          <a:srcRect/>
          <a:stretch>
            <a:fillRect/>
          </a:stretch>
        </p:blipFill>
        <p:spPr bwMode="auto">
          <a:xfrm>
            <a:off x="0" y="6215063"/>
            <a:ext cx="3500438" cy="642937"/>
          </a:xfrm>
          <a:prstGeom prst="rect">
            <a:avLst/>
          </a:prstGeom>
          <a:noFill/>
          <a:ln w="9525">
            <a:noFill/>
            <a:miter lim="800000"/>
            <a:headEnd/>
            <a:tailEnd/>
          </a:ln>
        </p:spPr>
      </p:pic>
      <p:pic>
        <p:nvPicPr>
          <p:cNvPr id="4" name="Picture 1" descr="C:\Users\salim\Pictures\Ramazan\diyanet bayner.jpg"/>
          <p:cNvPicPr>
            <a:picLocks noChangeAspect="1" noChangeArrowheads="1"/>
          </p:cNvPicPr>
          <p:nvPr/>
        </p:nvPicPr>
        <p:blipFill>
          <a:blip r:embed="rId3" cstate="print"/>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p:txBody>
          <a:bodyPr/>
          <a:lstStyle/>
          <a:p>
            <a:r>
              <a:rPr lang="tr-TR" smtClean="0"/>
              <a:t>Asıl başlık stili için tıklatın</a:t>
            </a:r>
            <a:endParaRPr lang="en-US"/>
          </a:p>
        </p:txBody>
      </p:sp>
      <p:sp>
        <p:nvSpPr>
          <p:cNvPr id="5" name="2 Veri Yer Tutucusu"/>
          <p:cNvSpPr>
            <a:spLocks noGrp="1"/>
          </p:cNvSpPr>
          <p:nvPr>
            <p:ph type="dt" sz="half" idx="10"/>
          </p:nvPr>
        </p:nvSpPr>
        <p:spPr/>
        <p:txBody>
          <a:bodyPr/>
          <a:lstStyle>
            <a:lvl1pPr>
              <a:defRPr/>
            </a:lvl1pPr>
          </a:lstStyle>
          <a:p>
            <a:fld id="{198A0A6B-D99B-4BF2-9002-948F54AC5157}" type="datetimeFigureOut">
              <a:rPr lang="tr-TR" smtClean="0"/>
              <a:pPr/>
              <a:t>28.05.2016</a:t>
            </a:fld>
            <a:endParaRPr lang="tr-TR"/>
          </a:p>
        </p:txBody>
      </p:sp>
      <p:sp>
        <p:nvSpPr>
          <p:cNvPr id="6" name="3 Altbilgi Yer Tutucusu"/>
          <p:cNvSpPr>
            <a:spLocks noGrp="1"/>
          </p:cNvSpPr>
          <p:nvPr>
            <p:ph type="ftr" sz="quarter" idx="11"/>
          </p:nvPr>
        </p:nvSpPr>
        <p:spPr/>
        <p:txBody>
          <a:bodyPr/>
          <a:lstStyle>
            <a:lvl1pPr>
              <a:defRPr/>
            </a:lvl1pPr>
          </a:lstStyle>
          <a:p>
            <a:endParaRPr lang="tr-TR"/>
          </a:p>
        </p:txBody>
      </p:sp>
      <p:sp>
        <p:nvSpPr>
          <p:cNvPr id="7" name="4 Slayt Numarası Yer Tutucusu"/>
          <p:cNvSpPr>
            <a:spLocks noGrp="1"/>
          </p:cNvSpPr>
          <p:nvPr>
            <p:ph type="sldNum" sz="quarter" idx="12"/>
          </p:nvPr>
        </p:nvSpPr>
        <p:spPr/>
        <p:txBody>
          <a:bodyPr/>
          <a:lstStyle>
            <a:lvl1pPr>
              <a:defRPr smtClean="0">
                <a:solidFill>
                  <a:srgbClr val="FFFFFF"/>
                </a:solidFill>
              </a:defRPr>
            </a:lvl1pPr>
          </a:lstStyle>
          <a:p>
            <a:fld id="{CA548764-A76E-4A8C-B86B-9350F9665DED}" type="slidenum">
              <a:rPr lang="tr-TR" smtClean="0"/>
              <a:pPr/>
              <a:t>‹#›</a:t>
            </a:fld>
            <a:endParaRPr lang="tr-T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pic>
        <p:nvPicPr>
          <p:cNvPr id="2" name="Picture 6" descr="C:\Users\salim\Pictures\Ramazan\www3.jpg"/>
          <p:cNvPicPr>
            <a:picLocks noChangeAspect="1" noChangeArrowheads="1"/>
          </p:cNvPicPr>
          <p:nvPr/>
        </p:nvPicPr>
        <p:blipFill>
          <a:blip r:embed="rId2" cstate="print"/>
          <a:srcRect/>
          <a:stretch>
            <a:fillRect/>
          </a:stretch>
        </p:blipFill>
        <p:spPr bwMode="auto">
          <a:xfrm>
            <a:off x="0" y="6215063"/>
            <a:ext cx="3500438" cy="642937"/>
          </a:xfrm>
          <a:prstGeom prst="rect">
            <a:avLst/>
          </a:prstGeom>
          <a:noFill/>
          <a:ln w="9525">
            <a:noFill/>
            <a:miter lim="800000"/>
            <a:headEnd/>
            <a:tailEnd/>
          </a:ln>
        </p:spPr>
      </p:pic>
      <p:pic>
        <p:nvPicPr>
          <p:cNvPr id="3" name="Picture 1" descr="C:\Users\salim\Pictures\Ramazan\diyanet bayner.jpg"/>
          <p:cNvPicPr>
            <a:picLocks noChangeAspect="1" noChangeArrowheads="1"/>
          </p:cNvPicPr>
          <p:nvPr/>
        </p:nvPicPr>
        <p:blipFill>
          <a:blip r:embed="rId3" cstate="print"/>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4" name="1 Veri Yer Tutucusu"/>
          <p:cNvSpPr>
            <a:spLocks noGrp="1"/>
          </p:cNvSpPr>
          <p:nvPr>
            <p:ph type="dt" sz="half" idx="10"/>
          </p:nvPr>
        </p:nvSpPr>
        <p:spPr/>
        <p:txBody>
          <a:bodyPr/>
          <a:lstStyle>
            <a:lvl1pPr>
              <a:defRPr/>
            </a:lvl1pPr>
          </a:lstStyle>
          <a:p>
            <a:fld id="{198A0A6B-D99B-4BF2-9002-948F54AC5157}" type="datetimeFigureOut">
              <a:rPr lang="tr-TR" smtClean="0"/>
              <a:pPr/>
              <a:t>28.05.2016</a:t>
            </a:fld>
            <a:endParaRPr lang="tr-TR"/>
          </a:p>
        </p:txBody>
      </p:sp>
      <p:sp>
        <p:nvSpPr>
          <p:cNvPr id="5" name="2 Altbilgi Yer Tutucusu"/>
          <p:cNvSpPr>
            <a:spLocks noGrp="1"/>
          </p:cNvSpPr>
          <p:nvPr>
            <p:ph type="ftr" sz="quarter" idx="11"/>
          </p:nvPr>
        </p:nvSpPr>
        <p:spPr/>
        <p:txBody>
          <a:bodyPr/>
          <a:lstStyle>
            <a:lvl1pPr>
              <a:defRPr/>
            </a:lvl1pPr>
          </a:lstStyle>
          <a:p>
            <a:endParaRPr lang="tr-TR"/>
          </a:p>
        </p:txBody>
      </p:sp>
      <p:sp>
        <p:nvSpPr>
          <p:cNvPr id="6" name="3 Slayt Numarası Yer Tutucusu"/>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CA548764-A76E-4A8C-B86B-9350F9665DED}" type="slidenum">
              <a:rPr lang="tr-TR" smtClean="0"/>
              <a:pPr/>
              <a:t>‹#›</a:t>
            </a:fld>
            <a:endParaRPr lang="tr-TR"/>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5" name="Picture 6" descr="C:\Users\salim\Pictures\Ramazan\www3.jpg"/>
          <p:cNvPicPr>
            <a:picLocks noChangeAspect="1" noChangeArrowheads="1"/>
          </p:cNvPicPr>
          <p:nvPr/>
        </p:nvPicPr>
        <p:blipFill>
          <a:blip r:embed="rId2" cstate="print"/>
          <a:srcRect/>
          <a:stretch>
            <a:fillRect/>
          </a:stretch>
        </p:blipFill>
        <p:spPr bwMode="auto">
          <a:xfrm>
            <a:off x="0" y="6215063"/>
            <a:ext cx="3500438" cy="642937"/>
          </a:xfrm>
          <a:prstGeom prst="rect">
            <a:avLst/>
          </a:prstGeom>
          <a:noFill/>
          <a:ln w="9525">
            <a:noFill/>
            <a:miter lim="800000"/>
            <a:headEnd/>
            <a:tailEnd/>
          </a:ln>
        </p:spPr>
      </p:pic>
      <p:pic>
        <p:nvPicPr>
          <p:cNvPr id="6" name="Picture 1" descr="C:\Users\salim\Pictures\Ramazan\diyanet bayner.jpg"/>
          <p:cNvPicPr>
            <a:picLocks noChangeAspect="1" noChangeArrowheads="1"/>
          </p:cNvPicPr>
          <p:nvPr/>
        </p:nvPicPr>
        <p:blipFill>
          <a:blip r:embed="rId3" cstate="print"/>
          <a:srcRect/>
          <a:stretch>
            <a:fillRect/>
          </a:stretch>
        </p:blipFill>
        <p:spPr bwMode="auto">
          <a:xfrm>
            <a:off x="3571875" y="6286500"/>
            <a:ext cx="5500688" cy="500063"/>
          </a:xfrm>
          <a:prstGeom prst="rect">
            <a:avLst/>
          </a:prstGeom>
          <a:noFill/>
          <a:ln w="38100">
            <a:solidFill>
              <a:srgbClr val="FFC000"/>
            </a:solidFill>
            <a:miter lim="800000"/>
            <a:headEnd/>
            <a:tailEnd/>
          </a:ln>
        </p:spPr>
      </p:pic>
      <p:sp>
        <p:nvSpPr>
          <p:cNvPr id="2" name="1 Başlık"/>
          <p:cNvSpPr>
            <a:spLocks noGrp="1"/>
          </p:cNvSpPr>
          <p:nvPr>
            <p:ph type="title"/>
          </p:nvPr>
        </p:nvSpPr>
        <p:spPr>
          <a:xfrm>
            <a:off x="609600" y="273050"/>
            <a:ext cx="8077200" cy="869950"/>
          </a:xfrm>
        </p:spPr>
        <p:txBody>
          <a:bodyPr/>
          <a:lstStyle>
            <a:lvl1pPr algn="l">
              <a:buNone/>
              <a:defRPr sz="4400" b="0"/>
            </a:lvl1pPr>
          </a:lstStyle>
          <a:p>
            <a:r>
              <a:rPr lang="tr-TR" smtClean="0"/>
              <a:t>Asıl başlık stili için tıklatın</a:t>
            </a:r>
            <a:endParaRPr lang="en-US"/>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8 İçerik Yer Tutucusu"/>
          <p:cNvSpPr>
            <a:spLocks noGrp="1"/>
          </p:cNvSpPr>
          <p:nvPr>
            <p:ph sz="quarter" idx="1"/>
          </p:nvPr>
        </p:nvSpPr>
        <p:spPr>
          <a:xfrm>
            <a:off x="2362200" y="1795482"/>
            <a:ext cx="6400800" cy="4419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4 Veri Yer Tutucusu"/>
          <p:cNvSpPr>
            <a:spLocks noGrp="1"/>
          </p:cNvSpPr>
          <p:nvPr>
            <p:ph type="dt" sz="half" idx="10"/>
          </p:nvPr>
        </p:nvSpPr>
        <p:spPr/>
        <p:txBody>
          <a:bodyPr/>
          <a:lstStyle>
            <a:lvl1pPr>
              <a:defRPr/>
            </a:lvl1pPr>
          </a:lstStyle>
          <a:p>
            <a:fld id="{198A0A6B-D99B-4BF2-9002-948F54AC5157}" type="datetimeFigureOut">
              <a:rPr lang="tr-TR" smtClean="0"/>
              <a:pPr/>
              <a:t>28.05.2016</a:t>
            </a:fld>
            <a:endParaRPr lang="tr-TR"/>
          </a:p>
        </p:txBody>
      </p:sp>
      <p:sp>
        <p:nvSpPr>
          <p:cNvPr id="8" name="5 Altbilgi Yer Tutucusu"/>
          <p:cNvSpPr>
            <a:spLocks noGrp="1"/>
          </p:cNvSpPr>
          <p:nvPr>
            <p:ph type="ftr" sz="quarter" idx="11"/>
          </p:nvPr>
        </p:nvSpPr>
        <p:spPr/>
        <p:txBody>
          <a:bodyPr/>
          <a:lstStyle>
            <a:lvl1pPr>
              <a:defRPr/>
            </a:lvl1pPr>
          </a:lstStyle>
          <a:p>
            <a:endParaRPr lang="tr-TR"/>
          </a:p>
        </p:txBody>
      </p:sp>
      <p:sp>
        <p:nvSpPr>
          <p:cNvPr id="10" name="6 Slayt Numarası Yer Tutucusu"/>
          <p:cNvSpPr>
            <a:spLocks noGrp="1"/>
          </p:cNvSpPr>
          <p:nvPr>
            <p:ph type="sldNum" sz="quarter" idx="12"/>
          </p:nvPr>
        </p:nvSpPr>
        <p:spPr/>
        <p:txBody>
          <a:bodyPr/>
          <a:lstStyle>
            <a:lvl1pPr>
              <a:defRPr smtClean="0">
                <a:solidFill>
                  <a:srgbClr val="FFFFFF"/>
                </a:solidFill>
              </a:defRPr>
            </a:lvl1pPr>
          </a:lstStyle>
          <a:p>
            <a:fld id="{CA548764-A76E-4A8C-B86B-9350F9665DED}" type="slidenum">
              <a:rPr lang="tr-TR" smtClean="0"/>
              <a:pPr/>
              <a:t>‹#›</a:t>
            </a:fld>
            <a:endParaRPr lang="tr-T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4 Dikdörtgen"/>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Dikdörtgen"/>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ikdörtgen"/>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6" descr="C:\Users\salim\Pictures\Ramazan\www3.jpg"/>
          <p:cNvPicPr>
            <a:picLocks noChangeAspect="1" noChangeArrowheads="1"/>
          </p:cNvPicPr>
          <p:nvPr/>
        </p:nvPicPr>
        <p:blipFill>
          <a:blip r:embed="rId2" cstate="print"/>
          <a:srcRect/>
          <a:stretch>
            <a:fillRect/>
          </a:stretch>
        </p:blipFill>
        <p:spPr bwMode="auto">
          <a:xfrm>
            <a:off x="0" y="6286500"/>
            <a:ext cx="3500438" cy="571500"/>
          </a:xfrm>
          <a:prstGeom prst="rect">
            <a:avLst/>
          </a:prstGeom>
          <a:noFill/>
          <a:ln w="9525">
            <a:noFill/>
            <a:miter lim="800000"/>
            <a:headEnd/>
            <a:tailEnd/>
          </a:ln>
        </p:spPr>
      </p:pic>
      <p:pic>
        <p:nvPicPr>
          <p:cNvPr id="10" name="Picture 1" descr="C:\Users\salim\Pictures\Ramazan\diyanet bayner.jpg"/>
          <p:cNvPicPr>
            <a:picLocks noChangeAspect="1" noChangeArrowheads="1"/>
          </p:cNvPicPr>
          <p:nvPr/>
        </p:nvPicPr>
        <p:blipFill>
          <a:blip r:embed="rId3" cstate="print"/>
          <a:srcRect/>
          <a:stretch>
            <a:fillRect/>
          </a:stretch>
        </p:blipFill>
        <p:spPr bwMode="auto">
          <a:xfrm>
            <a:off x="3500438" y="6286500"/>
            <a:ext cx="5643562" cy="571500"/>
          </a:xfrm>
          <a:prstGeom prst="rect">
            <a:avLst/>
          </a:prstGeom>
          <a:noFill/>
          <a:ln w="9525">
            <a:noFill/>
            <a:miter lim="800000"/>
            <a:headEnd/>
            <a:tailEnd/>
          </a:ln>
        </p:spPr>
      </p:pic>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1 Başlık"/>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1" name="11 Veri Yer Tutucusu"/>
          <p:cNvSpPr>
            <a:spLocks noGrp="1"/>
          </p:cNvSpPr>
          <p:nvPr>
            <p:ph type="dt" sz="half" idx="10"/>
          </p:nvPr>
        </p:nvSpPr>
        <p:spPr>
          <a:xfrm>
            <a:off x="6248400" y="6248400"/>
            <a:ext cx="2667000" cy="365125"/>
          </a:xfrm>
        </p:spPr>
        <p:txBody>
          <a:bodyPr rtlCol="0"/>
          <a:lstStyle>
            <a:lvl1pPr>
              <a:defRPr/>
            </a:lvl1pPr>
          </a:lstStyle>
          <a:p>
            <a:fld id="{198A0A6B-D99B-4BF2-9002-948F54AC5157}" type="datetimeFigureOut">
              <a:rPr lang="tr-TR" smtClean="0"/>
              <a:pPr/>
              <a:t>28.05.2016</a:t>
            </a:fld>
            <a:endParaRPr lang="tr-TR"/>
          </a:p>
        </p:txBody>
      </p:sp>
      <p:sp>
        <p:nvSpPr>
          <p:cNvPr id="12" name="12 Slayt Numarası Yer Tutucusu"/>
          <p:cNvSpPr>
            <a:spLocks noGrp="1"/>
          </p:cNvSpPr>
          <p:nvPr>
            <p:ph type="sldNum" sz="quarter" idx="11"/>
          </p:nvPr>
        </p:nvSpPr>
        <p:spPr>
          <a:xfrm>
            <a:off x="0" y="4667250"/>
            <a:ext cx="1447800" cy="663575"/>
          </a:xfrm>
        </p:spPr>
        <p:txBody>
          <a:bodyPr rtlCol="0"/>
          <a:lstStyle>
            <a:lvl1pPr>
              <a:defRPr sz="2800" smtClean="0"/>
            </a:lvl1pPr>
          </a:lstStyle>
          <a:p>
            <a:fld id="{CA548764-A76E-4A8C-B86B-9350F9665DED}" type="slidenum">
              <a:rPr lang="tr-TR" smtClean="0"/>
              <a:pPr/>
              <a:t>‹#›</a:t>
            </a:fld>
            <a:endParaRPr lang="tr-TR"/>
          </a:p>
        </p:txBody>
      </p:sp>
      <p:sp>
        <p:nvSpPr>
          <p:cNvPr id="13" name="13 Altbilgi Yer Tutucusu"/>
          <p:cNvSpPr>
            <a:spLocks noGrp="1"/>
          </p:cNvSpPr>
          <p:nvPr>
            <p:ph type="ftr" sz="quarter" idx="12"/>
          </p:nvPr>
        </p:nvSpPr>
        <p:spPr>
          <a:xfrm>
            <a:off x="1600200" y="6248400"/>
            <a:ext cx="4572000" cy="365125"/>
          </a:xfrm>
        </p:spPr>
        <p:txBody>
          <a:bodyPr rtlCol="0"/>
          <a:lstStyle>
            <a:lvl1pPr>
              <a:defRPr/>
            </a:lvl1pPr>
          </a:lstStyle>
          <a:p>
            <a:endParaRPr lang="tr-TR"/>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Başlık Yer Tutucusu"/>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12 Metin Yer Tutucusu"/>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fld id="{198A0A6B-D99B-4BF2-9002-948F54AC5157}" type="datetimeFigureOut">
              <a:rPr lang="tr-TR" smtClean="0"/>
              <a:pPr/>
              <a:t>28.05.2016</a:t>
            </a:fld>
            <a:endParaRPr lang="tr-TR"/>
          </a:p>
        </p:txBody>
      </p:sp>
      <p:sp>
        <p:nvSpPr>
          <p:cNvPr id="3" name="2 Altbilgi Yer Tutucusu"/>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endParaRPr lang="tr-TR"/>
          </a:p>
        </p:txBody>
      </p:sp>
      <p:sp>
        <p:nvSpPr>
          <p:cNvPr id="7" name="6 Dikdörtgen"/>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ikdörtgen"/>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Dikdörtgen"/>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Slayt Numarası Yer Tutucusu"/>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fld id="{CA548764-A76E-4A8C-B86B-9350F9665DE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wedge/>
  </p:transition>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Yer Tutucusu"/>
          <p:cNvSpPr>
            <a:spLocks noGrp="1"/>
          </p:cNvSpPr>
          <p:nvPr>
            <p:ph type="body" sz="half" idx="2"/>
          </p:nvPr>
        </p:nvSpPr>
        <p:spPr/>
        <p:txBody>
          <a:bodyPr/>
          <a:lstStyle/>
          <a:p>
            <a:pPr algn="ctr"/>
            <a:r>
              <a:rPr lang="tr-TR" sz="2800" dirty="0" smtClean="0"/>
              <a:t/>
            </a:r>
            <a:br>
              <a:rPr lang="tr-TR" sz="2800" dirty="0" smtClean="0"/>
            </a:br>
            <a:endParaRPr lang="tr-TR" sz="2800" dirty="0"/>
          </a:p>
        </p:txBody>
      </p:sp>
      <p:sp>
        <p:nvSpPr>
          <p:cNvPr id="6" name="5 Metin kutusu"/>
          <p:cNvSpPr txBox="1"/>
          <p:nvPr/>
        </p:nvSpPr>
        <p:spPr>
          <a:xfrm>
            <a:off x="3275856" y="5411450"/>
            <a:ext cx="4032448" cy="1446550"/>
          </a:xfrm>
          <a:prstGeom prst="rect">
            <a:avLst/>
          </a:prstGeom>
          <a:noFill/>
        </p:spPr>
        <p:txBody>
          <a:bodyPr wrap="square" rtlCol="0">
            <a:spAutoFit/>
          </a:bodyPr>
          <a:lstStyle/>
          <a:p>
            <a:pPr algn="ctr"/>
            <a:r>
              <a:rPr lang="tr-TR" sz="2400" b="1" dirty="0" smtClean="0">
                <a:solidFill>
                  <a:srgbClr val="FF0000"/>
                </a:solidFill>
                <a:latin typeface="Times New Roman" pitchFamily="18" charset="0"/>
                <a:cs typeface="Times New Roman" pitchFamily="18" charset="0"/>
              </a:rPr>
              <a:t>VALİDE CAMİİ</a:t>
            </a:r>
          </a:p>
          <a:p>
            <a:pPr algn="ctr"/>
            <a:r>
              <a:rPr lang="tr-TR" sz="2400" b="1" dirty="0" smtClean="0">
                <a:solidFill>
                  <a:srgbClr val="FF0000"/>
                </a:solidFill>
                <a:latin typeface="Times New Roman" pitchFamily="18" charset="0"/>
                <a:cs typeface="Times New Roman" pitchFamily="18" charset="0"/>
              </a:rPr>
              <a:t>İMAM-HATİBİ</a:t>
            </a:r>
          </a:p>
          <a:p>
            <a:pPr algn="ctr">
              <a:lnSpc>
                <a:spcPct val="200000"/>
              </a:lnSpc>
            </a:pPr>
            <a:endParaRPr lang="tr-TR" sz="2000" b="1" dirty="0">
              <a:solidFill>
                <a:schemeClr val="accent2">
                  <a:lumMod val="75000"/>
                </a:schemeClr>
              </a:solidFill>
              <a:latin typeface="Times New Roman" pitchFamily="18" charset="0"/>
              <a:cs typeface="Times New Roman" pitchFamily="18" charset="0"/>
            </a:endParaRPr>
          </a:p>
        </p:txBody>
      </p:sp>
      <p:sp>
        <p:nvSpPr>
          <p:cNvPr id="9" name="8 Başlık"/>
          <p:cNvSpPr>
            <a:spLocks noGrp="1"/>
          </p:cNvSpPr>
          <p:nvPr>
            <p:ph type="title"/>
          </p:nvPr>
        </p:nvSpPr>
        <p:spPr/>
        <p:txBody>
          <a:bodyPr/>
          <a:lstStyle/>
          <a:p>
            <a:pPr algn="ctr"/>
            <a:r>
              <a:rPr lang="tr-TR" sz="5400" b="1" spc="600" dirty="0" smtClean="0">
                <a:solidFill>
                  <a:srgbClr val="E729CC"/>
                </a:solidFill>
                <a:effectLst>
                  <a:outerShdw blurRad="38100" dist="38100" dir="2700000" algn="tl">
                    <a:srgbClr val="000000">
                      <a:alpha val="43137"/>
                    </a:srgbClr>
                  </a:outerShdw>
                </a:effectLst>
                <a:latin typeface="MandarinD" pitchFamily="82" charset="0"/>
              </a:rPr>
              <a:t>ENGİN</a:t>
            </a:r>
            <a:r>
              <a:rPr lang="tr-TR" sz="5400" b="1" spc="300" dirty="0" smtClean="0">
                <a:solidFill>
                  <a:srgbClr val="E729CC"/>
                </a:solidFill>
                <a:effectLst>
                  <a:outerShdw blurRad="38100" dist="38100" dir="2700000" algn="tl">
                    <a:srgbClr val="000000">
                      <a:alpha val="43137"/>
                    </a:srgbClr>
                  </a:outerShdw>
                </a:effectLst>
                <a:latin typeface="MandarinD" pitchFamily="82" charset="0"/>
              </a:rPr>
              <a:t> IŞIK</a:t>
            </a:r>
            <a:endParaRPr lang="tr-TR" sz="5400" b="1" spc="300" dirty="0">
              <a:solidFill>
                <a:srgbClr val="E729CC"/>
              </a:solidFill>
              <a:effectLst>
                <a:outerShdw blurRad="38100" dist="38100" dir="2700000" algn="tl">
                  <a:srgbClr val="000000">
                    <a:alpha val="43137"/>
                  </a:srgbClr>
                </a:outerShdw>
              </a:effectLst>
              <a:latin typeface="MandarinD" pitchFamily="82" charset="0"/>
            </a:endParaRPr>
          </a:p>
        </p:txBody>
      </p:sp>
      <p:pic>
        <p:nvPicPr>
          <p:cNvPr id="1026" name="Resim 1"/>
          <p:cNvPicPr>
            <a:picLocks noChangeAspect="1" noChangeArrowheads="1"/>
          </p:cNvPicPr>
          <p:nvPr/>
        </p:nvPicPr>
        <p:blipFill>
          <a:blip r:embed="rId2" cstate="print"/>
          <a:srcRect/>
          <a:stretch>
            <a:fillRect/>
          </a:stretch>
        </p:blipFill>
        <p:spPr bwMode="auto">
          <a:xfrm>
            <a:off x="0" y="6271798"/>
            <a:ext cx="3491880" cy="586202"/>
          </a:xfrm>
          <a:prstGeom prst="rect">
            <a:avLst/>
          </a:prstGeom>
          <a:noFill/>
          <a:ln w="9525">
            <a:noFill/>
            <a:miter lim="800000"/>
            <a:headEnd/>
            <a:tailEnd/>
          </a:ln>
        </p:spPr>
      </p:pic>
      <p:pic>
        <p:nvPicPr>
          <p:cNvPr id="1027" name="Picture 3" descr="D:\ENGİN (silme)\VALİDE CAMİİ YAZI-FOTO\Valide camii Foto\cami dış 1.jpg"/>
          <p:cNvPicPr>
            <a:picLocks noChangeAspect="1" noChangeArrowheads="1"/>
          </p:cNvPicPr>
          <p:nvPr/>
        </p:nvPicPr>
        <p:blipFill>
          <a:blip r:embed="rId3" cstate="print"/>
          <a:srcRect/>
          <a:stretch>
            <a:fillRect/>
          </a:stretch>
        </p:blipFill>
        <p:spPr bwMode="auto">
          <a:xfrm>
            <a:off x="251520" y="0"/>
            <a:ext cx="5472608" cy="4653136"/>
          </a:xfrm>
          <a:prstGeom prst="rect">
            <a:avLst/>
          </a:prstGeom>
          <a:noFill/>
        </p:spPr>
      </p:pic>
      <p:sp>
        <p:nvSpPr>
          <p:cNvPr id="15" name="14 Metin kutusu"/>
          <p:cNvSpPr txBox="1"/>
          <p:nvPr/>
        </p:nvSpPr>
        <p:spPr>
          <a:xfrm>
            <a:off x="5724128" y="908720"/>
            <a:ext cx="3419872" cy="2800767"/>
          </a:xfrm>
          <a:prstGeom prst="rect">
            <a:avLst/>
          </a:prstGeom>
          <a:noFill/>
        </p:spPr>
        <p:txBody>
          <a:bodyPr wrap="square" rtlCol="0">
            <a:spAutoFit/>
          </a:bodyPr>
          <a:lstStyle/>
          <a:p>
            <a:pPr algn="ctr"/>
            <a:r>
              <a:rPr lang="tr-TR" sz="8800" b="1" dirty="0" smtClean="0">
                <a:solidFill>
                  <a:srgbClr val="7030A0"/>
                </a:solidFill>
                <a:effectLst>
                  <a:outerShdw blurRad="38100" dist="38100" dir="2700000" algn="tl">
                    <a:srgbClr val="000000">
                      <a:alpha val="43137"/>
                    </a:srgbClr>
                  </a:outerShdw>
                </a:effectLst>
                <a:latin typeface="Acadian" pitchFamily="2" charset="0"/>
              </a:rPr>
              <a:t>SALİH</a:t>
            </a:r>
          </a:p>
          <a:p>
            <a:pPr algn="ctr"/>
            <a:r>
              <a:rPr lang="tr-TR" sz="8800" b="1" dirty="0" smtClean="0">
                <a:solidFill>
                  <a:srgbClr val="7030A0"/>
                </a:solidFill>
                <a:effectLst>
                  <a:outerShdw blurRad="38100" dist="38100" dir="2700000" algn="tl">
                    <a:srgbClr val="000000">
                      <a:alpha val="43137"/>
                    </a:srgbClr>
                  </a:outerShdw>
                </a:effectLst>
                <a:latin typeface="Acadian" pitchFamily="2" charset="0"/>
              </a:rPr>
              <a:t>AMEL</a:t>
            </a:r>
          </a:p>
        </p:txBody>
      </p:sp>
      <p:sp>
        <p:nvSpPr>
          <p:cNvPr id="11" name="10 Metin kutusu"/>
          <p:cNvSpPr txBox="1"/>
          <p:nvPr/>
        </p:nvSpPr>
        <p:spPr>
          <a:xfrm>
            <a:off x="0" y="4797152"/>
            <a:ext cx="1403648" cy="400110"/>
          </a:xfrm>
          <a:prstGeom prst="rect">
            <a:avLst/>
          </a:prstGeom>
          <a:noFill/>
        </p:spPr>
        <p:txBody>
          <a:bodyPr wrap="square" rtlCol="0">
            <a:spAutoFit/>
          </a:bodyPr>
          <a:lstStyle/>
          <a:p>
            <a:r>
              <a:rPr lang="tr-TR" sz="2000" b="1" dirty="0" smtClean="0">
                <a:solidFill>
                  <a:schemeClr val="bg1"/>
                </a:solidFill>
              </a:rPr>
              <a:t>28.11.2014</a:t>
            </a:r>
            <a:endParaRPr lang="tr-TR" b="1" dirty="0">
              <a:solidFill>
                <a:schemeClr val="bg1"/>
              </a:solidFill>
            </a:endParaRPr>
          </a:p>
        </p:txBody>
      </p:sp>
      <p:pic>
        <p:nvPicPr>
          <p:cNvPr id="12" name="Resim 1"/>
          <p:cNvPicPr>
            <a:picLocks noChangeAspect="1" noChangeArrowheads="1"/>
          </p:cNvPicPr>
          <p:nvPr/>
        </p:nvPicPr>
        <p:blipFill>
          <a:blip r:embed="rId4" cstate="print"/>
          <a:srcRect/>
          <a:stretch>
            <a:fillRect/>
          </a:stretch>
        </p:blipFill>
        <p:spPr bwMode="auto">
          <a:xfrm>
            <a:off x="4067944" y="6336704"/>
            <a:ext cx="3315153" cy="47667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Çapraz Köşeli Dikdörtgen"/>
          <p:cNvSpPr/>
          <p:nvPr/>
        </p:nvSpPr>
        <p:spPr>
          <a:xfrm>
            <a:off x="285720" y="1571612"/>
            <a:ext cx="8572560" cy="4143404"/>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accent6">
                    <a:lumMod val="50000"/>
                  </a:schemeClr>
                </a:solidFill>
              </a:rPr>
              <a:t>	</a:t>
            </a:r>
            <a:r>
              <a:rPr lang="tr-TR" sz="2800" b="1" dirty="0">
                <a:solidFill>
                  <a:schemeClr val="accent4">
                    <a:lumMod val="50000"/>
                  </a:schemeClr>
                </a:solidFill>
                <a:latin typeface="Times New Roman" pitchFamily="18" charset="0"/>
                <a:cs typeface="Times New Roman" pitchFamily="18" charset="0"/>
              </a:rPr>
              <a:t> </a:t>
            </a:r>
            <a:r>
              <a:rPr lang="tr-TR" sz="2800" b="1" dirty="0" err="1">
                <a:solidFill>
                  <a:schemeClr val="accent4">
                    <a:lumMod val="50000"/>
                  </a:schemeClr>
                </a:solidFill>
                <a:latin typeface="Times New Roman" pitchFamily="18" charset="0"/>
                <a:cs typeface="Times New Roman" pitchFamily="18" charset="0"/>
              </a:rPr>
              <a:t>Îman</a:t>
            </a:r>
            <a:r>
              <a:rPr lang="tr-TR" sz="2800" b="1" dirty="0">
                <a:solidFill>
                  <a:schemeClr val="accent4">
                    <a:lumMod val="50000"/>
                  </a:schemeClr>
                </a:solidFill>
                <a:latin typeface="Times New Roman" pitchFamily="18" charset="0"/>
                <a:cs typeface="Times New Roman" pitchFamily="18" charset="0"/>
              </a:rPr>
              <a:t>, kalbin amelidir. Çünkü imanın yeri kalptır. Kuran’ı Kerimde  imanın kalbe ait bir </a:t>
            </a:r>
            <a:r>
              <a:rPr lang="tr-TR" sz="2800" b="1" dirty="0" err="1">
                <a:solidFill>
                  <a:schemeClr val="accent4">
                    <a:lumMod val="50000"/>
                  </a:schemeClr>
                </a:solidFill>
                <a:latin typeface="Times New Roman" pitchFamily="18" charset="0"/>
                <a:cs typeface="Times New Roman" pitchFamily="18" charset="0"/>
              </a:rPr>
              <a:t>salih</a:t>
            </a:r>
            <a:r>
              <a:rPr lang="tr-TR" sz="2800" b="1" dirty="0">
                <a:solidFill>
                  <a:schemeClr val="accent4">
                    <a:lumMod val="50000"/>
                  </a:schemeClr>
                </a:solidFill>
                <a:latin typeface="Times New Roman" pitchFamily="18" charset="0"/>
                <a:cs typeface="Times New Roman" pitchFamily="18" charset="0"/>
              </a:rPr>
              <a:t> amel olduğu, </a:t>
            </a:r>
            <a:r>
              <a:rPr lang="tr-TR" sz="2800" b="1" u="sng" dirty="0">
                <a:solidFill>
                  <a:srgbClr val="FF0000"/>
                </a:solidFill>
                <a:latin typeface="Times New Roman" pitchFamily="18" charset="0"/>
                <a:cs typeface="Times New Roman" pitchFamily="18" charset="0"/>
              </a:rPr>
              <a:t>Nuh  (a.s.)’</a:t>
            </a:r>
            <a:r>
              <a:rPr lang="tr-TR" sz="2800" b="1" u="sng" dirty="0" err="1">
                <a:solidFill>
                  <a:srgbClr val="FF0000"/>
                </a:solidFill>
                <a:latin typeface="Times New Roman" pitchFamily="18" charset="0"/>
                <a:cs typeface="Times New Roman" pitchFamily="18" charset="0"/>
              </a:rPr>
              <a:t>ın</a:t>
            </a:r>
            <a:r>
              <a:rPr lang="tr-TR" sz="2800" b="1" u="sng" dirty="0">
                <a:solidFill>
                  <a:srgbClr val="FF0000"/>
                </a:solidFill>
                <a:latin typeface="Times New Roman" pitchFamily="18" charset="0"/>
                <a:cs typeface="Times New Roman" pitchFamily="18" charset="0"/>
              </a:rPr>
              <a:t>  oğlunun Allah’ı inkar ve isyan etmesini</a:t>
            </a:r>
            <a:r>
              <a:rPr lang="tr-TR" sz="2800" b="1" dirty="0">
                <a:latin typeface="Times New Roman" pitchFamily="18" charset="0"/>
                <a:cs typeface="Times New Roman" pitchFamily="18" charset="0"/>
              </a:rPr>
              <a:t> </a:t>
            </a:r>
            <a:r>
              <a:rPr lang="tr-TR" sz="2800" b="1" dirty="0">
                <a:solidFill>
                  <a:schemeClr val="accent4">
                    <a:lumMod val="50000"/>
                  </a:schemeClr>
                </a:solidFill>
                <a:latin typeface="Times New Roman" pitchFamily="18" charset="0"/>
                <a:cs typeface="Times New Roman" pitchFamily="18" charset="0"/>
              </a:rPr>
              <a:t>“</a:t>
            </a:r>
            <a:r>
              <a:rPr lang="tr-TR" sz="2800" b="1" dirty="0" err="1">
                <a:solidFill>
                  <a:schemeClr val="accent4">
                    <a:lumMod val="50000"/>
                  </a:schemeClr>
                </a:solidFill>
                <a:latin typeface="Times New Roman" pitchFamily="18" charset="0"/>
                <a:cs typeface="Times New Roman" pitchFamily="18" charset="0"/>
              </a:rPr>
              <a:t>salih</a:t>
            </a:r>
            <a:r>
              <a:rPr lang="tr-TR" sz="2800" b="1" dirty="0">
                <a:solidFill>
                  <a:schemeClr val="accent4">
                    <a:lumMod val="50000"/>
                  </a:schemeClr>
                </a:solidFill>
                <a:latin typeface="Times New Roman" pitchFamily="18" charset="0"/>
                <a:cs typeface="Times New Roman" pitchFamily="18" charset="0"/>
              </a:rPr>
              <a:t> olmayan bir amel”  işlediği ifade edilerek  bildirilmiştir:</a:t>
            </a:r>
          </a:p>
          <a:p>
            <a:pPr algn="ctr"/>
            <a:r>
              <a:rPr lang="ar-SA" sz="4400" b="1" dirty="0">
                <a:solidFill>
                  <a:srgbClr val="7030A0"/>
                </a:solidFill>
                <a:latin typeface="HASENAT4" pitchFamily="2" charset="-78"/>
                <a:cs typeface="HASENAT4" pitchFamily="2" charset="-78"/>
              </a:rPr>
              <a:t>قَالَ يَانُوحُ إِنَّهُ لَيْسَ مِنْ أَهْلِكَ إِنَّهُ عَمَلٌ غَيْرُ </a:t>
            </a:r>
            <a:r>
              <a:rPr lang="ar-SA" sz="4400" b="1" dirty="0" smtClean="0">
                <a:solidFill>
                  <a:srgbClr val="7030A0"/>
                </a:solidFill>
                <a:latin typeface="HASENAT4" pitchFamily="2" charset="-78"/>
                <a:cs typeface="HASENAT4" pitchFamily="2" charset="-78"/>
              </a:rPr>
              <a:t>صَالِحٍ </a:t>
            </a:r>
            <a:endParaRPr lang="tr-TR" sz="4400" dirty="0">
              <a:solidFill>
                <a:srgbClr val="7030A0"/>
              </a:solidFill>
              <a:latin typeface="HASENAT4" pitchFamily="2" charset="-78"/>
              <a:cs typeface="HASENAT4" pitchFamily="2" charset="-78"/>
            </a:endParaRPr>
          </a:p>
          <a:p>
            <a:r>
              <a:rPr lang="tr-TR" sz="2800" b="1" dirty="0">
                <a:solidFill>
                  <a:srgbClr val="00B050"/>
                </a:solidFill>
                <a:latin typeface="Times New Roman" pitchFamily="18" charset="0"/>
                <a:cs typeface="Times New Roman" pitchFamily="18" charset="0"/>
              </a:rPr>
              <a:t>“(Allah) ey Nuh! O (gemiye binmeyen) oğlun senin ailenden değildir. O’nun yaptığı </a:t>
            </a:r>
            <a:r>
              <a:rPr lang="tr-TR" sz="2800" b="1" dirty="0" err="1">
                <a:solidFill>
                  <a:srgbClr val="00B050"/>
                </a:solidFill>
                <a:latin typeface="Times New Roman" pitchFamily="18" charset="0"/>
                <a:cs typeface="Times New Roman" pitchFamily="18" charset="0"/>
              </a:rPr>
              <a:t>salih</a:t>
            </a:r>
            <a:r>
              <a:rPr lang="tr-TR" sz="2800" b="1" dirty="0">
                <a:solidFill>
                  <a:srgbClr val="00B050"/>
                </a:solidFill>
                <a:latin typeface="Times New Roman" pitchFamily="18" charset="0"/>
                <a:cs typeface="Times New Roman" pitchFamily="18" charset="0"/>
              </a:rPr>
              <a:t> olmayan bir ameldir…” </a:t>
            </a:r>
            <a:r>
              <a:rPr lang="tr-TR" b="1" dirty="0">
                <a:solidFill>
                  <a:schemeClr val="bg1"/>
                </a:solidFill>
                <a:latin typeface="Times New Roman" pitchFamily="18" charset="0"/>
                <a:cs typeface="Times New Roman" pitchFamily="18" charset="0"/>
              </a:rPr>
              <a:t>(</a:t>
            </a:r>
            <a:r>
              <a:rPr lang="tr-TR" b="1" dirty="0" err="1">
                <a:solidFill>
                  <a:schemeClr val="bg1"/>
                </a:solidFill>
                <a:latin typeface="Times New Roman" pitchFamily="18" charset="0"/>
                <a:cs typeface="Times New Roman" pitchFamily="18" charset="0"/>
              </a:rPr>
              <a:t>Hud</a:t>
            </a:r>
            <a:r>
              <a:rPr lang="tr-TR" b="1" dirty="0">
                <a:solidFill>
                  <a:schemeClr val="bg1"/>
                </a:solidFill>
                <a:latin typeface="Times New Roman" pitchFamily="18" charset="0"/>
                <a:cs typeface="Times New Roman" pitchFamily="18" charset="0"/>
              </a:rPr>
              <a:t>, 11/46</a:t>
            </a:r>
            <a:r>
              <a:rPr lang="tr-TR" b="1" dirty="0" smtClean="0">
                <a:solidFill>
                  <a:schemeClr val="bg1"/>
                </a:solidFill>
                <a:latin typeface="Times New Roman" pitchFamily="18" charset="0"/>
                <a:cs typeface="Times New Roman" pitchFamily="18" charset="0"/>
              </a:rPr>
              <a:t>)</a:t>
            </a:r>
            <a:r>
              <a:rPr lang="tr-TR" sz="2400" b="1" dirty="0" smtClean="0">
                <a:solidFill>
                  <a:schemeClr val="bg1"/>
                </a:solidFill>
                <a:latin typeface="Times New Roman" pitchFamily="18" charset="0"/>
                <a:cs typeface="Times New Roman" pitchFamily="18" charset="0"/>
              </a:rPr>
              <a:t>   </a:t>
            </a:r>
            <a:endParaRPr lang="tr-TR" sz="2800" b="1" dirty="0">
              <a:solidFill>
                <a:schemeClr val="bg1"/>
              </a:solidFill>
              <a:latin typeface="Times New Roman" pitchFamily="18" charset="0"/>
              <a:cs typeface="Times New Roman" pitchFamily="18" charset="0"/>
            </a:endParaRPr>
          </a:p>
        </p:txBody>
      </p:sp>
      <p:sp>
        <p:nvSpPr>
          <p:cNvPr id="7" name="6 Dikdörtgen"/>
          <p:cNvSpPr/>
          <p:nvPr/>
        </p:nvSpPr>
        <p:spPr>
          <a:xfrm>
            <a:off x="1907704" y="410359"/>
            <a:ext cx="6879138" cy="830997"/>
          </a:xfrm>
          <a:prstGeom prst="rect">
            <a:avLst/>
          </a:prstGeom>
        </p:spPr>
        <p:txBody>
          <a:bodyPr wrap="square">
            <a:spAutoFit/>
          </a:bodyPr>
          <a:lstStyle/>
          <a:p>
            <a:pPr algn="ctr"/>
            <a:r>
              <a:rPr lang="tr-TR" sz="4800" b="1" i="1" dirty="0" err="1" smtClean="0">
                <a:solidFill>
                  <a:srgbClr val="E729CC"/>
                </a:solidFill>
                <a:latin typeface="Times New Roman" pitchFamily="18" charset="0"/>
                <a:cs typeface="Times New Roman" pitchFamily="18" charset="0"/>
              </a:rPr>
              <a:t>Îman</a:t>
            </a:r>
            <a:r>
              <a:rPr lang="tr-TR" sz="4800" b="1" i="1" dirty="0" smtClean="0">
                <a:solidFill>
                  <a:srgbClr val="E729CC"/>
                </a:solidFill>
                <a:latin typeface="Times New Roman" pitchFamily="18" charset="0"/>
                <a:cs typeface="Times New Roman" pitchFamily="18" charset="0"/>
              </a:rPr>
              <a:t>, kalbin amelidir. </a:t>
            </a:r>
            <a:endParaRPr lang="tr-TR" sz="3600" b="1" i="1" dirty="0">
              <a:solidFill>
                <a:srgbClr val="E729CC"/>
              </a:solidFill>
            </a:endParaRPr>
          </a:p>
        </p:txBody>
      </p:sp>
      <p:sp>
        <p:nvSpPr>
          <p:cNvPr id="4" name="3 Metin kutusu"/>
          <p:cNvSpPr txBox="1"/>
          <p:nvPr/>
        </p:nvSpPr>
        <p:spPr>
          <a:xfrm>
            <a:off x="0" y="0"/>
            <a:ext cx="539552" cy="369332"/>
          </a:xfrm>
          <a:prstGeom prst="rect">
            <a:avLst/>
          </a:prstGeom>
          <a:noFill/>
        </p:spPr>
        <p:txBody>
          <a:bodyPr wrap="square" rtlCol="0">
            <a:spAutoFit/>
          </a:bodyPr>
          <a:lstStyle/>
          <a:p>
            <a:r>
              <a:rPr lang="tr-TR" b="1" dirty="0" smtClean="0">
                <a:solidFill>
                  <a:schemeClr val="bg1"/>
                </a:solidFill>
              </a:rPr>
              <a:t>10</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143001" y="-1143001"/>
            <a:ext cx="6858000" cy="9144002"/>
          </a:xfrm>
          <a:prstGeom prst="rect">
            <a:avLst/>
          </a:prstGeom>
        </p:spPr>
      </p:pic>
      <p:sp>
        <p:nvSpPr>
          <p:cNvPr id="6" name="5 Yuvarlatılmış Çapraz Köşeli Dikdörtgen"/>
          <p:cNvSpPr/>
          <p:nvPr/>
        </p:nvSpPr>
        <p:spPr>
          <a:xfrm>
            <a:off x="1115616" y="1772816"/>
            <a:ext cx="6768752" cy="3816424"/>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smtClean="0">
                <a:solidFill>
                  <a:schemeClr val="tx2">
                    <a:lumMod val="50000"/>
                  </a:schemeClr>
                </a:solidFill>
                <a:latin typeface="Arial" pitchFamily="34" charset="0"/>
                <a:cs typeface="Arial" pitchFamily="34" charset="0"/>
              </a:rPr>
              <a:t>	</a:t>
            </a:r>
          </a:p>
          <a:p>
            <a:pPr algn="just"/>
            <a:r>
              <a:rPr lang="tr-TR" sz="3600" b="1" dirty="0" err="1" smtClean="0">
                <a:solidFill>
                  <a:schemeClr val="bg1"/>
                </a:solidFill>
                <a:latin typeface="Arial" pitchFamily="34" charset="0"/>
                <a:cs typeface="Arial" pitchFamily="34" charset="0"/>
              </a:rPr>
              <a:t>Kur’an’da</a:t>
            </a:r>
            <a:r>
              <a:rPr lang="tr-TR" sz="3600" b="1" dirty="0" smtClean="0">
                <a:solidFill>
                  <a:schemeClr val="bg1"/>
                </a:solidFill>
                <a:latin typeface="Arial" pitchFamily="34" charset="0"/>
                <a:cs typeface="Arial" pitchFamily="34" charset="0"/>
              </a:rPr>
              <a:t>, </a:t>
            </a:r>
            <a:r>
              <a:rPr lang="tr-TR" sz="3600" b="1" dirty="0">
                <a:solidFill>
                  <a:schemeClr val="bg1"/>
                </a:solidFill>
                <a:latin typeface="Arial" pitchFamily="34" charset="0"/>
                <a:cs typeface="Arial" pitchFamily="34" charset="0"/>
              </a:rPr>
              <a:t>iman ile </a:t>
            </a:r>
            <a:r>
              <a:rPr lang="tr-TR" sz="3600" b="1" dirty="0" err="1">
                <a:solidFill>
                  <a:schemeClr val="bg1"/>
                </a:solidFill>
                <a:latin typeface="Arial" pitchFamily="34" charset="0"/>
                <a:cs typeface="Arial" pitchFamily="34" charset="0"/>
              </a:rPr>
              <a:t>salih</a:t>
            </a:r>
            <a:r>
              <a:rPr lang="tr-TR" sz="3600" b="1" dirty="0">
                <a:solidFill>
                  <a:schemeClr val="bg1"/>
                </a:solidFill>
                <a:latin typeface="Arial" pitchFamily="34" charset="0"/>
                <a:cs typeface="Arial" pitchFamily="34" charset="0"/>
              </a:rPr>
              <a:t> ameller arasında o kadar kuvvetli bir bağ kurulmuştur ki, imanın zikredildiği yerde peşinden hemen </a:t>
            </a:r>
            <a:r>
              <a:rPr lang="tr-TR" sz="3600" b="1" dirty="0" err="1">
                <a:solidFill>
                  <a:schemeClr val="bg1"/>
                </a:solidFill>
                <a:latin typeface="Arial" pitchFamily="34" charset="0"/>
                <a:cs typeface="Arial" pitchFamily="34" charset="0"/>
              </a:rPr>
              <a:t>salih</a:t>
            </a:r>
            <a:r>
              <a:rPr lang="tr-TR" sz="3600" b="1" dirty="0">
                <a:solidFill>
                  <a:schemeClr val="bg1"/>
                </a:solidFill>
                <a:latin typeface="Arial" pitchFamily="34" charset="0"/>
                <a:cs typeface="Arial" pitchFamily="34" charset="0"/>
              </a:rPr>
              <a:t> amel gelmektedir. </a:t>
            </a:r>
            <a:endParaRPr lang="tr-TR" sz="3600" b="1" dirty="0" smtClean="0">
              <a:solidFill>
                <a:schemeClr val="bg1"/>
              </a:solidFill>
              <a:latin typeface="Arial" pitchFamily="34" charset="0"/>
              <a:cs typeface="Arial" pitchFamily="34" charset="0"/>
            </a:endParaRPr>
          </a:p>
          <a:p>
            <a:pPr algn="just"/>
            <a:r>
              <a:rPr lang="tr-TR" sz="3600" dirty="0">
                <a:solidFill>
                  <a:schemeClr val="tx2">
                    <a:lumMod val="50000"/>
                  </a:schemeClr>
                </a:solidFill>
                <a:latin typeface="Arial" pitchFamily="34" charset="0"/>
                <a:cs typeface="Arial" pitchFamily="34" charset="0"/>
              </a:rPr>
              <a:t>	</a:t>
            </a:r>
            <a:r>
              <a:rPr lang="tr-TR" sz="3600" b="1" dirty="0" smtClean="0">
                <a:solidFill>
                  <a:srgbClr val="C00000"/>
                </a:solidFill>
                <a:latin typeface="Arial" pitchFamily="34" charset="0"/>
                <a:cs typeface="Arial" pitchFamily="34" charset="0"/>
              </a:rPr>
              <a:t> </a:t>
            </a:r>
            <a:endParaRPr lang="tr-TR" sz="3600" b="1" dirty="0">
              <a:solidFill>
                <a:srgbClr val="C00000"/>
              </a:solidFill>
              <a:latin typeface="Arial" pitchFamily="34" charset="0"/>
              <a:cs typeface="Arial" pitchFamily="34" charset="0"/>
            </a:endParaRPr>
          </a:p>
        </p:txBody>
      </p:sp>
      <p:sp>
        <p:nvSpPr>
          <p:cNvPr id="7" name="6 Metin kutusu"/>
          <p:cNvSpPr txBox="1"/>
          <p:nvPr/>
        </p:nvSpPr>
        <p:spPr>
          <a:xfrm>
            <a:off x="1000100" y="1142984"/>
            <a:ext cx="7086358" cy="707886"/>
          </a:xfrm>
          <a:prstGeom prst="rect">
            <a:avLst/>
          </a:prstGeom>
          <a:noFill/>
        </p:spPr>
        <p:txBody>
          <a:bodyPr wrap="square" rtlCol="0">
            <a:spAutoFit/>
          </a:bodyPr>
          <a:lstStyle/>
          <a:p>
            <a:pPr algn="ctr"/>
            <a:r>
              <a:rPr lang="tr-TR" sz="4000" b="1" dirty="0" smtClean="0">
                <a:solidFill>
                  <a:srgbClr val="E729CC"/>
                </a:solidFill>
                <a:latin typeface="Book Antiqua" pitchFamily="18" charset="0"/>
              </a:rPr>
              <a:t>İMAN ve AMEL İLİŞKİSİ</a:t>
            </a:r>
            <a:endParaRPr lang="tr-TR" sz="4000" b="1" dirty="0">
              <a:solidFill>
                <a:srgbClr val="E729CC"/>
              </a:solidFill>
              <a:latin typeface="Book Antiqua" pitchFamily="18" charset="0"/>
            </a:endParaRPr>
          </a:p>
        </p:txBody>
      </p:sp>
      <p:pic>
        <p:nvPicPr>
          <p:cNvPr id="5" name="Resim 1" descr="C:\Users\engin\Desktop\Valide Camii Logo - Kopya.png"/>
          <p:cNvPicPr>
            <a:picLocks noChangeAspect="1" noChangeArrowheads="1"/>
          </p:cNvPicPr>
          <p:nvPr/>
        </p:nvPicPr>
        <p:blipFill>
          <a:blip r:embed="rId3" cstate="print"/>
          <a:srcRect/>
          <a:stretch>
            <a:fillRect/>
          </a:stretch>
        </p:blipFill>
        <p:spPr bwMode="auto">
          <a:xfrm>
            <a:off x="3779912" y="5733256"/>
            <a:ext cx="1368152" cy="1124744"/>
          </a:xfrm>
          <a:prstGeom prst="rect">
            <a:avLst/>
          </a:prstGeom>
          <a:noFill/>
          <a:ln w="9525">
            <a:noFill/>
            <a:miter lim="800000"/>
            <a:headEnd/>
            <a:tailEnd/>
          </a:ln>
        </p:spPr>
      </p:pic>
      <p:sp>
        <p:nvSpPr>
          <p:cNvPr id="8" name="7 Metin kutusu"/>
          <p:cNvSpPr txBox="1"/>
          <p:nvPr/>
        </p:nvSpPr>
        <p:spPr>
          <a:xfrm>
            <a:off x="0" y="0"/>
            <a:ext cx="611560" cy="369332"/>
          </a:xfrm>
          <a:prstGeom prst="rect">
            <a:avLst/>
          </a:prstGeom>
          <a:noFill/>
        </p:spPr>
        <p:txBody>
          <a:bodyPr wrap="square" rtlCol="0">
            <a:spAutoFit/>
          </a:bodyPr>
          <a:lstStyle/>
          <a:p>
            <a:r>
              <a:rPr lang="tr-TR" b="1" dirty="0" smtClean="0">
                <a:solidFill>
                  <a:schemeClr val="bg1"/>
                </a:solidFill>
              </a:rPr>
              <a:t>11</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799690" y="-486310"/>
            <a:ext cx="5544618" cy="9144002"/>
          </a:xfrm>
          <a:prstGeom prst="rect">
            <a:avLst/>
          </a:prstGeom>
        </p:spPr>
      </p:pic>
      <p:sp>
        <p:nvSpPr>
          <p:cNvPr id="6" name="5 Yuvarlatılmış Çapraz Köşeli Dikdörtgen"/>
          <p:cNvSpPr/>
          <p:nvPr/>
        </p:nvSpPr>
        <p:spPr>
          <a:xfrm>
            <a:off x="827584" y="1700808"/>
            <a:ext cx="7416824" cy="4680520"/>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b="1" u="sng" dirty="0" smtClean="0">
                <a:solidFill>
                  <a:srgbClr val="FF0000"/>
                </a:solidFill>
                <a:latin typeface="Times New Roman" pitchFamily="18" charset="0"/>
                <a:cs typeface="Times New Roman" pitchFamily="18" charset="0"/>
              </a:rPr>
              <a:t>KAMİL BİR MÜ’MİN OLMAK İÇİN;</a:t>
            </a:r>
            <a:r>
              <a:rPr lang="tr-TR" sz="3000" u="sng" dirty="0" smtClean="0">
                <a:solidFill>
                  <a:srgbClr val="FF0000"/>
                </a:solidFill>
                <a:latin typeface="Times New Roman" pitchFamily="18" charset="0"/>
                <a:cs typeface="Times New Roman" pitchFamily="18" charset="0"/>
              </a:rPr>
              <a:t>	 </a:t>
            </a:r>
            <a:endParaRPr lang="tr-TR" sz="3000" b="1" u="sng" dirty="0" smtClean="0">
              <a:solidFill>
                <a:srgbClr val="FF0000"/>
              </a:solidFill>
              <a:latin typeface="Times New Roman" pitchFamily="18" charset="0"/>
              <a:cs typeface="Times New Roman" pitchFamily="18" charset="0"/>
            </a:endParaRPr>
          </a:p>
          <a:p>
            <a:pPr algn="ctr"/>
            <a:r>
              <a:rPr lang="tr-TR" sz="3600" b="1" dirty="0">
                <a:solidFill>
                  <a:srgbClr val="C00000"/>
                </a:solidFill>
                <a:latin typeface="Times New Roman" pitchFamily="18" charset="0"/>
                <a:cs typeface="Times New Roman" pitchFamily="18" charset="0"/>
              </a:rPr>
              <a:t>	</a:t>
            </a:r>
            <a:r>
              <a:rPr lang="tr-TR" sz="4000" b="1" dirty="0" err="1" smtClean="0">
                <a:solidFill>
                  <a:schemeClr val="tx1"/>
                </a:solidFill>
                <a:latin typeface="Times New Roman" pitchFamily="18" charset="0"/>
                <a:cs typeface="Times New Roman" pitchFamily="18" charset="0"/>
              </a:rPr>
              <a:t>Mü’min</a:t>
            </a:r>
            <a:r>
              <a:rPr lang="tr-TR" sz="4000" b="1" dirty="0">
                <a:solidFill>
                  <a:schemeClr val="tx1"/>
                </a:solidFill>
                <a:latin typeface="Times New Roman" pitchFamily="18" charset="0"/>
                <a:cs typeface="Times New Roman" pitchFamily="18" charset="0"/>
              </a:rPr>
              <a:t>, kalbine imanın sevgisini, </a:t>
            </a:r>
            <a:r>
              <a:rPr lang="tr-TR" sz="4000" b="1" dirty="0" smtClean="0">
                <a:solidFill>
                  <a:schemeClr val="tx1"/>
                </a:solidFill>
                <a:latin typeface="Times New Roman" pitchFamily="18" charset="0"/>
                <a:cs typeface="Times New Roman" pitchFamily="18" charset="0"/>
              </a:rPr>
              <a:t> aklına </a:t>
            </a:r>
            <a:r>
              <a:rPr lang="tr-TR" sz="4000" b="1" dirty="0">
                <a:solidFill>
                  <a:schemeClr val="tx1"/>
                </a:solidFill>
                <a:latin typeface="Times New Roman" pitchFamily="18" charset="0"/>
                <a:cs typeface="Times New Roman" pitchFamily="18" charset="0"/>
              </a:rPr>
              <a:t>ilim ve hikmeti, günlük yaşamına ibadeti, huyuna ve ilişkilerine ahlakı uyarlarsa </a:t>
            </a:r>
            <a:r>
              <a:rPr lang="tr-TR" sz="4000" b="1" u="sng" dirty="0">
                <a:solidFill>
                  <a:schemeClr val="tx1"/>
                </a:solidFill>
                <a:latin typeface="Times New Roman" pitchFamily="18" charset="0"/>
                <a:cs typeface="Times New Roman" pitchFamily="18" charset="0"/>
              </a:rPr>
              <a:t>kamil bir </a:t>
            </a:r>
            <a:r>
              <a:rPr lang="tr-TR" sz="4000" b="1" u="sng" dirty="0" err="1">
                <a:solidFill>
                  <a:schemeClr val="tx1"/>
                </a:solidFill>
                <a:latin typeface="Times New Roman" pitchFamily="18" charset="0"/>
                <a:cs typeface="Times New Roman" pitchFamily="18" charset="0"/>
              </a:rPr>
              <a:t>mü’min</a:t>
            </a:r>
            <a:r>
              <a:rPr lang="tr-TR" sz="4000" b="1" u="sng" dirty="0">
                <a:solidFill>
                  <a:schemeClr val="tx1"/>
                </a:solidFill>
                <a:latin typeface="Times New Roman" pitchFamily="18" charset="0"/>
                <a:cs typeface="Times New Roman" pitchFamily="18" charset="0"/>
              </a:rPr>
              <a:t> </a:t>
            </a:r>
            <a:r>
              <a:rPr lang="tr-TR" sz="4000" b="1" dirty="0">
                <a:solidFill>
                  <a:schemeClr val="tx1"/>
                </a:solidFill>
                <a:latin typeface="Times New Roman" pitchFamily="18" charset="0"/>
                <a:cs typeface="Times New Roman" pitchFamily="18" charset="0"/>
              </a:rPr>
              <a:t>olabilir.</a:t>
            </a:r>
            <a:r>
              <a:rPr lang="tr-TR" sz="4000" b="1" dirty="0">
                <a:solidFill>
                  <a:schemeClr val="tx2">
                    <a:lumMod val="50000"/>
                  </a:schemeClr>
                </a:solidFill>
                <a:latin typeface="Times New Roman" pitchFamily="18" charset="0"/>
                <a:cs typeface="Times New Roman" pitchFamily="18" charset="0"/>
              </a:rPr>
              <a:t> </a:t>
            </a:r>
            <a:r>
              <a:rPr lang="tr-TR" sz="4000" b="1" dirty="0">
                <a:solidFill>
                  <a:srgbClr val="C00000"/>
                </a:solidFill>
                <a:latin typeface="Times New Roman" pitchFamily="18" charset="0"/>
                <a:cs typeface="Times New Roman" pitchFamily="18" charset="0"/>
              </a:rPr>
              <a:t/>
            </a:r>
            <a:br>
              <a:rPr lang="tr-TR" sz="4000" b="1" dirty="0">
                <a:solidFill>
                  <a:srgbClr val="C00000"/>
                </a:solidFill>
                <a:latin typeface="Times New Roman" pitchFamily="18" charset="0"/>
                <a:cs typeface="Times New Roman" pitchFamily="18" charset="0"/>
              </a:rPr>
            </a:br>
            <a:r>
              <a:rPr lang="tr-TR" sz="3200" b="1" dirty="0" smtClean="0">
                <a:solidFill>
                  <a:srgbClr val="C00000"/>
                </a:solidFill>
                <a:latin typeface="Times New Roman" pitchFamily="18" charset="0"/>
                <a:cs typeface="Times New Roman" pitchFamily="18" charset="0"/>
              </a:rPr>
              <a:t>	</a:t>
            </a:r>
            <a:r>
              <a:rPr lang="tr-TR" sz="2800" b="1" dirty="0" smtClean="0">
                <a:solidFill>
                  <a:srgbClr val="C00000"/>
                </a:solidFill>
                <a:latin typeface="Times New Roman" pitchFamily="18" charset="0"/>
                <a:cs typeface="Times New Roman" pitchFamily="18" charset="0"/>
              </a:rPr>
              <a:t> </a:t>
            </a:r>
            <a:endParaRPr lang="tr-TR" sz="2800" b="1" dirty="0">
              <a:solidFill>
                <a:srgbClr val="C00000"/>
              </a:solidFill>
              <a:latin typeface="Times New Roman" pitchFamily="18" charset="0"/>
              <a:cs typeface="Times New Roman" pitchFamily="18" charset="0"/>
            </a:endParaRPr>
          </a:p>
        </p:txBody>
      </p:sp>
      <p:sp>
        <p:nvSpPr>
          <p:cNvPr id="8" name="7 Başlık"/>
          <p:cNvSpPr>
            <a:spLocks noGrp="1"/>
          </p:cNvSpPr>
          <p:nvPr>
            <p:ph type="title"/>
          </p:nvPr>
        </p:nvSpPr>
        <p:spPr>
          <a:xfrm>
            <a:off x="0" y="0"/>
            <a:ext cx="9144000" cy="1214422"/>
          </a:xfrm>
        </p:spPr>
        <p:style>
          <a:lnRef idx="1">
            <a:schemeClr val="accent5"/>
          </a:lnRef>
          <a:fillRef idx="2">
            <a:schemeClr val="accent5"/>
          </a:fillRef>
          <a:effectRef idx="1">
            <a:schemeClr val="accent5"/>
          </a:effectRef>
          <a:fontRef idx="minor">
            <a:schemeClr val="dk1"/>
          </a:fontRef>
        </p:style>
        <p:txBody>
          <a:bodyPr anchor="ctr">
            <a:noAutofit/>
          </a:bodyPr>
          <a:lstStyle/>
          <a:p>
            <a:pPr algn="ctr"/>
            <a:r>
              <a:rPr lang="tr-TR" b="1" dirty="0" smtClean="0">
                <a:solidFill>
                  <a:srgbClr val="C00000"/>
                </a:solidFill>
                <a:latin typeface="Times New Roman" pitchFamily="18" charset="0"/>
                <a:cs typeface="Times New Roman" pitchFamily="18" charset="0"/>
              </a:rPr>
              <a:t> </a:t>
            </a:r>
            <a:r>
              <a:rPr lang="tr-TR" b="1" dirty="0" smtClean="0">
                <a:solidFill>
                  <a:schemeClr val="accent2">
                    <a:lumMod val="50000"/>
                  </a:schemeClr>
                </a:solidFill>
                <a:latin typeface="Times New Roman" pitchFamily="18" charset="0"/>
                <a:cs typeface="Times New Roman" pitchFamily="18" charset="0"/>
              </a:rPr>
              <a:t>İman, amel etmeyi gerektirir.</a:t>
            </a:r>
            <a:endParaRPr lang="tr-TR" b="1" dirty="0">
              <a:solidFill>
                <a:schemeClr val="accent2">
                  <a:lumMod val="50000"/>
                </a:schemeClr>
              </a:solidFill>
            </a:endParaRPr>
          </a:p>
        </p:txBody>
      </p:sp>
      <p:sp>
        <p:nvSpPr>
          <p:cNvPr id="7" name="6 Metin kutusu"/>
          <p:cNvSpPr txBox="1"/>
          <p:nvPr/>
        </p:nvSpPr>
        <p:spPr>
          <a:xfrm>
            <a:off x="0" y="0"/>
            <a:ext cx="611560" cy="369332"/>
          </a:xfrm>
          <a:prstGeom prst="rect">
            <a:avLst/>
          </a:prstGeom>
          <a:noFill/>
        </p:spPr>
        <p:txBody>
          <a:bodyPr wrap="square" rtlCol="0">
            <a:spAutoFit/>
          </a:bodyPr>
          <a:lstStyle/>
          <a:p>
            <a:r>
              <a:rPr lang="tr-TR" b="1" dirty="0" smtClean="0"/>
              <a:t>12</a:t>
            </a:r>
            <a:endParaRPr lang="tr-TR" b="1" dirty="0"/>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rcRect l="6442" t="2343" r="2080" b="2343"/>
          <a:stretch>
            <a:fillRect/>
          </a:stretch>
        </p:blipFill>
        <p:spPr>
          <a:xfrm rot="5400000">
            <a:off x="2035951" y="-821530"/>
            <a:ext cx="5072098" cy="9144000"/>
          </a:xfrm>
          <a:prstGeom prst="rect">
            <a:avLst/>
          </a:prstGeom>
        </p:spPr>
      </p:pic>
      <p:sp>
        <p:nvSpPr>
          <p:cNvPr id="6" name="5 Yuvarlatılmış Çapraz Köşeli Dikdörtgen"/>
          <p:cNvSpPr/>
          <p:nvPr/>
        </p:nvSpPr>
        <p:spPr>
          <a:xfrm>
            <a:off x="0" y="1785926"/>
            <a:ext cx="9144000" cy="5072074"/>
          </a:xfrm>
          <a:prstGeom prst="round2DiagRect">
            <a:avLst>
              <a:gd name="adj1" fmla="val 0"/>
              <a:gd name="adj2"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just"/>
            <a:r>
              <a:rPr lang="tr-TR" sz="3300" dirty="0" smtClean="0">
                <a:solidFill>
                  <a:schemeClr val="accent5">
                    <a:lumMod val="50000"/>
                  </a:schemeClr>
                </a:solidFill>
                <a:latin typeface="Times New Roman" pitchFamily="18" charset="0"/>
                <a:cs typeface="Times New Roman" pitchFamily="18" charset="0"/>
              </a:rPr>
              <a:t> 	</a:t>
            </a:r>
            <a:r>
              <a:rPr lang="tr-TR" sz="3300" b="1" dirty="0" smtClean="0">
                <a:solidFill>
                  <a:schemeClr val="bg1"/>
                </a:solidFill>
                <a:latin typeface="Times New Roman" pitchFamily="18" charset="0"/>
                <a:cs typeface="Times New Roman" pitchFamily="18" charset="0"/>
              </a:rPr>
              <a:t>İman-amel </a:t>
            </a:r>
            <a:r>
              <a:rPr lang="tr-TR" sz="3300" b="1" dirty="0">
                <a:solidFill>
                  <a:schemeClr val="bg1"/>
                </a:solidFill>
                <a:latin typeface="Times New Roman" pitchFamily="18" charset="0"/>
                <a:cs typeface="Times New Roman" pitchFamily="18" charset="0"/>
              </a:rPr>
              <a:t>ilişkisi konusunda </a:t>
            </a:r>
            <a:r>
              <a:rPr lang="tr-TR" sz="3300" b="1" dirty="0" err="1">
                <a:solidFill>
                  <a:schemeClr val="bg1"/>
                </a:solidFill>
                <a:latin typeface="Times New Roman" pitchFamily="18" charset="0"/>
                <a:cs typeface="Times New Roman" pitchFamily="18" charset="0"/>
              </a:rPr>
              <a:t>itikadî</a:t>
            </a:r>
            <a:r>
              <a:rPr lang="tr-TR" sz="3300" b="1" dirty="0">
                <a:solidFill>
                  <a:schemeClr val="bg1"/>
                </a:solidFill>
                <a:latin typeface="Times New Roman" pitchFamily="18" charset="0"/>
                <a:cs typeface="Times New Roman" pitchFamily="18" charset="0"/>
              </a:rPr>
              <a:t> mezhepler farklı </a:t>
            </a:r>
            <a:r>
              <a:rPr lang="tr-TR" sz="3300" b="1" dirty="0" smtClean="0">
                <a:solidFill>
                  <a:schemeClr val="bg1"/>
                </a:solidFill>
                <a:latin typeface="Times New Roman" pitchFamily="18" charset="0"/>
                <a:cs typeface="Times New Roman" pitchFamily="18" charset="0"/>
              </a:rPr>
              <a:t>kanaatlere </a:t>
            </a:r>
            <a:r>
              <a:rPr lang="tr-TR" sz="3300" b="1" dirty="0">
                <a:solidFill>
                  <a:schemeClr val="bg1"/>
                </a:solidFill>
                <a:latin typeface="Times New Roman" pitchFamily="18" charset="0"/>
                <a:cs typeface="Times New Roman" pitchFamily="18" charset="0"/>
              </a:rPr>
              <a:t>sahip olmuşlardır.  </a:t>
            </a:r>
            <a:endParaRPr lang="tr-TR" sz="3300" b="1" dirty="0" smtClean="0">
              <a:solidFill>
                <a:schemeClr val="bg1"/>
              </a:solidFill>
              <a:latin typeface="Times New Roman" pitchFamily="18" charset="0"/>
              <a:cs typeface="Times New Roman" pitchFamily="18" charset="0"/>
            </a:endParaRPr>
          </a:p>
          <a:p>
            <a:pPr algn="just"/>
            <a:r>
              <a:rPr lang="tr-TR" sz="3300" b="1" dirty="0">
                <a:solidFill>
                  <a:schemeClr val="accent5">
                    <a:lumMod val="50000"/>
                  </a:schemeClr>
                </a:solidFill>
                <a:latin typeface="Times New Roman" pitchFamily="18" charset="0"/>
                <a:cs typeface="Times New Roman" pitchFamily="18" charset="0"/>
              </a:rPr>
              <a:t>	</a:t>
            </a:r>
            <a:r>
              <a:rPr lang="tr-TR" sz="3300" b="1" dirty="0" err="1" smtClean="0">
                <a:solidFill>
                  <a:schemeClr val="tx1"/>
                </a:solidFill>
                <a:latin typeface="Times New Roman" pitchFamily="18" charset="0"/>
                <a:cs typeface="Times New Roman" pitchFamily="18" charset="0"/>
              </a:rPr>
              <a:t>Ehl</a:t>
            </a:r>
            <a:r>
              <a:rPr lang="tr-TR" sz="3300" b="1" dirty="0" smtClean="0">
                <a:solidFill>
                  <a:schemeClr val="tx1"/>
                </a:solidFill>
                <a:latin typeface="Times New Roman" pitchFamily="18" charset="0"/>
                <a:cs typeface="Times New Roman" pitchFamily="18" charset="0"/>
              </a:rPr>
              <a:t>-i </a:t>
            </a:r>
            <a:r>
              <a:rPr lang="tr-TR" sz="3300" b="1" dirty="0">
                <a:solidFill>
                  <a:schemeClr val="tx1"/>
                </a:solidFill>
                <a:latin typeface="Times New Roman" pitchFamily="18" charset="0"/>
                <a:cs typeface="Times New Roman" pitchFamily="18" charset="0"/>
              </a:rPr>
              <a:t>sünnet bilginlerine göre amel, imandan bir cüz </a:t>
            </a:r>
            <a:r>
              <a:rPr lang="tr-TR" sz="3300" b="1" u="sng" dirty="0" smtClean="0">
                <a:solidFill>
                  <a:schemeClr val="tx1"/>
                </a:solidFill>
                <a:latin typeface="Times New Roman" pitchFamily="18" charset="0"/>
                <a:cs typeface="Times New Roman" pitchFamily="18" charset="0"/>
              </a:rPr>
              <a:t>sayılmamıştır</a:t>
            </a:r>
            <a:r>
              <a:rPr lang="tr-TR" sz="3300" b="1" u="sng" dirty="0">
                <a:solidFill>
                  <a:schemeClr val="tx1"/>
                </a:solidFill>
                <a:latin typeface="Times New Roman" pitchFamily="18" charset="0"/>
                <a:cs typeface="Times New Roman" pitchFamily="18" charset="0"/>
              </a:rPr>
              <a:t>.</a:t>
            </a:r>
            <a:r>
              <a:rPr lang="tr-TR" sz="3300" b="1" dirty="0">
                <a:solidFill>
                  <a:schemeClr val="tx1"/>
                </a:solidFill>
                <a:latin typeface="Times New Roman" pitchFamily="18" charset="0"/>
                <a:cs typeface="Times New Roman" pitchFamily="18" charset="0"/>
              </a:rPr>
              <a:t> </a:t>
            </a:r>
            <a:r>
              <a:rPr lang="tr-TR" sz="3300" b="1" dirty="0" smtClean="0">
                <a:solidFill>
                  <a:srgbClr val="FFFF00"/>
                </a:solidFill>
                <a:latin typeface="Times New Roman" pitchFamily="18" charset="0"/>
                <a:cs typeface="Times New Roman" pitchFamily="18" charset="0"/>
              </a:rPr>
              <a:t> </a:t>
            </a:r>
          </a:p>
          <a:p>
            <a:pPr algn="just"/>
            <a:r>
              <a:rPr lang="tr-TR" sz="3300" b="1" dirty="0" smtClean="0">
                <a:solidFill>
                  <a:schemeClr val="accent5">
                    <a:lumMod val="50000"/>
                  </a:schemeClr>
                </a:solidFill>
                <a:latin typeface="Times New Roman" pitchFamily="18" charset="0"/>
                <a:cs typeface="Times New Roman" pitchFamily="18" charset="0"/>
              </a:rPr>
              <a:t>	</a:t>
            </a:r>
            <a:r>
              <a:rPr lang="tr-TR" sz="3300" b="1" dirty="0" err="1" smtClean="0">
                <a:solidFill>
                  <a:schemeClr val="bg1"/>
                </a:solidFill>
                <a:latin typeface="Times New Roman" pitchFamily="18" charset="0"/>
                <a:cs typeface="Times New Roman" pitchFamily="18" charset="0"/>
              </a:rPr>
              <a:t>Ehl</a:t>
            </a:r>
            <a:r>
              <a:rPr lang="tr-TR" sz="3300" b="1" dirty="0" smtClean="0">
                <a:solidFill>
                  <a:schemeClr val="bg1"/>
                </a:solidFill>
                <a:latin typeface="Times New Roman" pitchFamily="18" charset="0"/>
                <a:cs typeface="Times New Roman" pitchFamily="18" charset="0"/>
              </a:rPr>
              <a:t>-i </a:t>
            </a:r>
            <a:r>
              <a:rPr lang="tr-TR" sz="3300" b="1" dirty="0">
                <a:solidFill>
                  <a:schemeClr val="bg1"/>
                </a:solidFill>
                <a:latin typeface="Times New Roman" pitchFamily="18" charset="0"/>
                <a:cs typeface="Times New Roman" pitchFamily="18" charset="0"/>
              </a:rPr>
              <a:t>sünnet bilgilerine göre amel, imanın aslı için şart değilse de kemali için bir şart olarak görülmüş, amelsiz imanın, zayıflayacağı belki de yok olabileceği ifade edilmiş ve imanın </a:t>
            </a:r>
            <a:r>
              <a:rPr lang="tr-TR" sz="3300" b="1" dirty="0" err="1">
                <a:solidFill>
                  <a:schemeClr val="bg1"/>
                </a:solidFill>
                <a:latin typeface="Times New Roman" pitchFamily="18" charset="0"/>
                <a:cs typeface="Times New Roman" pitchFamily="18" charset="0"/>
              </a:rPr>
              <a:t>salih</a:t>
            </a:r>
            <a:r>
              <a:rPr lang="tr-TR" sz="3300" b="1" dirty="0">
                <a:solidFill>
                  <a:schemeClr val="bg1"/>
                </a:solidFill>
                <a:latin typeface="Times New Roman" pitchFamily="18" charset="0"/>
                <a:cs typeface="Times New Roman" pitchFamily="18" charset="0"/>
              </a:rPr>
              <a:t> amellerle beslenmesinin  </a:t>
            </a:r>
            <a:r>
              <a:rPr lang="tr-TR" sz="3300" b="1" dirty="0" smtClean="0">
                <a:solidFill>
                  <a:schemeClr val="bg1"/>
                </a:solidFill>
                <a:latin typeface="Times New Roman" pitchFamily="18" charset="0"/>
                <a:cs typeface="Times New Roman" pitchFamily="18" charset="0"/>
              </a:rPr>
              <a:t>gereği </a:t>
            </a:r>
            <a:r>
              <a:rPr lang="tr-TR" sz="3300" b="1" dirty="0">
                <a:solidFill>
                  <a:schemeClr val="bg1"/>
                </a:solidFill>
                <a:latin typeface="Times New Roman" pitchFamily="18" charset="0"/>
                <a:cs typeface="Times New Roman" pitchFamily="18" charset="0"/>
              </a:rPr>
              <a:t>vurgulanmıştır</a:t>
            </a:r>
            <a:r>
              <a:rPr lang="tr-TR" sz="3300" b="1" dirty="0" smtClean="0">
                <a:solidFill>
                  <a:schemeClr val="bg1"/>
                </a:solidFill>
                <a:latin typeface="Times New Roman" pitchFamily="18" charset="0"/>
                <a:cs typeface="Times New Roman" pitchFamily="18" charset="0"/>
              </a:rPr>
              <a:t>. </a:t>
            </a:r>
            <a:r>
              <a:rPr lang="tr-TR" sz="3300" dirty="0" smtClean="0">
                <a:solidFill>
                  <a:schemeClr val="accent5">
                    <a:lumMod val="50000"/>
                  </a:schemeClr>
                </a:solidFill>
                <a:latin typeface="Times New Roman" pitchFamily="18" charset="0"/>
                <a:cs typeface="Times New Roman" pitchFamily="18" charset="0"/>
              </a:rPr>
              <a:t>  </a:t>
            </a:r>
            <a:endParaRPr lang="tr-TR" sz="3300" dirty="0">
              <a:solidFill>
                <a:schemeClr val="accent5">
                  <a:lumMod val="50000"/>
                </a:schemeClr>
              </a:solidFill>
              <a:latin typeface="Times New Roman" pitchFamily="18" charset="0"/>
              <a:cs typeface="Times New Roman" pitchFamily="18" charset="0"/>
            </a:endParaRPr>
          </a:p>
        </p:txBody>
      </p:sp>
      <p:sp>
        <p:nvSpPr>
          <p:cNvPr id="7" name="6 Başlık"/>
          <p:cNvSpPr>
            <a:spLocks noGrp="1"/>
          </p:cNvSpPr>
          <p:nvPr>
            <p:ph type="title"/>
          </p:nvPr>
        </p:nvSpPr>
        <p:spPr>
          <a:xfrm>
            <a:off x="1500166" y="0"/>
            <a:ext cx="7194444" cy="1340768"/>
          </a:xfrm>
        </p:spPr>
        <p:txBody>
          <a:bodyPr/>
          <a:lstStyle/>
          <a:p>
            <a:pPr algn="ctr"/>
            <a:r>
              <a:rPr lang="tr-TR"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İman ve Amel İlişkisi</a:t>
            </a:r>
            <a:br>
              <a:rPr lang="tr-TR"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tr-TR"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(Mum Örneği)</a:t>
            </a:r>
            <a:endParaRPr lang="tr-TR"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7 Metin kutusu"/>
          <p:cNvSpPr txBox="1"/>
          <p:nvPr/>
        </p:nvSpPr>
        <p:spPr>
          <a:xfrm>
            <a:off x="0" y="0"/>
            <a:ext cx="611560" cy="369332"/>
          </a:xfrm>
          <a:prstGeom prst="rect">
            <a:avLst/>
          </a:prstGeom>
          <a:noFill/>
        </p:spPr>
        <p:txBody>
          <a:bodyPr wrap="square" rtlCol="0">
            <a:spAutoFit/>
          </a:bodyPr>
          <a:lstStyle/>
          <a:p>
            <a:r>
              <a:rPr lang="tr-TR" b="1" dirty="0" smtClean="0"/>
              <a:t>13</a:t>
            </a:r>
            <a:endParaRPr lang="tr-TR" b="1"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417341" y="-1417341"/>
            <a:ext cx="6309320" cy="9144002"/>
          </a:xfrm>
          <a:prstGeom prst="rect">
            <a:avLst/>
          </a:prstGeom>
          <a:solidFill>
            <a:srgbClr val="FF0000"/>
          </a:solidFill>
        </p:spPr>
      </p:pic>
      <p:sp>
        <p:nvSpPr>
          <p:cNvPr id="6" name="5 Yuvarlatılmış Çapraz Köşeli Dikdörtgen"/>
          <p:cNvSpPr/>
          <p:nvPr/>
        </p:nvSpPr>
        <p:spPr>
          <a:xfrm>
            <a:off x="395536" y="476672"/>
            <a:ext cx="8352928" cy="5760640"/>
          </a:xfrm>
          <a:prstGeom prst="round2DiagRect">
            <a:avLst>
              <a:gd name="adj1" fmla="val 0"/>
              <a:gd name="adj2" fmla="val 0"/>
            </a:avLst>
          </a:prstGeom>
          <a:ln/>
        </p:spPr>
        <p:style>
          <a:lnRef idx="1">
            <a:schemeClr val="dk1"/>
          </a:lnRef>
          <a:fillRef idx="3">
            <a:schemeClr val="dk1"/>
          </a:fillRef>
          <a:effectRef idx="2">
            <a:schemeClr val="dk1"/>
          </a:effectRef>
          <a:fontRef idx="minor">
            <a:schemeClr val="lt1"/>
          </a:fontRef>
        </p:style>
        <p:txBody>
          <a:bodyPr rtlCol="0" anchor="ctr"/>
          <a:lstStyle/>
          <a:p>
            <a:r>
              <a:rPr lang="tr-TR" sz="2400" b="1" dirty="0" smtClean="0">
                <a:solidFill>
                  <a:srgbClr val="FFFF00"/>
                </a:solidFill>
                <a:latin typeface="Times New Roman" pitchFamily="18" charset="0"/>
                <a:cs typeface="Times New Roman" pitchFamily="18" charset="0"/>
              </a:rPr>
              <a:t> </a:t>
            </a:r>
          </a:p>
          <a:p>
            <a:pPr algn="just"/>
            <a:r>
              <a:rPr lang="tr-TR" sz="3200" b="1" u="sng" dirty="0" smtClean="0">
                <a:solidFill>
                  <a:srgbClr val="FF0000"/>
                </a:solidFill>
                <a:latin typeface="Times New Roman" pitchFamily="18" charset="0"/>
                <a:cs typeface="Times New Roman" pitchFamily="18" charset="0"/>
              </a:rPr>
              <a:t>Haricî </a:t>
            </a:r>
            <a:r>
              <a:rPr lang="tr-TR" sz="3200" b="1" u="sng" dirty="0">
                <a:solidFill>
                  <a:srgbClr val="FF0000"/>
                </a:solidFill>
                <a:latin typeface="Times New Roman" pitchFamily="18" charset="0"/>
                <a:cs typeface="Times New Roman" pitchFamily="18" charset="0"/>
              </a:rPr>
              <a:t>ve Mutezile </a:t>
            </a:r>
            <a:r>
              <a:rPr lang="tr-TR" sz="3200" b="1" u="sng" dirty="0" smtClean="0">
                <a:solidFill>
                  <a:srgbClr val="FF0000"/>
                </a:solidFill>
                <a:latin typeface="Times New Roman" pitchFamily="18" charset="0"/>
                <a:cs typeface="Times New Roman" pitchFamily="18" charset="0"/>
              </a:rPr>
              <a:t>mezhepleri</a:t>
            </a:r>
            <a:r>
              <a:rPr lang="tr-TR" sz="3200" b="1" u="sng" dirty="0">
                <a:solidFill>
                  <a:srgbClr val="FF0000"/>
                </a:solidFill>
                <a:latin typeface="Times New Roman" pitchFamily="18" charset="0"/>
                <a:cs typeface="Times New Roman" pitchFamily="18" charset="0"/>
              </a:rPr>
              <a:t>;</a:t>
            </a:r>
            <a:r>
              <a:rPr lang="tr-TR" sz="3200" b="1" dirty="0" smtClean="0">
                <a:solidFill>
                  <a:srgbClr val="FFFF00"/>
                </a:solidFill>
                <a:latin typeface="Times New Roman" pitchFamily="18" charset="0"/>
                <a:cs typeface="Times New Roman" pitchFamily="18" charset="0"/>
              </a:rPr>
              <a:t> </a:t>
            </a:r>
            <a:r>
              <a:rPr lang="tr-TR" sz="2400" b="1" dirty="0">
                <a:solidFill>
                  <a:srgbClr val="FFFF00"/>
                </a:solidFill>
                <a:latin typeface="Times New Roman" pitchFamily="18" charset="0"/>
                <a:cs typeface="Times New Roman" pitchFamily="18" charset="0"/>
              </a:rPr>
              <a:t>ameli imandan cüz saymışlar ve </a:t>
            </a:r>
            <a:r>
              <a:rPr lang="tr-TR" sz="2400" b="1" u="sng" dirty="0">
                <a:solidFill>
                  <a:srgbClr val="FFFF00"/>
                </a:solidFill>
                <a:latin typeface="Times New Roman" pitchFamily="18" charset="0"/>
                <a:cs typeface="Times New Roman" pitchFamily="18" charset="0"/>
              </a:rPr>
              <a:t>ameli olmayan kimsenin  mümin olmayacağını </a:t>
            </a:r>
            <a:r>
              <a:rPr lang="tr-TR" sz="2400" b="1" dirty="0">
                <a:solidFill>
                  <a:srgbClr val="FFFF00"/>
                </a:solidFill>
                <a:latin typeface="Times New Roman" pitchFamily="18" charset="0"/>
                <a:cs typeface="Times New Roman" pitchFamily="18" charset="0"/>
              </a:rPr>
              <a:t>ileri sürmüşlerdir. Ancak bu görüş isabetli değildir. </a:t>
            </a:r>
            <a:r>
              <a:rPr lang="tr-TR" sz="2400" b="1" dirty="0" err="1">
                <a:solidFill>
                  <a:srgbClr val="FFFF00"/>
                </a:solidFill>
                <a:latin typeface="Times New Roman" pitchFamily="18" charset="0"/>
                <a:cs typeface="Times New Roman" pitchFamily="18" charset="0"/>
              </a:rPr>
              <a:t>Kur'an</a:t>
            </a:r>
            <a:r>
              <a:rPr lang="tr-TR" sz="2400" b="1" dirty="0">
                <a:solidFill>
                  <a:srgbClr val="FFFF00"/>
                </a:solidFill>
                <a:latin typeface="Times New Roman" pitchFamily="18" charset="0"/>
                <a:cs typeface="Times New Roman" pitchFamily="18" charset="0"/>
              </a:rPr>
              <a:t>-ı </a:t>
            </a:r>
            <a:r>
              <a:rPr lang="tr-TR" sz="2400" b="1" dirty="0" err="1">
                <a:solidFill>
                  <a:srgbClr val="FFFF00"/>
                </a:solidFill>
                <a:latin typeface="Times New Roman" pitchFamily="18" charset="0"/>
                <a:cs typeface="Times New Roman" pitchFamily="18" charset="0"/>
              </a:rPr>
              <a:t>Kerîm'de</a:t>
            </a:r>
            <a:r>
              <a:rPr lang="tr-TR" sz="2400" b="1" dirty="0">
                <a:solidFill>
                  <a:srgbClr val="FFFF00"/>
                </a:solidFill>
                <a:latin typeface="Times New Roman" pitchFamily="18" charset="0"/>
                <a:cs typeface="Times New Roman" pitchFamily="18" charset="0"/>
              </a:rPr>
              <a:t>;</a:t>
            </a:r>
          </a:p>
          <a:p>
            <a:pPr algn="ctr"/>
            <a:r>
              <a:rPr lang="tr-TR" sz="2800" b="1" dirty="0">
                <a:solidFill>
                  <a:srgbClr val="FFFF00"/>
                </a:solidFill>
                <a:latin typeface="Times New Roman" pitchFamily="18" charset="0"/>
                <a:cs typeface="Times New Roman" pitchFamily="18" charset="0"/>
              </a:rPr>
              <a:t> </a:t>
            </a:r>
            <a:r>
              <a:rPr lang="ar-SA" sz="5400" b="1" dirty="0">
                <a:solidFill>
                  <a:srgbClr val="FF0000"/>
                </a:solidFill>
                <a:latin typeface="HASENAT4" pitchFamily="2" charset="-78"/>
                <a:cs typeface="HASENAT4" pitchFamily="2" charset="-78"/>
              </a:rPr>
              <a:t>إِنَّ الَّذِينَ آمَنُوا وَعَمِلُوا الصَّالِحَاتِ </a:t>
            </a:r>
            <a:endParaRPr lang="tr-TR" sz="2400" b="1" dirty="0">
              <a:solidFill>
                <a:srgbClr val="FF0000"/>
              </a:solidFill>
              <a:latin typeface="HASENAT4" pitchFamily="2" charset="-78"/>
              <a:cs typeface="HASENAT4" pitchFamily="2" charset="-78"/>
            </a:endParaRPr>
          </a:p>
          <a:p>
            <a:pPr algn="just"/>
            <a:r>
              <a:rPr lang="tr-TR" sz="2400" b="1" dirty="0">
                <a:solidFill>
                  <a:schemeClr val="tx1"/>
                </a:solidFill>
                <a:latin typeface="Times New Roman" pitchFamily="18" charset="0"/>
                <a:cs typeface="Times New Roman" pitchFamily="18" charset="0"/>
              </a:rPr>
              <a:t>"İman edenler ve </a:t>
            </a:r>
            <a:r>
              <a:rPr lang="tr-TR" sz="2400" b="1" dirty="0" err="1">
                <a:solidFill>
                  <a:schemeClr val="tx1"/>
                </a:solidFill>
                <a:latin typeface="Times New Roman" pitchFamily="18" charset="0"/>
                <a:cs typeface="Times New Roman" pitchFamily="18" charset="0"/>
              </a:rPr>
              <a:t>salih</a:t>
            </a:r>
            <a:r>
              <a:rPr lang="tr-TR" sz="2400" b="1" dirty="0">
                <a:solidFill>
                  <a:schemeClr val="tx1"/>
                </a:solidFill>
                <a:latin typeface="Times New Roman" pitchFamily="18" charset="0"/>
                <a:cs typeface="Times New Roman" pitchFamily="18" charset="0"/>
              </a:rPr>
              <a:t> amel işleyenler..." diye başlayan pek çok ayetin </a:t>
            </a:r>
            <a:r>
              <a:rPr lang="tr-TR" sz="2400" b="1" dirty="0" err="1">
                <a:solidFill>
                  <a:schemeClr val="tx1"/>
                </a:solidFill>
                <a:latin typeface="Times New Roman" pitchFamily="18" charset="0"/>
                <a:cs typeface="Times New Roman" pitchFamily="18" charset="0"/>
              </a:rPr>
              <a:t>yanısıra</a:t>
            </a:r>
            <a:r>
              <a:rPr lang="tr-TR" sz="2400" b="1" dirty="0">
                <a:solidFill>
                  <a:schemeClr val="tx1"/>
                </a:solidFill>
                <a:latin typeface="Times New Roman" pitchFamily="18" charset="0"/>
                <a:cs typeface="Times New Roman" pitchFamily="18" charset="0"/>
              </a:rPr>
              <a:t> </a:t>
            </a:r>
            <a:r>
              <a:rPr lang="tr-TR" sz="2400" b="1" u="sng" dirty="0" err="1">
                <a:solidFill>
                  <a:schemeClr val="tx1"/>
                </a:solidFill>
                <a:latin typeface="Times New Roman" pitchFamily="18" charset="0"/>
                <a:cs typeface="Times New Roman" pitchFamily="18" charset="0"/>
              </a:rPr>
              <a:t>Tahrim</a:t>
            </a:r>
            <a:r>
              <a:rPr lang="tr-TR" sz="2400" b="1" u="sng" dirty="0">
                <a:solidFill>
                  <a:schemeClr val="tx1"/>
                </a:solidFill>
                <a:latin typeface="Times New Roman" pitchFamily="18" charset="0"/>
                <a:cs typeface="Times New Roman" pitchFamily="18" charset="0"/>
              </a:rPr>
              <a:t> Suresi 8. </a:t>
            </a:r>
            <a:r>
              <a:rPr lang="tr-TR" sz="2400" b="1" dirty="0">
                <a:solidFill>
                  <a:schemeClr val="tx1"/>
                </a:solidFill>
                <a:latin typeface="Times New Roman" pitchFamily="18" charset="0"/>
                <a:cs typeface="Times New Roman" pitchFamily="18" charset="0"/>
              </a:rPr>
              <a:t>ayette </a:t>
            </a:r>
            <a:r>
              <a:rPr lang="tr-TR" sz="2400" b="1" dirty="0" err="1">
                <a:solidFill>
                  <a:schemeClr val="tx1"/>
                </a:solidFill>
                <a:latin typeface="Times New Roman" pitchFamily="18" charset="0"/>
                <a:cs typeface="Times New Roman" pitchFamily="18" charset="0"/>
              </a:rPr>
              <a:t>açıkca</a:t>
            </a:r>
            <a:r>
              <a:rPr lang="tr-TR" sz="2400" b="1" dirty="0">
                <a:solidFill>
                  <a:schemeClr val="tx1"/>
                </a:solidFill>
                <a:latin typeface="Times New Roman" pitchFamily="18" charset="0"/>
                <a:cs typeface="Times New Roman" pitchFamily="18" charset="0"/>
              </a:rPr>
              <a:t> görüleceği üzere  Yüce Allah,</a:t>
            </a:r>
            <a:endParaRPr lang="tr-TR" sz="3200" b="1" dirty="0">
              <a:solidFill>
                <a:schemeClr val="tx1"/>
              </a:solidFill>
              <a:latin typeface="Times New Roman" pitchFamily="18" charset="0"/>
              <a:cs typeface="Times New Roman" pitchFamily="18" charset="0"/>
            </a:endParaRPr>
          </a:p>
          <a:p>
            <a:pPr algn="ctr"/>
            <a:r>
              <a:rPr lang="ar-SA" sz="4000" b="1" dirty="0">
                <a:solidFill>
                  <a:srgbClr val="FF0000"/>
                </a:solidFill>
                <a:latin typeface="Times New Roman" pitchFamily="18" charset="0"/>
                <a:cs typeface="Times New Roman" pitchFamily="18" charset="0"/>
              </a:rPr>
              <a:t>يَاأَيُّهَا الَّذِينَ آمَنُوا تُوبُوا إِلَى اللَّهِ تَوْبَةً نَصُوحًا</a:t>
            </a:r>
            <a:endParaRPr lang="tr-TR" sz="4000" b="1" dirty="0">
              <a:solidFill>
                <a:srgbClr val="FF0000"/>
              </a:solidFill>
              <a:latin typeface="Times New Roman" pitchFamily="18" charset="0"/>
              <a:cs typeface="Times New Roman" pitchFamily="18" charset="0"/>
            </a:endParaRPr>
          </a:p>
          <a:p>
            <a:pPr algn="just"/>
            <a:r>
              <a:rPr lang="tr-TR" sz="2400" b="1" dirty="0" smtClean="0">
                <a:solidFill>
                  <a:srgbClr val="FFFF00"/>
                </a:solidFill>
                <a:latin typeface="Times New Roman" pitchFamily="18" charset="0"/>
                <a:cs typeface="Times New Roman" pitchFamily="18" charset="0"/>
              </a:rPr>
              <a:t>“</a:t>
            </a:r>
            <a:r>
              <a:rPr lang="tr-TR" sz="2400" b="1" dirty="0">
                <a:solidFill>
                  <a:srgbClr val="FFFF00"/>
                </a:solidFill>
                <a:latin typeface="Times New Roman" pitchFamily="18" charset="0"/>
                <a:cs typeface="Times New Roman" pitchFamily="18" charset="0"/>
              </a:rPr>
              <a:t>Ey Müminler </a:t>
            </a:r>
            <a:r>
              <a:rPr lang="tr-TR" sz="2400" b="1" dirty="0" smtClean="0">
                <a:solidFill>
                  <a:srgbClr val="FFFF00"/>
                </a:solidFill>
                <a:latin typeface="Times New Roman" pitchFamily="18" charset="0"/>
                <a:cs typeface="Times New Roman" pitchFamily="18" charset="0"/>
              </a:rPr>
              <a:t>Allah’a </a:t>
            </a:r>
            <a:r>
              <a:rPr lang="tr-TR" sz="2400" b="1" dirty="0" err="1">
                <a:solidFill>
                  <a:srgbClr val="FFFF00"/>
                </a:solidFill>
                <a:latin typeface="Times New Roman" pitchFamily="18" charset="0"/>
                <a:cs typeface="Times New Roman" pitchFamily="18" charset="0"/>
              </a:rPr>
              <a:t>nasuh</a:t>
            </a:r>
            <a:r>
              <a:rPr lang="tr-TR" sz="2400" b="1" dirty="0">
                <a:solidFill>
                  <a:srgbClr val="FFFF00"/>
                </a:solidFill>
                <a:latin typeface="Times New Roman" pitchFamily="18" charset="0"/>
                <a:cs typeface="Times New Roman" pitchFamily="18" charset="0"/>
              </a:rPr>
              <a:t> </a:t>
            </a:r>
            <a:r>
              <a:rPr lang="tr-TR" sz="2400" b="1" dirty="0" err="1">
                <a:solidFill>
                  <a:srgbClr val="FFFF00"/>
                </a:solidFill>
                <a:latin typeface="Times New Roman" pitchFamily="18" charset="0"/>
                <a:cs typeface="Times New Roman" pitchFamily="18" charset="0"/>
              </a:rPr>
              <a:t>tevbesi</a:t>
            </a:r>
            <a:r>
              <a:rPr lang="tr-TR" sz="2400" b="1" dirty="0">
                <a:solidFill>
                  <a:srgbClr val="FFFF00"/>
                </a:solidFill>
                <a:latin typeface="Times New Roman" pitchFamily="18" charset="0"/>
                <a:cs typeface="Times New Roman" pitchFamily="18" charset="0"/>
              </a:rPr>
              <a:t> ile </a:t>
            </a:r>
            <a:r>
              <a:rPr lang="tr-TR" sz="2400" b="1" dirty="0" err="1">
                <a:solidFill>
                  <a:srgbClr val="FFFF00"/>
                </a:solidFill>
                <a:latin typeface="Times New Roman" pitchFamily="18" charset="0"/>
                <a:cs typeface="Times New Roman" pitchFamily="18" charset="0"/>
              </a:rPr>
              <a:t>tevbe</a:t>
            </a:r>
            <a:r>
              <a:rPr lang="tr-TR" sz="2400" b="1" dirty="0">
                <a:solidFill>
                  <a:srgbClr val="FFFF00"/>
                </a:solidFill>
                <a:latin typeface="Times New Roman" pitchFamily="18" charset="0"/>
                <a:cs typeface="Times New Roman" pitchFamily="18" charset="0"/>
              </a:rPr>
              <a:t> edin” buyurarak </a:t>
            </a:r>
            <a:r>
              <a:rPr lang="tr-TR" sz="2400" b="1" u="sng" dirty="0">
                <a:solidFill>
                  <a:srgbClr val="FFFF00"/>
                </a:solidFill>
                <a:latin typeface="Times New Roman" pitchFamily="18" charset="0"/>
                <a:cs typeface="Times New Roman" pitchFamily="18" charset="0"/>
              </a:rPr>
              <a:t>günahkâr müminlere “iman edenler” diye hitap</a:t>
            </a:r>
            <a:r>
              <a:rPr lang="tr-TR" sz="2400" b="1" dirty="0">
                <a:solidFill>
                  <a:srgbClr val="FFFF00"/>
                </a:solidFill>
                <a:latin typeface="Times New Roman" pitchFamily="18" charset="0"/>
                <a:cs typeface="Times New Roman" pitchFamily="18" charset="0"/>
              </a:rPr>
              <a:t> etmektedir. Bu, amelin imandan bir cüz olmadığını ifade eder.</a:t>
            </a:r>
          </a:p>
          <a:p>
            <a:pPr algn="ctr"/>
            <a:endParaRPr lang="tr-TR" sz="2400" b="1" dirty="0">
              <a:solidFill>
                <a:srgbClr val="FFFF00"/>
              </a:solidFill>
              <a:latin typeface="Times New Roman" pitchFamily="18" charset="0"/>
              <a:cs typeface="Times New Roman" pitchFamily="18" charset="0"/>
            </a:endParaRPr>
          </a:p>
        </p:txBody>
      </p:sp>
      <p:pic>
        <p:nvPicPr>
          <p:cNvPr id="5" name="Resim 1"/>
          <p:cNvPicPr>
            <a:picLocks noChangeAspect="1" noChangeArrowheads="1"/>
          </p:cNvPicPr>
          <p:nvPr/>
        </p:nvPicPr>
        <p:blipFill>
          <a:blip r:embed="rId3" cstate="print"/>
          <a:srcRect/>
          <a:stretch>
            <a:fillRect/>
          </a:stretch>
        </p:blipFill>
        <p:spPr bwMode="auto">
          <a:xfrm>
            <a:off x="0" y="6271798"/>
            <a:ext cx="3491880" cy="586202"/>
          </a:xfrm>
          <a:prstGeom prst="rect">
            <a:avLst/>
          </a:prstGeom>
          <a:noFill/>
          <a:ln w="9525">
            <a:noFill/>
            <a:miter lim="800000"/>
            <a:headEnd/>
            <a:tailEnd/>
          </a:ln>
        </p:spPr>
      </p:pic>
      <p:sp>
        <p:nvSpPr>
          <p:cNvPr id="7" name="6 Metin kutusu"/>
          <p:cNvSpPr txBox="1"/>
          <p:nvPr/>
        </p:nvSpPr>
        <p:spPr>
          <a:xfrm>
            <a:off x="0" y="0"/>
            <a:ext cx="611560" cy="369332"/>
          </a:xfrm>
          <a:prstGeom prst="rect">
            <a:avLst/>
          </a:prstGeom>
          <a:noFill/>
        </p:spPr>
        <p:txBody>
          <a:bodyPr wrap="square" rtlCol="0">
            <a:spAutoFit/>
          </a:bodyPr>
          <a:lstStyle/>
          <a:p>
            <a:r>
              <a:rPr lang="tr-TR" b="1" dirty="0" smtClean="0">
                <a:solidFill>
                  <a:schemeClr val="bg1"/>
                </a:solidFill>
              </a:rPr>
              <a:t>14</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799692" y="-890970"/>
            <a:ext cx="5544618" cy="9144002"/>
          </a:xfrm>
          <a:prstGeom prst="rect">
            <a:avLst/>
          </a:prstGeom>
        </p:spPr>
      </p:pic>
      <p:sp>
        <p:nvSpPr>
          <p:cNvPr id="6" name="5 Yuvarlatılmış Çapraz Köşeli Dikdörtgen"/>
          <p:cNvSpPr/>
          <p:nvPr/>
        </p:nvSpPr>
        <p:spPr>
          <a:xfrm>
            <a:off x="0" y="1268760"/>
            <a:ext cx="9144000" cy="5589240"/>
          </a:xfrm>
          <a:prstGeom prst="round2DiagRect">
            <a:avLst>
              <a:gd name="adj1" fmla="val 0"/>
              <a:gd name="adj2" fmla="val 0"/>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tr-TR" sz="3200" b="1" dirty="0" smtClean="0">
                <a:solidFill>
                  <a:srgbClr val="E729CC"/>
                </a:solidFill>
                <a:latin typeface="Arial" pitchFamily="34" charset="0"/>
                <a:cs typeface="Arial" pitchFamily="34" charset="0"/>
              </a:rPr>
              <a:t>* </a:t>
            </a:r>
            <a:r>
              <a:rPr lang="tr-TR" sz="3200" dirty="0" smtClean="0">
                <a:solidFill>
                  <a:schemeClr val="tx1"/>
                </a:solidFill>
                <a:latin typeface="Arial" pitchFamily="34" charset="0"/>
                <a:cs typeface="Arial" pitchFamily="34" charset="0"/>
              </a:rPr>
              <a:t>Bir amelin </a:t>
            </a:r>
            <a:r>
              <a:rPr lang="tr-TR" sz="3200" dirty="0" err="1" smtClean="0">
                <a:solidFill>
                  <a:schemeClr val="tx1"/>
                </a:solidFill>
                <a:latin typeface="Arial" pitchFamily="34" charset="0"/>
                <a:cs typeface="Arial" pitchFamily="34" charset="0"/>
              </a:rPr>
              <a:t>salih</a:t>
            </a:r>
            <a:r>
              <a:rPr lang="tr-TR" sz="3200" dirty="0" smtClean="0">
                <a:solidFill>
                  <a:schemeClr val="tx1"/>
                </a:solidFill>
                <a:latin typeface="Arial" pitchFamily="34" charset="0"/>
                <a:cs typeface="Arial" pitchFamily="34" charset="0"/>
              </a:rPr>
              <a:t> olabilmesi için ameli işleyen kimsenin </a:t>
            </a:r>
            <a:r>
              <a:rPr lang="tr-TR" sz="3200" b="1" u="sng" dirty="0" smtClean="0">
                <a:solidFill>
                  <a:schemeClr val="tx1"/>
                </a:solidFill>
                <a:latin typeface="Arial" pitchFamily="34" charset="0"/>
                <a:cs typeface="Arial" pitchFamily="34" charset="0"/>
              </a:rPr>
              <a:t>mümin olması</a:t>
            </a:r>
            <a:r>
              <a:rPr lang="tr-TR" sz="3200" dirty="0" smtClean="0">
                <a:solidFill>
                  <a:schemeClr val="tx1"/>
                </a:solidFill>
                <a:latin typeface="Arial" pitchFamily="34" charset="0"/>
                <a:cs typeface="Arial" pitchFamily="34" charset="0"/>
              </a:rPr>
              <a:t>, </a:t>
            </a:r>
            <a:r>
              <a:rPr lang="tr-TR" sz="3200" b="1" u="sng" dirty="0" smtClean="0">
                <a:solidFill>
                  <a:schemeClr val="tx1"/>
                </a:solidFill>
                <a:latin typeface="Arial" pitchFamily="34" charset="0"/>
                <a:cs typeface="Arial" pitchFamily="34" charset="0"/>
              </a:rPr>
              <a:t>şirk ve gösterişten uzak durması</a:t>
            </a:r>
            <a:r>
              <a:rPr lang="tr-TR" sz="3200" dirty="0" smtClean="0">
                <a:solidFill>
                  <a:schemeClr val="tx1"/>
                </a:solidFill>
                <a:latin typeface="Arial" pitchFamily="34" charset="0"/>
                <a:cs typeface="Arial" pitchFamily="34" charset="0"/>
              </a:rPr>
              <a:t>, ameli iyi bir niyet ve </a:t>
            </a:r>
            <a:r>
              <a:rPr lang="tr-TR" sz="3200" b="1" u="sng" dirty="0" smtClean="0">
                <a:solidFill>
                  <a:schemeClr val="tx1"/>
                </a:solidFill>
                <a:latin typeface="Arial" pitchFamily="34" charset="0"/>
                <a:cs typeface="Arial" pitchFamily="34" charset="0"/>
              </a:rPr>
              <a:t>ihlasla</a:t>
            </a:r>
            <a:r>
              <a:rPr lang="tr-TR" sz="3200" b="1" dirty="0" smtClean="0">
                <a:solidFill>
                  <a:schemeClr val="tx1"/>
                </a:solidFill>
                <a:latin typeface="Arial" pitchFamily="34" charset="0"/>
                <a:cs typeface="Arial" pitchFamily="34" charset="0"/>
              </a:rPr>
              <a:t> </a:t>
            </a:r>
            <a:r>
              <a:rPr lang="tr-TR" sz="3200" dirty="0" smtClean="0">
                <a:solidFill>
                  <a:schemeClr val="tx1"/>
                </a:solidFill>
                <a:latin typeface="Arial" pitchFamily="34" charset="0"/>
                <a:cs typeface="Arial" pitchFamily="34" charset="0"/>
              </a:rPr>
              <a:t>yapması gereklidir.	</a:t>
            </a:r>
          </a:p>
          <a:p>
            <a:pPr algn="just"/>
            <a:r>
              <a:rPr lang="tr-TR" sz="3200" b="1" dirty="0" smtClean="0">
                <a:solidFill>
                  <a:srgbClr val="E729CC"/>
                </a:solidFill>
                <a:latin typeface="Arial" pitchFamily="34" charset="0"/>
                <a:cs typeface="Arial" pitchFamily="34" charset="0"/>
              </a:rPr>
              <a:t>*</a:t>
            </a:r>
            <a:r>
              <a:rPr lang="tr-TR" sz="3200" b="1" i="1" dirty="0" smtClean="0">
                <a:solidFill>
                  <a:srgbClr val="E729CC"/>
                </a:solidFill>
                <a:latin typeface="Arial" pitchFamily="34" charset="0"/>
                <a:cs typeface="Arial" pitchFamily="34" charset="0"/>
              </a:rPr>
              <a:t> </a:t>
            </a:r>
            <a:r>
              <a:rPr lang="tr-TR" sz="3200" b="1" i="1" dirty="0" smtClean="0">
                <a:solidFill>
                  <a:schemeClr val="tx1"/>
                </a:solidFill>
                <a:latin typeface="Arial" pitchFamily="34" charset="0"/>
                <a:cs typeface="Arial" pitchFamily="34" charset="0"/>
              </a:rPr>
              <a:t>İnanmayan bir insanın yaptığı güzel ve faydalı, işler “</a:t>
            </a:r>
            <a:r>
              <a:rPr lang="tr-TR" sz="3200" b="1" i="1" dirty="0" err="1" smtClean="0">
                <a:solidFill>
                  <a:schemeClr val="tx1"/>
                </a:solidFill>
                <a:latin typeface="Arial" pitchFamily="34" charset="0"/>
                <a:cs typeface="Arial" pitchFamily="34" charset="0"/>
              </a:rPr>
              <a:t>salih</a:t>
            </a:r>
            <a:r>
              <a:rPr lang="tr-TR" sz="3200" b="1" i="1" dirty="0" smtClean="0">
                <a:solidFill>
                  <a:schemeClr val="tx1"/>
                </a:solidFill>
                <a:latin typeface="Arial" pitchFamily="34" charset="0"/>
                <a:cs typeface="Arial" pitchFamily="34" charset="0"/>
              </a:rPr>
              <a:t> amel” kapsamında değerlendirilemez.</a:t>
            </a:r>
          </a:p>
          <a:p>
            <a:pPr algn="ctr"/>
            <a:endParaRPr lang="tr-TR" sz="1200" dirty="0" smtClean="0">
              <a:solidFill>
                <a:schemeClr val="tx1"/>
              </a:solidFill>
              <a:latin typeface="Arial" pitchFamily="34" charset="0"/>
              <a:cs typeface="Arial" pitchFamily="34" charset="0"/>
            </a:endParaRPr>
          </a:p>
          <a:p>
            <a:pPr algn="ctr"/>
            <a:r>
              <a:rPr lang="ar-SA" sz="4400" b="1" dirty="0" smtClean="0">
                <a:solidFill>
                  <a:srgbClr val="C00000"/>
                </a:solidFill>
              </a:rPr>
              <a:t>وَمَنْ </a:t>
            </a:r>
            <a:r>
              <a:rPr lang="ar-SA" sz="4400" b="1" dirty="0">
                <a:solidFill>
                  <a:srgbClr val="C00000"/>
                </a:solidFill>
              </a:rPr>
              <a:t>يَكْفُرْ بِالْإِيمَانِ فَقَدْ حَبِطَ عَمَلُهُ </a:t>
            </a:r>
            <a:endParaRPr lang="tr-TR" sz="3200" dirty="0">
              <a:solidFill>
                <a:srgbClr val="C00000"/>
              </a:solidFill>
            </a:endParaRPr>
          </a:p>
          <a:p>
            <a:pPr algn="ctr"/>
            <a:r>
              <a:rPr lang="tr-TR" sz="4000" b="1" dirty="0">
                <a:solidFill>
                  <a:srgbClr val="0070C0"/>
                </a:solidFill>
              </a:rPr>
              <a:t>“Kim iman (</a:t>
            </a:r>
            <a:r>
              <a:rPr lang="tr-TR" sz="4000" b="1" dirty="0" smtClean="0">
                <a:solidFill>
                  <a:srgbClr val="0070C0"/>
                </a:solidFill>
              </a:rPr>
              <a:t>esaslarını) inkar </a:t>
            </a:r>
            <a:r>
              <a:rPr lang="tr-TR" sz="4000" b="1" dirty="0">
                <a:solidFill>
                  <a:srgbClr val="0070C0"/>
                </a:solidFill>
              </a:rPr>
              <a:t>ederse o kimsenin ameli boşa gider</a:t>
            </a:r>
            <a:r>
              <a:rPr lang="tr-TR" sz="4000" b="1" dirty="0" smtClean="0">
                <a:solidFill>
                  <a:srgbClr val="0070C0"/>
                </a:solidFill>
              </a:rPr>
              <a:t>”</a:t>
            </a:r>
            <a:r>
              <a:rPr lang="tr-TR" sz="3200" b="1" dirty="0" smtClean="0">
                <a:solidFill>
                  <a:srgbClr val="0070C0"/>
                </a:solidFill>
              </a:rPr>
              <a:t> </a:t>
            </a:r>
            <a:r>
              <a:rPr lang="tr-TR" sz="2800" b="1" dirty="0" smtClean="0">
                <a:solidFill>
                  <a:srgbClr val="0070C0"/>
                </a:solidFill>
                <a:latin typeface="Arial" pitchFamily="34" charset="0"/>
                <a:cs typeface="Arial" pitchFamily="34" charset="0"/>
              </a:rPr>
              <a:t>     </a:t>
            </a:r>
            <a:r>
              <a:rPr lang="tr-TR" sz="2000" b="1" dirty="0" smtClean="0">
                <a:solidFill>
                  <a:schemeClr val="tx1"/>
                </a:solidFill>
                <a:latin typeface="Arial" pitchFamily="34" charset="0"/>
                <a:cs typeface="Arial" pitchFamily="34" charset="0"/>
              </a:rPr>
              <a:t>(</a:t>
            </a:r>
            <a:r>
              <a:rPr lang="tr-TR" sz="2000" b="1" dirty="0" err="1" smtClean="0">
                <a:solidFill>
                  <a:schemeClr val="tx1"/>
                </a:solidFill>
                <a:latin typeface="Arial" pitchFamily="34" charset="0"/>
                <a:cs typeface="Arial" pitchFamily="34" charset="0"/>
              </a:rPr>
              <a:t>Maide</a:t>
            </a:r>
            <a:r>
              <a:rPr lang="tr-TR" sz="2000" b="1" dirty="0" smtClean="0">
                <a:solidFill>
                  <a:schemeClr val="tx1"/>
                </a:solidFill>
                <a:latin typeface="Arial" pitchFamily="34" charset="0"/>
                <a:cs typeface="Arial" pitchFamily="34" charset="0"/>
              </a:rPr>
              <a:t>,5/5</a:t>
            </a:r>
            <a:r>
              <a:rPr lang="tr-TR" sz="2000" b="1" dirty="0">
                <a:solidFill>
                  <a:schemeClr val="tx1"/>
                </a:solidFill>
                <a:latin typeface="Arial" pitchFamily="34" charset="0"/>
                <a:cs typeface="Arial" pitchFamily="34" charset="0"/>
              </a:rPr>
              <a:t>) </a:t>
            </a:r>
            <a:endParaRPr lang="tr-TR" sz="2400" b="1" dirty="0">
              <a:solidFill>
                <a:schemeClr val="tx1"/>
              </a:solidFill>
              <a:latin typeface="Arial" pitchFamily="34" charset="0"/>
              <a:cs typeface="Arial" pitchFamily="34" charset="0"/>
            </a:endParaRPr>
          </a:p>
          <a:p>
            <a:pPr algn="just"/>
            <a:endParaRPr lang="tr-TR" dirty="0">
              <a:solidFill>
                <a:schemeClr val="tx1"/>
              </a:solidFill>
              <a:latin typeface="Times New Roman" pitchFamily="18" charset="0"/>
              <a:cs typeface="Times New Roman" pitchFamily="18" charset="0"/>
            </a:endParaRPr>
          </a:p>
        </p:txBody>
      </p:sp>
      <p:sp>
        <p:nvSpPr>
          <p:cNvPr id="8" name="7 Başlık"/>
          <p:cNvSpPr>
            <a:spLocks noGrp="1"/>
          </p:cNvSpPr>
          <p:nvPr>
            <p:ph type="title"/>
          </p:nvPr>
        </p:nvSpPr>
        <p:spPr>
          <a:xfrm>
            <a:off x="0" y="0"/>
            <a:ext cx="9144000" cy="1268760"/>
          </a:xfrm>
          <a:solidFill>
            <a:schemeClr val="bg2">
              <a:lumMod val="75000"/>
            </a:schemeClr>
          </a:solidFill>
        </p:spPr>
        <p:txBody>
          <a:bodyPr anchor="t"/>
          <a:lstStyle/>
          <a:p>
            <a:pPr algn="ctr"/>
            <a:r>
              <a:rPr lang="tr-TR" b="1" u="sng" dirty="0" smtClean="0">
                <a:solidFill>
                  <a:schemeClr val="tx1"/>
                </a:solidFill>
                <a:latin typeface="akaHoggle" pitchFamily="82" charset="0"/>
              </a:rPr>
              <a:t>Amelin </a:t>
            </a:r>
            <a:r>
              <a:rPr lang="tr-TR" b="1" u="sng" dirty="0" err="1" smtClean="0">
                <a:solidFill>
                  <a:schemeClr val="tx1"/>
                </a:solidFill>
                <a:latin typeface="akaHoggle" pitchFamily="82" charset="0"/>
              </a:rPr>
              <a:t>Kabulu</a:t>
            </a:r>
            <a:r>
              <a:rPr lang="tr-TR" b="1" u="sng" dirty="0" smtClean="0">
                <a:solidFill>
                  <a:schemeClr val="tx1"/>
                </a:solidFill>
                <a:latin typeface="akaHoggle" pitchFamily="82" charset="0"/>
              </a:rPr>
              <a:t> İçin İman  Gereklidir</a:t>
            </a:r>
            <a:br>
              <a:rPr lang="tr-TR" b="1" u="sng" dirty="0" smtClean="0">
                <a:solidFill>
                  <a:schemeClr val="tx1"/>
                </a:solidFill>
                <a:latin typeface="akaHoggle" pitchFamily="82" charset="0"/>
              </a:rPr>
            </a:br>
            <a:r>
              <a:rPr lang="tr-TR" sz="4000" b="1" dirty="0" smtClean="0">
                <a:solidFill>
                  <a:srgbClr val="C00000"/>
                </a:solidFill>
                <a:latin typeface="akaHoggle" pitchFamily="82" charset="0"/>
                <a:cs typeface="Arial" pitchFamily="34" charset="0"/>
              </a:rPr>
              <a:t>(Edison Örneği) </a:t>
            </a:r>
            <a:r>
              <a:rPr lang="tr-TR" sz="4800" b="1" dirty="0" smtClean="0">
                <a:solidFill>
                  <a:srgbClr val="E729CC"/>
                </a:solidFill>
                <a:latin typeface="Arial" pitchFamily="34" charset="0"/>
                <a:cs typeface="Arial" pitchFamily="34" charset="0"/>
              </a:rPr>
              <a:t/>
            </a:r>
            <a:br>
              <a:rPr lang="tr-TR" sz="4800" b="1" dirty="0" smtClean="0">
                <a:solidFill>
                  <a:srgbClr val="E729CC"/>
                </a:solidFill>
                <a:latin typeface="Arial" pitchFamily="34" charset="0"/>
                <a:cs typeface="Arial" pitchFamily="34" charset="0"/>
              </a:rPr>
            </a:br>
            <a:endParaRPr lang="tr-TR" sz="4800" dirty="0">
              <a:solidFill>
                <a:schemeClr val="tx1"/>
              </a:solidFill>
              <a:latin typeface="akaHoggle" pitchFamily="82" charset="0"/>
            </a:endParaRPr>
          </a:p>
        </p:txBody>
      </p:sp>
      <p:sp>
        <p:nvSpPr>
          <p:cNvPr id="7" name="6 Metin kutusu"/>
          <p:cNvSpPr txBox="1"/>
          <p:nvPr/>
        </p:nvSpPr>
        <p:spPr>
          <a:xfrm>
            <a:off x="0" y="0"/>
            <a:ext cx="611560" cy="369332"/>
          </a:xfrm>
          <a:prstGeom prst="rect">
            <a:avLst/>
          </a:prstGeom>
          <a:noFill/>
        </p:spPr>
        <p:txBody>
          <a:bodyPr wrap="square" rtlCol="0">
            <a:spAutoFit/>
          </a:bodyPr>
          <a:lstStyle/>
          <a:p>
            <a:r>
              <a:rPr lang="tr-TR" b="1" dirty="0" smtClean="0"/>
              <a:t>15</a:t>
            </a:r>
            <a:endParaRPr lang="tr-TR" b="1"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2" cstate="print"/>
          <a:stretch>
            <a:fillRect/>
          </a:stretch>
        </p:blipFill>
        <p:spPr>
          <a:xfrm rot="5400000">
            <a:off x="1143001" y="-1143001"/>
            <a:ext cx="6858000" cy="9144002"/>
          </a:xfrm>
          <a:prstGeom prst="rect">
            <a:avLst/>
          </a:prstGeom>
        </p:spPr>
      </p:pic>
      <p:sp>
        <p:nvSpPr>
          <p:cNvPr id="6" name="5 Yuvarlatılmış Çapraz Köşeli Dikdörtgen"/>
          <p:cNvSpPr/>
          <p:nvPr/>
        </p:nvSpPr>
        <p:spPr>
          <a:xfrm>
            <a:off x="928662" y="928670"/>
            <a:ext cx="7171730" cy="5214974"/>
          </a:xfrm>
          <a:prstGeom prst="round2DiagRect">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u="sng" dirty="0" smtClean="0">
                <a:solidFill>
                  <a:schemeClr val="bg1"/>
                </a:solidFill>
                <a:latin typeface="Acadian" pitchFamily="2" charset="0"/>
              </a:rPr>
              <a:t> AYET -İ KERİME</a:t>
            </a:r>
            <a:endParaRPr lang="tr-TR" sz="1400" dirty="0">
              <a:solidFill>
                <a:schemeClr val="tx2">
                  <a:lumMod val="25000"/>
                </a:schemeClr>
              </a:solidFill>
            </a:endParaRPr>
          </a:p>
          <a:p>
            <a:pPr algn="ctr">
              <a:lnSpc>
                <a:spcPct val="150000"/>
              </a:lnSpc>
            </a:pPr>
            <a:r>
              <a:rPr lang="ar-SA" sz="3200" b="1" dirty="0">
                <a:solidFill>
                  <a:srgbClr val="C00000"/>
                </a:solidFill>
              </a:rPr>
              <a:t>مَثَلُ الَّذِينَ كَفَرُوا بِرَبِّهِمْ أَعْمَالُهُمْ كَرَمَادٍ اشْتَدَّتْ بِهِ الرِّيحُ فِي يَوْمٍ عَاصِفٍ لَا يَقْدِرُونَ مِمَّا كَسَبُوا عَلَى شَيْءٍ ذَلِكَ هُوَ الضَّلَالُ الْبَعِيدُ</a:t>
            </a:r>
            <a:endParaRPr lang="tr-TR" sz="3200" dirty="0">
              <a:solidFill>
                <a:srgbClr val="C00000"/>
              </a:solidFill>
            </a:endParaRPr>
          </a:p>
          <a:p>
            <a:pPr algn="just"/>
            <a:r>
              <a:rPr lang="tr-TR" sz="2400" b="1" dirty="0">
                <a:solidFill>
                  <a:schemeClr val="tx2">
                    <a:lumMod val="25000"/>
                  </a:schemeClr>
                </a:solidFill>
                <a:latin typeface="Arial" pitchFamily="34" charset="0"/>
                <a:cs typeface="Arial" pitchFamily="34" charset="0"/>
              </a:rPr>
              <a:t>“Rablerini inkar edenlerin durumu şudur: </a:t>
            </a:r>
            <a:r>
              <a:rPr lang="tr-TR" sz="2400" b="1" u="sng" dirty="0">
                <a:solidFill>
                  <a:srgbClr val="C00000"/>
                </a:solidFill>
                <a:latin typeface="Arial" pitchFamily="34" charset="0"/>
                <a:cs typeface="Arial" pitchFamily="34" charset="0"/>
              </a:rPr>
              <a:t>Onların işleri, fırtınalı bir günde rüzgarın şiddetle savurduğu küle benzer. </a:t>
            </a:r>
            <a:r>
              <a:rPr lang="tr-TR" sz="2400" b="1" dirty="0">
                <a:solidFill>
                  <a:schemeClr val="tx2">
                    <a:lumMod val="25000"/>
                  </a:schemeClr>
                </a:solidFill>
                <a:latin typeface="Arial" pitchFamily="34" charset="0"/>
                <a:cs typeface="Arial" pitchFamily="34" charset="0"/>
              </a:rPr>
              <a:t>(Dünyada) kazandıkları hiçbir şeyin (</a:t>
            </a:r>
            <a:r>
              <a:rPr lang="tr-TR" sz="2400" b="1" dirty="0" err="1">
                <a:solidFill>
                  <a:schemeClr val="tx2">
                    <a:lumMod val="25000"/>
                  </a:schemeClr>
                </a:solidFill>
                <a:latin typeface="Arial" pitchFamily="34" charset="0"/>
                <a:cs typeface="Arial" pitchFamily="34" charset="0"/>
              </a:rPr>
              <a:t>ahirette</a:t>
            </a:r>
            <a:r>
              <a:rPr lang="tr-TR" sz="2400" b="1" dirty="0">
                <a:solidFill>
                  <a:schemeClr val="tx2">
                    <a:lumMod val="25000"/>
                  </a:schemeClr>
                </a:solidFill>
                <a:latin typeface="Arial" pitchFamily="34" charset="0"/>
                <a:cs typeface="Arial" pitchFamily="34" charset="0"/>
              </a:rPr>
              <a:t>) yararını görmezler. İşte bu derin sapıklıktır</a:t>
            </a:r>
            <a:r>
              <a:rPr lang="tr-TR" sz="2400" b="1" dirty="0" smtClean="0">
                <a:solidFill>
                  <a:schemeClr val="tx2">
                    <a:lumMod val="25000"/>
                  </a:schemeClr>
                </a:solidFill>
                <a:latin typeface="Arial" pitchFamily="34" charset="0"/>
                <a:cs typeface="Arial" pitchFamily="34" charset="0"/>
              </a:rPr>
              <a:t>.”  </a:t>
            </a:r>
          </a:p>
          <a:p>
            <a:pPr algn="ctr"/>
            <a:r>
              <a:rPr lang="tr-TR" sz="2800" b="1" dirty="0" smtClean="0">
                <a:solidFill>
                  <a:schemeClr val="tx2">
                    <a:lumMod val="25000"/>
                  </a:schemeClr>
                </a:solidFill>
              </a:rPr>
              <a:t>  </a:t>
            </a:r>
            <a:r>
              <a:rPr lang="tr-TR" sz="2400" dirty="0" smtClean="0">
                <a:solidFill>
                  <a:schemeClr val="tx2">
                    <a:lumMod val="25000"/>
                  </a:schemeClr>
                </a:solidFill>
              </a:rPr>
              <a:t>(İbrahim,18 </a:t>
            </a:r>
            <a:r>
              <a:rPr lang="tr-TR" sz="2400" dirty="0">
                <a:solidFill>
                  <a:schemeClr val="tx2">
                    <a:lumMod val="25000"/>
                  </a:schemeClr>
                </a:solidFill>
              </a:rPr>
              <a:t>)</a:t>
            </a:r>
          </a:p>
        </p:txBody>
      </p:sp>
      <p:sp>
        <p:nvSpPr>
          <p:cNvPr id="5" name="4 Metin kutusu"/>
          <p:cNvSpPr txBox="1"/>
          <p:nvPr/>
        </p:nvSpPr>
        <p:spPr>
          <a:xfrm>
            <a:off x="0" y="0"/>
            <a:ext cx="611560" cy="369332"/>
          </a:xfrm>
          <a:prstGeom prst="rect">
            <a:avLst/>
          </a:prstGeom>
          <a:noFill/>
        </p:spPr>
        <p:txBody>
          <a:bodyPr wrap="square" rtlCol="0">
            <a:spAutoFit/>
          </a:bodyPr>
          <a:lstStyle/>
          <a:p>
            <a:r>
              <a:rPr lang="tr-TR" b="1" dirty="0" smtClean="0">
                <a:solidFill>
                  <a:schemeClr val="bg1"/>
                </a:solidFill>
              </a:rPr>
              <a:t>16</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71438" y="1214422"/>
            <a:ext cx="6715140" cy="4786346"/>
          </a:xfrm>
          <a:prstGeom prst="round2DiagRect">
            <a:avLst/>
          </a:prstGeom>
          <a:solidFill>
            <a:schemeClr val="accent2">
              <a:lumMod val="5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2">
                    <a:lumMod val="25000"/>
                  </a:schemeClr>
                </a:solidFill>
              </a:rPr>
              <a:t> </a:t>
            </a:r>
            <a:r>
              <a:rPr lang="tr-TR" sz="2800" dirty="0" smtClean="0">
                <a:solidFill>
                  <a:schemeClr val="tx2">
                    <a:lumMod val="25000"/>
                  </a:schemeClr>
                </a:solidFill>
              </a:rPr>
              <a:t>	 </a:t>
            </a:r>
            <a:endParaRPr lang="tr-TR" sz="2700" dirty="0" smtClean="0">
              <a:solidFill>
                <a:schemeClr val="tx2">
                  <a:lumMod val="25000"/>
                </a:schemeClr>
              </a:solidFill>
              <a:latin typeface="Arial" pitchFamily="34" charset="0"/>
              <a:cs typeface="Arial" pitchFamily="34" charset="0"/>
            </a:endParaRPr>
          </a:p>
          <a:p>
            <a:pPr algn="ctr"/>
            <a:r>
              <a:rPr lang="tr-TR" sz="4400" b="1" u="sng" dirty="0" smtClean="0">
                <a:solidFill>
                  <a:srgbClr val="FFFF00"/>
                </a:solidFill>
                <a:effectLst>
                  <a:outerShdw blurRad="38100" dist="38100" dir="2700000" algn="tl">
                    <a:srgbClr val="000000">
                      <a:alpha val="43137"/>
                    </a:srgbClr>
                  </a:outerShdw>
                </a:effectLst>
                <a:latin typeface="akaFrivolity" pitchFamily="66" charset="-94"/>
                <a:cs typeface="Arial" pitchFamily="34" charset="0"/>
              </a:rPr>
              <a:t>Mevlana’nın </a:t>
            </a:r>
            <a:r>
              <a:rPr lang="tr-TR" sz="4400" b="1" u="sng" dirty="0">
                <a:solidFill>
                  <a:srgbClr val="FFFF00"/>
                </a:solidFill>
                <a:effectLst>
                  <a:outerShdw blurRad="38100" dist="38100" dir="2700000" algn="tl">
                    <a:srgbClr val="000000">
                      <a:alpha val="43137"/>
                    </a:srgbClr>
                  </a:outerShdw>
                </a:effectLst>
                <a:latin typeface="akaFrivolity" pitchFamily="66" charset="-94"/>
                <a:cs typeface="Arial" pitchFamily="34" charset="0"/>
              </a:rPr>
              <a:t>dediği gibi, </a:t>
            </a:r>
            <a:endParaRPr lang="tr-TR" sz="4400" b="1" u="sng" dirty="0" smtClean="0">
              <a:solidFill>
                <a:srgbClr val="FFFF00"/>
              </a:solidFill>
              <a:effectLst>
                <a:outerShdw blurRad="38100" dist="38100" dir="2700000" algn="tl">
                  <a:srgbClr val="000000">
                    <a:alpha val="43137"/>
                  </a:srgbClr>
                </a:outerShdw>
              </a:effectLst>
              <a:latin typeface="akaFrivolity" pitchFamily="66" charset="-94"/>
              <a:cs typeface="Arial" pitchFamily="34" charset="0"/>
            </a:endParaRPr>
          </a:p>
          <a:p>
            <a:pPr algn="ctr"/>
            <a:r>
              <a:rPr lang="tr-TR" sz="5400" spc="300" dirty="0" smtClean="0">
                <a:solidFill>
                  <a:schemeClr val="tx1"/>
                </a:solidFill>
                <a:latin typeface="Boingo" pitchFamily="2" charset="0"/>
                <a:cs typeface="Arial" pitchFamily="34" charset="0"/>
              </a:rPr>
              <a:t>“</a:t>
            </a:r>
            <a:r>
              <a:rPr lang="tr-TR" sz="5400" spc="300" dirty="0">
                <a:solidFill>
                  <a:schemeClr val="tx1"/>
                </a:solidFill>
                <a:latin typeface="Boingo" pitchFamily="2" charset="0"/>
                <a:cs typeface="Arial" pitchFamily="34" charset="0"/>
              </a:rPr>
              <a:t>İnandığınız gibi yaşamazsanız yaşadığınız gibi </a:t>
            </a:r>
            <a:r>
              <a:rPr lang="tr-TR" sz="5400" spc="300" dirty="0" smtClean="0">
                <a:solidFill>
                  <a:schemeClr val="tx1"/>
                </a:solidFill>
                <a:latin typeface="Boingo" pitchFamily="2" charset="0"/>
                <a:cs typeface="Arial" pitchFamily="34" charset="0"/>
              </a:rPr>
              <a:t>  inanmaya başlarsınız.”</a:t>
            </a:r>
            <a:endParaRPr lang="tr-TR" sz="3600" spc="300" dirty="0" smtClean="0">
              <a:solidFill>
                <a:schemeClr val="tx1"/>
              </a:solidFill>
              <a:latin typeface="Boingo" pitchFamily="2" charset="0"/>
              <a:cs typeface="Arial" pitchFamily="34" charset="0"/>
            </a:endParaRPr>
          </a:p>
          <a:p>
            <a:r>
              <a:rPr lang="tr-TR" sz="2700" dirty="0" smtClean="0">
                <a:solidFill>
                  <a:schemeClr val="tx2">
                    <a:lumMod val="25000"/>
                  </a:schemeClr>
                </a:solidFill>
                <a:latin typeface="Arial" pitchFamily="34" charset="0"/>
                <a:cs typeface="Arial" pitchFamily="34" charset="0"/>
              </a:rPr>
              <a:t>	 </a:t>
            </a:r>
            <a:endParaRPr lang="tr-TR" sz="2700" dirty="0">
              <a:solidFill>
                <a:schemeClr val="tx2">
                  <a:lumMod val="25000"/>
                </a:schemeClr>
              </a:solidFill>
              <a:latin typeface="Arial" pitchFamily="34" charset="0"/>
              <a:cs typeface="Arial" pitchFamily="34" charset="0"/>
            </a:endParaRPr>
          </a:p>
        </p:txBody>
      </p:sp>
      <p:pic>
        <p:nvPicPr>
          <p:cNvPr id="1026" name="Picture 2" descr="C:\Users\salim\Pictures\rahmanallah.jpg"/>
          <p:cNvPicPr>
            <a:picLocks noChangeAspect="1" noChangeArrowheads="1"/>
          </p:cNvPicPr>
          <p:nvPr/>
        </p:nvPicPr>
        <p:blipFill>
          <a:blip r:embed="rId2" cstate="print"/>
          <a:srcRect/>
          <a:stretch>
            <a:fillRect/>
          </a:stretch>
        </p:blipFill>
        <p:spPr bwMode="auto">
          <a:xfrm>
            <a:off x="6843744" y="1196752"/>
            <a:ext cx="2228850" cy="4824536"/>
          </a:xfrm>
          <a:prstGeom prst="rect">
            <a:avLst/>
          </a:prstGeom>
          <a:noFill/>
        </p:spPr>
      </p:pic>
      <p:sp>
        <p:nvSpPr>
          <p:cNvPr id="7" name="6 Metin kutusu"/>
          <p:cNvSpPr txBox="1"/>
          <p:nvPr/>
        </p:nvSpPr>
        <p:spPr>
          <a:xfrm>
            <a:off x="1979712" y="188640"/>
            <a:ext cx="6915676" cy="830997"/>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tr-TR" sz="4800" dirty="0" smtClean="0">
                <a:solidFill>
                  <a:srgbClr val="C00000"/>
                </a:solidFill>
              </a:rPr>
              <a:t>İman+Amel+ihlas=CENNET</a:t>
            </a:r>
            <a:endParaRPr lang="tr-TR" sz="4800" dirty="0">
              <a:solidFill>
                <a:srgbClr val="C00000"/>
              </a:solidFill>
            </a:endParaRPr>
          </a:p>
        </p:txBody>
      </p:sp>
      <p:pic>
        <p:nvPicPr>
          <p:cNvPr id="2" name="Resim 1"/>
          <p:cNvPicPr>
            <a:picLocks noChangeAspect="1" noChangeArrowheads="1"/>
          </p:cNvPicPr>
          <p:nvPr/>
        </p:nvPicPr>
        <p:blipFill>
          <a:blip r:embed="rId3" cstate="print"/>
          <a:srcRect/>
          <a:stretch>
            <a:fillRect/>
          </a:stretch>
        </p:blipFill>
        <p:spPr bwMode="auto">
          <a:xfrm>
            <a:off x="0" y="5949280"/>
            <a:ext cx="2699792" cy="908720"/>
          </a:xfrm>
          <a:prstGeom prst="rect">
            <a:avLst/>
          </a:prstGeom>
          <a:noFill/>
          <a:ln w="9525">
            <a:noFill/>
            <a:miter lim="800000"/>
            <a:headEnd/>
            <a:tailEnd/>
          </a:ln>
        </p:spPr>
      </p:pic>
      <p:pic>
        <p:nvPicPr>
          <p:cNvPr id="1027" name="Resim 1" descr="C:\Users\engin\Desktop\Valide Camii Logo - Kopya.png"/>
          <p:cNvPicPr>
            <a:picLocks noChangeAspect="1" noChangeArrowheads="1"/>
          </p:cNvPicPr>
          <p:nvPr/>
        </p:nvPicPr>
        <p:blipFill>
          <a:blip r:embed="rId4" cstate="print"/>
          <a:srcRect/>
          <a:stretch>
            <a:fillRect/>
          </a:stretch>
        </p:blipFill>
        <p:spPr bwMode="auto">
          <a:xfrm>
            <a:off x="7308304" y="5496555"/>
            <a:ext cx="1368152" cy="1361445"/>
          </a:xfrm>
          <a:prstGeom prst="rect">
            <a:avLst/>
          </a:prstGeom>
          <a:noFill/>
          <a:ln w="9525">
            <a:noFill/>
            <a:miter lim="800000"/>
            <a:headEnd/>
            <a:tailEnd/>
          </a:ln>
        </p:spPr>
      </p:pic>
      <p:sp>
        <p:nvSpPr>
          <p:cNvPr id="8" name="7 Metin kutusu"/>
          <p:cNvSpPr txBox="1"/>
          <p:nvPr/>
        </p:nvSpPr>
        <p:spPr>
          <a:xfrm>
            <a:off x="0" y="0"/>
            <a:ext cx="611560" cy="369332"/>
          </a:xfrm>
          <a:prstGeom prst="rect">
            <a:avLst/>
          </a:prstGeom>
          <a:noFill/>
        </p:spPr>
        <p:txBody>
          <a:bodyPr wrap="square" rtlCol="0">
            <a:spAutoFit/>
          </a:bodyPr>
          <a:lstStyle/>
          <a:p>
            <a:r>
              <a:rPr lang="tr-TR" b="1" dirty="0" smtClean="0">
                <a:solidFill>
                  <a:schemeClr val="bg1"/>
                </a:solidFill>
              </a:rPr>
              <a:t>17</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iyanet_52_p0.jpg"/>
          <p:cNvPicPr>
            <a:picLocks noChangeAspect="1"/>
          </p:cNvPicPr>
          <p:nvPr/>
        </p:nvPicPr>
        <p:blipFill>
          <a:blip r:embed="rId3" cstate="print"/>
          <a:stretch>
            <a:fillRect/>
          </a:stretch>
        </p:blipFill>
        <p:spPr>
          <a:xfrm rot="5400000">
            <a:off x="1345331" y="-1345331"/>
            <a:ext cx="6453340" cy="9144002"/>
          </a:xfrm>
          <a:prstGeom prst="rect">
            <a:avLst/>
          </a:prstGeom>
        </p:spPr>
      </p:pic>
      <p:sp>
        <p:nvSpPr>
          <p:cNvPr id="7" name="6 Dikdörtgen"/>
          <p:cNvSpPr/>
          <p:nvPr/>
        </p:nvSpPr>
        <p:spPr>
          <a:xfrm>
            <a:off x="1071538" y="1124744"/>
            <a:ext cx="6812830" cy="4108817"/>
          </a:xfrm>
          <a:prstGeom prst="rect">
            <a:avLst/>
          </a:prstGeom>
        </p:spPr>
        <p:txBody>
          <a:bodyPr wrap="square">
            <a:spAutoFit/>
          </a:bodyPr>
          <a:lstStyle/>
          <a:p>
            <a:pPr algn="ctr"/>
            <a:r>
              <a:rPr lang="tr-TR" sz="2900" b="1" dirty="0" smtClean="0">
                <a:solidFill>
                  <a:srgbClr val="FF0000"/>
                </a:solidFill>
                <a:latin typeface="Times New Roman" pitchFamily="18" charset="0"/>
                <a:cs typeface="Times New Roman" pitchFamily="18" charset="0"/>
              </a:rPr>
              <a:t>Bir gün İbrahim </a:t>
            </a:r>
            <a:r>
              <a:rPr lang="tr-TR" sz="2900" b="1" dirty="0" err="1" smtClean="0">
                <a:solidFill>
                  <a:srgbClr val="FF0000"/>
                </a:solidFill>
                <a:latin typeface="Times New Roman" pitchFamily="18" charset="0"/>
                <a:cs typeface="Times New Roman" pitchFamily="18" charset="0"/>
              </a:rPr>
              <a:t>Ethem’e</a:t>
            </a:r>
            <a:r>
              <a:rPr lang="tr-TR" sz="2900" b="1" dirty="0" smtClean="0">
                <a:solidFill>
                  <a:srgbClr val="FF0000"/>
                </a:solidFill>
                <a:latin typeface="Times New Roman" pitchFamily="18" charset="0"/>
                <a:cs typeface="Times New Roman" pitchFamily="18" charset="0"/>
              </a:rPr>
              <a:t> demişler ki: </a:t>
            </a:r>
            <a:r>
              <a:rPr lang="tr-TR" sz="2900" dirty="0" smtClean="0">
                <a:solidFill>
                  <a:schemeClr val="accent4">
                    <a:lumMod val="50000"/>
                  </a:schemeClr>
                </a:solidFill>
                <a:latin typeface="Times New Roman" pitchFamily="18" charset="0"/>
                <a:cs typeface="Times New Roman" pitchFamily="18" charset="0"/>
              </a:rPr>
              <a:t/>
            </a:r>
            <a:br>
              <a:rPr lang="tr-TR" sz="2900" dirty="0" smtClean="0">
                <a:solidFill>
                  <a:schemeClr val="accent4">
                    <a:lumMod val="50000"/>
                  </a:schemeClr>
                </a:solidFill>
                <a:latin typeface="Times New Roman" pitchFamily="18" charset="0"/>
                <a:cs typeface="Times New Roman" pitchFamily="18" charset="0"/>
              </a:rPr>
            </a:br>
            <a:r>
              <a:rPr lang="tr-TR" sz="2900" b="1" dirty="0" smtClean="0">
                <a:solidFill>
                  <a:srgbClr val="7030A0"/>
                </a:solidFill>
                <a:latin typeface="Times New Roman" pitchFamily="18" charset="0"/>
                <a:cs typeface="Times New Roman" pitchFamily="18" charset="0"/>
              </a:rPr>
              <a:t>-Bu sene havalar çok kurak geçiyor, bitkiler kurudu, kıtlık hüküm sürüyor, biz </a:t>
            </a:r>
            <a:r>
              <a:rPr lang="tr-TR" sz="2900" b="1" u="sng" dirty="0" smtClean="0">
                <a:solidFill>
                  <a:srgbClr val="7030A0"/>
                </a:solidFill>
                <a:latin typeface="Times New Roman" pitchFamily="18" charset="0"/>
                <a:cs typeface="Times New Roman" pitchFamily="18" charset="0"/>
              </a:rPr>
              <a:t>yağmur duasına çıkıyoruz</a:t>
            </a:r>
            <a:r>
              <a:rPr lang="tr-TR" sz="2900" b="1" dirty="0" smtClean="0">
                <a:solidFill>
                  <a:srgbClr val="7030A0"/>
                </a:solidFill>
                <a:latin typeface="Times New Roman" pitchFamily="18" charset="0"/>
                <a:cs typeface="Times New Roman" pitchFamily="18" charset="0"/>
              </a:rPr>
              <a:t>, sen de bize katıl. O Allah dostu şöyle cevap vermiş:</a:t>
            </a:r>
            <a:br>
              <a:rPr lang="tr-TR" sz="2900" b="1" dirty="0" smtClean="0">
                <a:solidFill>
                  <a:srgbClr val="7030A0"/>
                </a:solidFill>
                <a:latin typeface="Times New Roman" pitchFamily="18" charset="0"/>
                <a:cs typeface="Times New Roman" pitchFamily="18" charset="0"/>
              </a:rPr>
            </a:br>
            <a:r>
              <a:rPr lang="tr-TR" sz="2900" b="1" dirty="0" smtClean="0">
                <a:solidFill>
                  <a:srgbClr val="E729CC"/>
                </a:solidFill>
                <a:latin typeface="Times New Roman" pitchFamily="18" charset="0"/>
                <a:cs typeface="Times New Roman" pitchFamily="18" charset="0"/>
              </a:rPr>
              <a:t>-Siz kulluğunuzu bilin, O Rabliğini bilir. Siz Allah’ın güzel kulları olun, o yağmur da yağdırır, ekini de bitirir, rızkı da bol bol ihsan eder.</a:t>
            </a:r>
            <a:endParaRPr lang="tr-TR" sz="2900" b="1" dirty="0">
              <a:solidFill>
                <a:srgbClr val="E729CC"/>
              </a:solidFill>
            </a:endParaRPr>
          </a:p>
        </p:txBody>
      </p:sp>
      <p:pic>
        <p:nvPicPr>
          <p:cNvPr id="5" name="Resim 1" descr="C:\Users\engin\Desktop\Valide Camii Logo - Kopya.png"/>
          <p:cNvPicPr>
            <a:picLocks noChangeAspect="1" noChangeArrowheads="1"/>
          </p:cNvPicPr>
          <p:nvPr/>
        </p:nvPicPr>
        <p:blipFill>
          <a:blip r:embed="rId4" cstate="print"/>
          <a:srcRect/>
          <a:stretch>
            <a:fillRect/>
          </a:stretch>
        </p:blipFill>
        <p:spPr bwMode="auto">
          <a:xfrm>
            <a:off x="3851920" y="5496555"/>
            <a:ext cx="1368152" cy="1361445"/>
          </a:xfrm>
          <a:prstGeom prst="rect">
            <a:avLst/>
          </a:prstGeom>
          <a:noFill/>
          <a:ln w="9525">
            <a:noFill/>
            <a:miter lim="800000"/>
            <a:headEnd/>
            <a:tailEnd/>
          </a:ln>
        </p:spPr>
      </p:pic>
      <p:sp>
        <p:nvSpPr>
          <p:cNvPr id="6" name="5 Metin kutusu"/>
          <p:cNvSpPr txBox="1"/>
          <p:nvPr/>
        </p:nvSpPr>
        <p:spPr>
          <a:xfrm>
            <a:off x="0" y="0"/>
            <a:ext cx="611560" cy="369332"/>
          </a:xfrm>
          <a:prstGeom prst="rect">
            <a:avLst/>
          </a:prstGeom>
          <a:noFill/>
        </p:spPr>
        <p:txBody>
          <a:bodyPr wrap="square" rtlCol="0">
            <a:spAutoFit/>
          </a:bodyPr>
          <a:lstStyle/>
          <a:p>
            <a:r>
              <a:rPr lang="tr-TR" b="1" dirty="0" smtClean="0">
                <a:solidFill>
                  <a:schemeClr val="bg1"/>
                </a:solidFill>
              </a:rPr>
              <a:t>18</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214282" y="1500174"/>
            <a:ext cx="5170326" cy="4786346"/>
          </a:xfrm>
          <a:prstGeom prst="round2DiagRect">
            <a:avLst/>
          </a:prstGeom>
          <a:solidFill>
            <a:srgbClr val="C6C09A">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2800" dirty="0" smtClean="0"/>
          </a:p>
          <a:p>
            <a:pPr algn="ctr"/>
            <a:r>
              <a:rPr lang="tr-TR" sz="2400" b="1" dirty="0" smtClean="0">
                <a:solidFill>
                  <a:srgbClr val="7030A0"/>
                </a:solidFill>
                <a:latin typeface="Arial" pitchFamily="34" charset="0"/>
                <a:cs typeface="Arial" pitchFamily="34" charset="0"/>
              </a:rPr>
              <a:t>İman </a:t>
            </a:r>
            <a:r>
              <a:rPr lang="tr-TR" sz="2400" b="1" dirty="0">
                <a:solidFill>
                  <a:srgbClr val="7030A0"/>
                </a:solidFill>
                <a:latin typeface="Arial" pitchFamily="34" charset="0"/>
                <a:cs typeface="Arial" pitchFamily="34" charset="0"/>
              </a:rPr>
              <a:t>ile Müslüman oluruz, </a:t>
            </a:r>
            <a:r>
              <a:rPr lang="tr-TR" sz="2400" b="1" dirty="0" err="1">
                <a:solidFill>
                  <a:srgbClr val="7030A0"/>
                </a:solidFill>
                <a:latin typeface="Arial" pitchFamily="34" charset="0"/>
                <a:cs typeface="Arial" pitchFamily="34" charset="0"/>
              </a:rPr>
              <a:t>salih</a:t>
            </a:r>
            <a:r>
              <a:rPr lang="tr-TR" sz="2400" b="1" dirty="0">
                <a:solidFill>
                  <a:srgbClr val="7030A0"/>
                </a:solidFill>
                <a:latin typeface="Arial" pitchFamily="34" charset="0"/>
                <a:cs typeface="Arial" pitchFamily="34" charset="0"/>
              </a:rPr>
              <a:t> amel ile Allah’ın rızasını kazanır ve Allah’ın </a:t>
            </a:r>
            <a:r>
              <a:rPr lang="tr-TR" sz="2400" b="1" dirty="0" err="1">
                <a:solidFill>
                  <a:srgbClr val="7030A0"/>
                </a:solidFill>
                <a:latin typeface="Arial" pitchFamily="34" charset="0"/>
                <a:cs typeface="Arial" pitchFamily="34" charset="0"/>
              </a:rPr>
              <a:t>salih</a:t>
            </a:r>
            <a:r>
              <a:rPr lang="tr-TR" sz="2400" b="1" dirty="0">
                <a:solidFill>
                  <a:srgbClr val="7030A0"/>
                </a:solidFill>
                <a:latin typeface="Arial" pitchFamily="34" charset="0"/>
                <a:cs typeface="Arial" pitchFamily="34" charset="0"/>
              </a:rPr>
              <a:t> kulları arasına gireriz. Cennete ise amelimizin miktarı ile değil amelimizdeki ihlas ile girebiliriz. </a:t>
            </a:r>
            <a:r>
              <a:rPr lang="tr-TR" sz="2600" b="1" dirty="0">
                <a:solidFill>
                  <a:schemeClr val="accent2"/>
                </a:solidFill>
              </a:rPr>
              <a:t/>
            </a:r>
            <a:br>
              <a:rPr lang="tr-TR" sz="2600" b="1" dirty="0">
                <a:solidFill>
                  <a:schemeClr val="accent2"/>
                </a:solidFill>
              </a:rPr>
            </a:br>
            <a:r>
              <a:rPr lang="tr-TR" sz="3200" b="1" dirty="0" smtClean="0">
                <a:solidFill>
                  <a:srgbClr val="FF0000"/>
                </a:solidFill>
                <a:latin typeface="Arial" pitchFamily="34" charset="0"/>
                <a:cs typeface="Arial" pitchFamily="34" charset="0"/>
              </a:rPr>
              <a:t>İman </a:t>
            </a:r>
            <a:r>
              <a:rPr lang="tr-TR" sz="3200" b="1" dirty="0">
                <a:solidFill>
                  <a:srgbClr val="FF0000"/>
                </a:solidFill>
                <a:latin typeface="Arial" pitchFamily="34" charset="0"/>
                <a:cs typeface="Arial" pitchFamily="34" charset="0"/>
              </a:rPr>
              <a:t>söz vermek, amel ise verdiği sözü yerine getirmektir. </a:t>
            </a:r>
            <a:endParaRPr lang="tr-TR" sz="3200" b="1" dirty="0" smtClean="0">
              <a:solidFill>
                <a:srgbClr val="FF0000"/>
              </a:solidFill>
              <a:latin typeface="Arial" pitchFamily="34" charset="0"/>
              <a:cs typeface="Arial" pitchFamily="34" charset="0"/>
            </a:endParaRPr>
          </a:p>
          <a:p>
            <a:r>
              <a:rPr lang="tr-TR" sz="3200" b="1" dirty="0" smtClean="0">
                <a:solidFill>
                  <a:schemeClr val="tx1"/>
                </a:solidFill>
                <a:latin typeface="Arial" pitchFamily="34" charset="0"/>
                <a:cs typeface="Arial" pitchFamily="34" charset="0"/>
              </a:rPr>
              <a:t>Er </a:t>
            </a:r>
            <a:r>
              <a:rPr lang="tr-TR" sz="3200" b="1" dirty="0">
                <a:solidFill>
                  <a:schemeClr val="tx1"/>
                </a:solidFill>
                <a:latin typeface="Arial" pitchFamily="34" charset="0"/>
                <a:cs typeface="Arial" pitchFamily="34" charset="0"/>
              </a:rPr>
              <a:t>kişi sözünde durur. </a:t>
            </a:r>
            <a:r>
              <a:rPr lang="tr-TR" sz="2000" b="1" dirty="0">
                <a:solidFill>
                  <a:schemeClr val="tx1"/>
                </a:solidFill>
              </a:rPr>
              <a:t/>
            </a:r>
            <a:br>
              <a:rPr lang="tr-TR" sz="2000" b="1" dirty="0">
                <a:solidFill>
                  <a:schemeClr val="tx1"/>
                </a:solidFill>
              </a:rPr>
            </a:br>
            <a:endParaRPr lang="tr-TR" sz="2000" dirty="0">
              <a:solidFill>
                <a:schemeClr val="tx1"/>
              </a:solidFill>
              <a:latin typeface="Times New Roman" pitchFamily="18" charset="0"/>
              <a:cs typeface="Times New Roman" pitchFamily="18" charset="0"/>
            </a:endParaRPr>
          </a:p>
        </p:txBody>
      </p:sp>
      <p:sp>
        <p:nvSpPr>
          <p:cNvPr id="6" name="5 Başlık"/>
          <p:cNvSpPr>
            <a:spLocks noGrp="1"/>
          </p:cNvSpPr>
          <p:nvPr>
            <p:ph type="title"/>
          </p:nvPr>
        </p:nvSpPr>
        <p:spPr>
          <a:xfrm>
            <a:off x="1500166" y="142852"/>
            <a:ext cx="7358114" cy="990600"/>
          </a:xfrm>
        </p:spPr>
        <p:txBody>
          <a:bodyPr/>
          <a:lstStyle/>
          <a:p>
            <a:pPr algn="ctr"/>
            <a:r>
              <a:rPr lang="tr-TR" sz="3600" b="1" dirty="0" smtClean="0">
                <a:solidFill>
                  <a:srgbClr val="FF0000"/>
                </a:solidFill>
                <a:latin typeface="Arial" pitchFamily="34" charset="0"/>
                <a:cs typeface="Arial" pitchFamily="34" charset="0"/>
              </a:rPr>
              <a:t>İman söz vermek, amel ise verdiği sözü yerine getirmektir.</a:t>
            </a:r>
            <a:endParaRPr lang="tr-TR" sz="3600" dirty="0">
              <a:solidFill>
                <a:srgbClr val="FF0000"/>
              </a:solidFill>
              <a:latin typeface="Arial" pitchFamily="34" charset="0"/>
              <a:cs typeface="Arial" pitchFamily="34" charset="0"/>
            </a:endParaRPr>
          </a:p>
        </p:txBody>
      </p:sp>
      <p:pic>
        <p:nvPicPr>
          <p:cNvPr id="2050" name="Picture 2" descr="C:\Users\salim\Pictures\P.jpg"/>
          <p:cNvPicPr>
            <a:picLocks noChangeAspect="1" noChangeArrowheads="1"/>
          </p:cNvPicPr>
          <p:nvPr/>
        </p:nvPicPr>
        <p:blipFill>
          <a:blip r:embed="rId2" cstate="print"/>
          <a:srcRect l="1923" t="10606" r="3845" b="1515"/>
          <a:stretch>
            <a:fillRect/>
          </a:stretch>
        </p:blipFill>
        <p:spPr bwMode="auto">
          <a:xfrm>
            <a:off x="5429256" y="1643050"/>
            <a:ext cx="3714744" cy="4572032"/>
          </a:xfrm>
          <a:prstGeom prst="rect">
            <a:avLst/>
          </a:prstGeom>
          <a:noFill/>
        </p:spPr>
      </p:pic>
      <p:pic>
        <p:nvPicPr>
          <p:cNvPr id="5" name="Resim 1"/>
          <p:cNvPicPr>
            <a:picLocks noChangeAspect="1" noChangeArrowheads="1"/>
          </p:cNvPicPr>
          <p:nvPr/>
        </p:nvPicPr>
        <p:blipFill>
          <a:blip r:embed="rId3" cstate="print"/>
          <a:srcRect/>
          <a:stretch>
            <a:fillRect/>
          </a:stretch>
        </p:blipFill>
        <p:spPr bwMode="auto">
          <a:xfrm>
            <a:off x="0" y="6271798"/>
            <a:ext cx="3491880" cy="586202"/>
          </a:xfrm>
          <a:prstGeom prst="rect">
            <a:avLst/>
          </a:prstGeom>
          <a:noFill/>
          <a:ln w="9525">
            <a:noFill/>
            <a:miter lim="800000"/>
            <a:headEnd/>
            <a:tailEnd/>
          </a:ln>
        </p:spPr>
      </p:pic>
      <p:sp>
        <p:nvSpPr>
          <p:cNvPr id="8" name="7 Metin kutusu"/>
          <p:cNvSpPr txBox="1"/>
          <p:nvPr/>
        </p:nvSpPr>
        <p:spPr>
          <a:xfrm>
            <a:off x="0" y="0"/>
            <a:ext cx="611560" cy="369332"/>
          </a:xfrm>
          <a:prstGeom prst="rect">
            <a:avLst/>
          </a:prstGeom>
          <a:noFill/>
        </p:spPr>
        <p:txBody>
          <a:bodyPr wrap="square" rtlCol="0">
            <a:spAutoFit/>
          </a:bodyPr>
          <a:lstStyle/>
          <a:p>
            <a:r>
              <a:rPr lang="tr-TR" b="1" dirty="0" smtClean="0"/>
              <a:t>19</a:t>
            </a:r>
            <a:endParaRPr lang="tr-TR" b="1"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bmp"/>
          <p:cNvPicPr>
            <a:picLocks noChangeAspect="1"/>
          </p:cNvPicPr>
          <p:nvPr/>
        </p:nvPicPr>
        <p:blipFill>
          <a:blip r:embed="rId2" cstate="print"/>
          <a:srcRect l="36378" t="4430" r="7050" b="5544"/>
          <a:stretch>
            <a:fillRect/>
          </a:stretch>
        </p:blipFill>
        <p:spPr>
          <a:xfrm>
            <a:off x="0" y="1214422"/>
            <a:ext cx="2629526" cy="4714908"/>
          </a:xfrm>
          <a:prstGeom prst="rect">
            <a:avLst/>
          </a:prstGeom>
        </p:spPr>
      </p:pic>
      <p:pic>
        <p:nvPicPr>
          <p:cNvPr id="5" name="4 Resim" descr="m.bmp"/>
          <p:cNvPicPr>
            <a:picLocks noChangeAspect="1"/>
          </p:cNvPicPr>
          <p:nvPr/>
        </p:nvPicPr>
        <p:blipFill>
          <a:blip r:embed="rId2" cstate="print"/>
          <a:srcRect l="36378" t="5783" r="7050" b="4191"/>
          <a:stretch>
            <a:fillRect/>
          </a:stretch>
        </p:blipFill>
        <p:spPr>
          <a:xfrm flipH="1">
            <a:off x="6514474" y="1214422"/>
            <a:ext cx="2629526" cy="4714908"/>
          </a:xfrm>
          <a:prstGeom prst="rect">
            <a:avLst/>
          </a:prstGeom>
        </p:spPr>
      </p:pic>
      <p:sp>
        <p:nvSpPr>
          <p:cNvPr id="6" name="5 Metin kutusu"/>
          <p:cNvSpPr txBox="1"/>
          <p:nvPr/>
        </p:nvSpPr>
        <p:spPr>
          <a:xfrm>
            <a:off x="1763688" y="2636912"/>
            <a:ext cx="5904656" cy="2369880"/>
          </a:xfrm>
          <a:prstGeom prst="rect">
            <a:avLst/>
          </a:prstGeom>
          <a:noFill/>
        </p:spPr>
        <p:txBody>
          <a:bodyPr wrap="square" rtlCol="0">
            <a:spAutoFit/>
          </a:bodyPr>
          <a:lstStyle/>
          <a:p>
            <a:r>
              <a:rPr lang="ar-AE" sz="4000" b="1" dirty="0" smtClean="0">
                <a:solidFill>
                  <a:schemeClr val="accent6">
                    <a:lumMod val="50000"/>
                  </a:schemeClr>
                </a:solidFill>
                <a:latin typeface="HASENAT4" pitchFamily="2" charset="-78"/>
                <a:cs typeface="HASENAT4" pitchFamily="2" charset="-78"/>
              </a:rPr>
              <a:t>وَالْعَصْرِ </a:t>
            </a:r>
            <a:r>
              <a:rPr lang="ar-AE" sz="4000" b="1" dirty="0">
                <a:solidFill>
                  <a:schemeClr val="accent6">
                    <a:lumMod val="50000"/>
                  </a:schemeClr>
                </a:solidFill>
                <a:latin typeface="HASENAT4" pitchFamily="2" charset="-78"/>
                <a:cs typeface="HASENAT4" pitchFamily="2" charset="-78"/>
              </a:rPr>
              <a:t>﴿١﴾ </a:t>
            </a:r>
            <a:r>
              <a:rPr lang="ar-AE" sz="4000" b="1" dirty="0" smtClean="0">
                <a:solidFill>
                  <a:schemeClr val="accent6">
                    <a:lumMod val="50000"/>
                  </a:schemeClr>
                </a:solidFill>
                <a:latin typeface="HASENAT4" pitchFamily="2" charset="-78"/>
                <a:cs typeface="HASENAT4" pitchFamily="2" charset="-78"/>
              </a:rPr>
              <a:t>اِنَّ </a:t>
            </a:r>
            <a:r>
              <a:rPr lang="ar-AE" sz="4000" b="1" dirty="0">
                <a:solidFill>
                  <a:schemeClr val="accent6">
                    <a:lumMod val="50000"/>
                  </a:schemeClr>
                </a:solidFill>
                <a:latin typeface="HASENAT4" pitchFamily="2" charset="-78"/>
                <a:cs typeface="HASENAT4" pitchFamily="2" charset="-78"/>
              </a:rPr>
              <a:t>الْاِنْسَانَ لَفٖى خُسْرٍ ﴿٢﴾ </a:t>
            </a:r>
          </a:p>
          <a:p>
            <a:pPr algn="ctr"/>
            <a:r>
              <a:rPr lang="ar-AE" sz="4000" b="1" dirty="0">
                <a:solidFill>
                  <a:schemeClr val="accent6">
                    <a:lumMod val="50000"/>
                  </a:schemeClr>
                </a:solidFill>
                <a:latin typeface="HASENAT4" pitchFamily="2" charset="-78"/>
                <a:cs typeface="HASENAT4" pitchFamily="2" charset="-78"/>
              </a:rPr>
              <a:t>اِلَّا الَّذٖينَ اٰمَنُوا </a:t>
            </a:r>
            <a:r>
              <a:rPr lang="ar-AE" sz="4000" b="1" dirty="0">
                <a:solidFill>
                  <a:srgbClr val="FF0000"/>
                </a:solidFill>
                <a:latin typeface="HASENAT4" pitchFamily="2" charset="-78"/>
                <a:cs typeface="HASENAT4" pitchFamily="2" charset="-78"/>
              </a:rPr>
              <a:t>وَعَمِلُوا الصَّالِحَاتِ </a:t>
            </a:r>
            <a:r>
              <a:rPr lang="ar-AE" sz="4000" b="1" dirty="0">
                <a:solidFill>
                  <a:schemeClr val="accent6">
                    <a:lumMod val="50000"/>
                  </a:schemeClr>
                </a:solidFill>
                <a:latin typeface="HASENAT4" pitchFamily="2" charset="-78"/>
                <a:cs typeface="HASENAT4" pitchFamily="2" charset="-78"/>
              </a:rPr>
              <a:t>وَتَوَاصَوْا بِالْحَقِّ وَتَوَاصَوْا بِالصَّبْرِ ﴿٣﴾ </a:t>
            </a:r>
          </a:p>
          <a:p>
            <a:pPr algn="ctr"/>
            <a:r>
              <a:rPr lang="tr-TR" sz="1400" dirty="0" smtClean="0">
                <a:latin typeface="Times New Roman" pitchFamily="18" charset="0"/>
                <a:cs typeface="Times New Roman" pitchFamily="18" charset="0"/>
              </a:rPr>
              <a:t>					</a:t>
            </a:r>
          </a:p>
          <a:p>
            <a:pPr algn="ctr"/>
            <a:endParaRPr lang="tr-TR" sz="1400" dirty="0" smtClean="0">
              <a:latin typeface="Times New Roman" pitchFamily="18" charset="0"/>
              <a:cs typeface="Times New Roman" pitchFamily="18" charset="0"/>
            </a:endParaRPr>
          </a:p>
        </p:txBody>
      </p:sp>
      <p:sp>
        <p:nvSpPr>
          <p:cNvPr id="7" name="6 Dikdörtgen"/>
          <p:cNvSpPr/>
          <p:nvPr/>
        </p:nvSpPr>
        <p:spPr>
          <a:xfrm>
            <a:off x="3000364" y="285728"/>
            <a:ext cx="3143272" cy="646331"/>
          </a:xfrm>
          <a:prstGeom prst="rect">
            <a:avLst/>
          </a:prstGeom>
        </p:spPr>
        <p:txBody>
          <a:bodyPr wrap="square">
            <a:spAutoFit/>
          </a:bodyPr>
          <a:lstStyle/>
          <a:p>
            <a:pPr algn="ctr"/>
            <a:r>
              <a:rPr lang="tr-TR" sz="3600" b="1" i="1" dirty="0" smtClean="0">
                <a:latin typeface="Times New Roman" pitchFamily="18" charset="0"/>
                <a:cs typeface="Times New Roman" pitchFamily="18" charset="0"/>
              </a:rPr>
              <a:t>ASR  SURESİ </a:t>
            </a:r>
            <a:endParaRPr lang="tr-TR" sz="8000" b="1" i="1" dirty="0">
              <a:solidFill>
                <a:schemeClr val="accent6">
                  <a:lumMod val="50000"/>
                </a:schemeClr>
              </a:solidFill>
              <a:latin typeface="HASENAT4" pitchFamily="2" charset="-78"/>
              <a:cs typeface="HASENAT4" pitchFamily="2" charset="-78"/>
            </a:endParaRPr>
          </a:p>
        </p:txBody>
      </p:sp>
      <p:pic>
        <p:nvPicPr>
          <p:cNvPr id="8" name="Resim 1"/>
          <p:cNvPicPr>
            <a:picLocks noChangeAspect="1" noChangeArrowheads="1"/>
          </p:cNvPicPr>
          <p:nvPr/>
        </p:nvPicPr>
        <p:blipFill>
          <a:blip r:embed="rId3" cstate="print"/>
          <a:srcRect/>
          <a:stretch>
            <a:fillRect/>
          </a:stretch>
        </p:blipFill>
        <p:spPr bwMode="auto">
          <a:xfrm>
            <a:off x="0" y="6271798"/>
            <a:ext cx="3491880" cy="586202"/>
          </a:xfrm>
          <a:prstGeom prst="rect">
            <a:avLst/>
          </a:prstGeom>
          <a:noFill/>
          <a:ln w="9525">
            <a:noFill/>
            <a:miter lim="800000"/>
            <a:headEnd/>
            <a:tailEnd/>
          </a:ln>
        </p:spPr>
      </p:pic>
      <p:sp>
        <p:nvSpPr>
          <p:cNvPr id="10" name="9 Metin kutusu"/>
          <p:cNvSpPr txBox="1"/>
          <p:nvPr/>
        </p:nvSpPr>
        <p:spPr>
          <a:xfrm>
            <a:off x="0" y="0"/>
            <a:ext cx="395536" cy="369332"/>
          </a:xfrm>
          <a:prstGeom prst="rect">
            <a:avLst/>
          </a:prstGeom>
          <a:noFill/>
        </p:spPr>
        <p:txBody>
          <a:bodyPr wrap="square" rtlCol="0">
            <a:spAutoFit/>
          </a:bodyPr>
          <a:lstStyle/>
          <a:p>
            <a:r>
              <a:rPr lang="tr-TR" b="1" dirty="0" smtClean="0"/>
              <a:t>2</a:t>
            </a:r>
            <a:endParaRPr lang="tr-TR" b="1" dirty="0"/>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500166" y="142852"/>
            <a:ext cx="7358114" cy="990600"/>
          </a:xfrm>
        </p:spPr>
        <p:txBody>
          <a:bodyPr/>
          <a:lstStyle/>
          <a:p>
            <a:pPr algn="ctr"/>
            <a:r>
              <a:rPr lang="tr-TR" sz="4800" b="1" dirty="0" smtClean="0">
                <a:solidFill>
                  <a:srgbClr val="FF0000"/>
                </a:solidFill>
                <a:latin typeface="defecafont" pitchFamily="2" charset="0"/>
                <a:cs typeface="Arial" pitchFamily="34" charset="0"/>
              </a:rPr>
              <a:t>AMİN !</a:t>
            </a:r>
            <a:r>
              <a:rPr lang="tr-TR" sz="3600" b="1" dirty="0" smtClean="0">
                <a:solidFill>
                  <a:srgbClr val="FF0000"/>
                </a:solidFill>
                <a:latin typeface="Arial" pitchFamily="34" charset="0"/>
                <a:cs typeface="Arial" pitchFamily="34" charset="0"/>
              </a:rPr>
              <a:t> </a:t>
            </a:r>
            <a:endParaRPr lang="tr-TR" sz="3600" dirty="0">
              <a:solidFill>
                <a:srgbClr val="FF0000"/>
              </a:solidFill>
              <a:latin typeface="Arial" pitchFamily="34" charset="0"/>
              <a:cs typeface="Arial" pitchFamily="34" charset="0"/>
            </a:endParaRPr>
          </a:p>
        </p:txBody>
      </p:sp>
      <p:pic>
        <p:nvPicPr>
          <p:cNvPr id="5" name="Resim 1"/>
          <p:cNvPicPr>
            <a:picLocks noChangeAspect="1" noChangeArrowheads="1"/>
          </p:cNvPicPr>
          <p:nvPr/>
        </p:nvPicPr>
        <p:blipFill>
          <a:blip r:embed="rId2" cstate="print"/>
          <a:srcRect/>
          <a:stretch>
            <a:fillRect/>
          </a:stretch>
        </p:blipFill>
        <p:spPr bwMode="auto">
          <a:xfrm>
            <a:off x="0" y="6271798"/>
            <a:ext cx="3491880" cy="586202"/>
          </a:xfrm>
          <a:prstGeom prst="rect">
            <a:avLst/>
          </a:prstGeom>
          <a:noFill/>
          <a:ln w="9525">
            <a:noFill/>
            <a:miter lim="800000"/>
            <a:headEnd/>
            <a:tailEnd/>
          </a:ln>
        </p:spPr>
      </p:pic>
      <p:pic>
        <p:nvPicPr>
          <p:cNvPr id="2" name="Picture 2" descr="D:\ENGİN (silme)\FOTO-VİDEO\ENGİN FOTO\gül.jpg"/>
          <p:cNvPicPr>
            <a:picLocks noChangeAspect="1" noChangeArrowheads="1"/>
          </p:cNvPicPr>
          <p:nvPr/>
        </p:nvPicPr>
        <p:blipFill>
          <a:blip r:embed="rId3" cstate="print"/>
          <a:srcRect/>
          <a:stretch>
            <a:fillRect/>
          </a:stretch>
        </p:blipFill>
        <p:spPr bwMode="auto">
          <a:xfrm>
            <a:off x="0" y="1556792"/>
            <a:ext cx="9144000" cy="4702013"/>
          </a:xfrm>
          <a:prstGeom prst="rect">
            <a:avLst/>
          </a:prstGeom>
          <a:noFill/>
        </p:spPr>
      </p:pic>
      <p:sp>
        <p:nvSpPr>
          <p:cNvPr id="8" name="7 Metin kutusu"/>
          <p:cNvSpPr txBox="1"/>
          <p:nvPr/>
        </p:nvSpPr>
        <p:spPr>
          <a:xfrm>
            <a:off x="0" y="1556792"/>
            <a:ext cx="9144000" cy="4339650"/>
          </a:xfrm>
          <a:prstGeom prst="rect">
            <a:avLst/>
          </a:prstGeom>
          <a:noFill/>
        </p:spPr>
        <p:txBody>
          <a:bodyPr wrap="square" rtlCol="0">
            <a:spAutoFit/>
          </a:bodyPr>
          <a:lstStyle/>
          <a:p>
            <a:pPr algn="ctr"/>
            <a:r>
              <a:rPr lang="tr-TR" sz="4600" b="1" spc="300" dirty="0" smtClean="0">
                <a:solidFill>
                  <a:srgbClr val="FFFF00"/>
                </a:solidFill>
                <a:latin typeface="Bookman Old Style" pitchFamily="18" charset="0"/>
                <a:cs typeface="Arial" pitchFamily="34" charset="0"/>
              </a:rPr>
              <a:t>SABIRLA DİNLEDİĞİNİZDEN DOLAYI ALLAH HEPİNİZDEN RAZI OLSUN, </a:t>
            </a:r>
          </a:p>
          <a:p>
            <a:pPr algn="ctr"/>
            <a:r>
              <a:rPr lang="tr-TR" sz="4600" b="1" spc="300" dirty="0" smtClean="0">
                <a:solidFill>
                  <a:srgbClr val="FFFF00"/>
                </a:solidFill>
                <a:latin typeface="Bookman Old Style" pitchFamily="18" charset="0"/>
                <a:cs typeface="Arial" pitchFamily="34" charset="0"/>
              </a:rPr>
              <a:t>CUMANIZ MUBAREK OLSUN...</a:t>
            </a:r>
            <a:endParaRPr lang="tr-TR" sz="4600" b="1" spc="300" dirty="0">
              <a:solidFill>
                <a:srgbClr val="FFFF00"/>
              </a:solidFill>
              <a:latin typeface="Bookman Old Style" pitchFamily="18" charset="0"/>
              <a:cs typeface="Arial" pitchFamily="34" charset="0"/>
            </a:endParaRPr>
          </a:p>
        </p:txBody>
      </p:sp>
      <p:sp>
        <p:nvSpPr>
          <p:cNvPr id="11" name="10 Metin kutusu"/>
          <p:cNvSpPr txBox="1"/>
          <p:nvPr/>
        </p:nvSpPr>
        <p:spPr>
          <a:xfrm>
            <a:off x="0" y="0"/>
            <a:ext cx="611560" cy="369332"/>
          </a:xfrm>
          <a:prstGeom prst="rect">
            <a:avLst/>
          </a:prstGeom>
          <a:noFill/>
        </p:spPr>
        <p:txBody>
          <a:bodyPr wrap="square" rtlCol="0">
            <a:spAutoFit/>
          </a:bodyPr>
          <a:lstStyle/>
          <a:p>
            <a:r>
              <a:rPr lang="tr-TR" b="1" dirty="0" smtClean="0"/>
              <a:t>20</a:t>
            </a:r>
            <a:endParaRPr lang="tr-TR" b="1" dirty="0"/>
          </a:p>
        </p:txBody>
      </p:sp>
      <p:pic>
        <p:nvPicPr>
          <p:cNvPr id="1026" name="Resim 1"/>
          <p:cNvPicPr>
            <a:picLocks noChangeAspect="1" noChangeArrowheads="1"/>
          </p:cNvPicPr>
          <p:nvPr/>
        </p:nvPicPr>
        <p:blipFill>
          <a:blip r:embed="rId4" cstate="print"/>
          <a:srcRect/>
          <a:stretch>
            <a:fillRect/>
          </a:stretch>
        </p:blipFill>
        <p:spPr bwMode="auto">
          <a:xfrm>
            <a:off x="4139952" y="6309320"/>
            <a:ext cx="3315153" cy="47667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bmp"/>
          <p:cNvPicPr>
            <a:picLocks noChangeAspect="1"/>
          </p:cNvPicPr>
          <p:nvPr/>
        </p:nvPicPr>
        <p:blipFill>
          <a:blip r:embed="rId2" cstate="print"/>
          <a:srcRect l="44827" r="7050"/>
          <a:stretch>
            <a:fillRect/>
          </a:stretch>
        </p:blipFill>
        <p:spPr>
          <a:xfrm>
            <a:off x="0" y="1214422"/>
            <a:ext cx="2236840" cy="5237237"/>
          </a:xfrm>
          <a:prstGeom prst="rect">
            <a:avLst/>
          </a:prstGeom>
        </p:spPr>
      </p:pic>
      <p:sp>
        <p:nvSpPr>
          <p:cNvPr id="6" name="5 Metin kutusu"/>
          <p:cNvSpPr txBox="1"/>
          <p:nvPr/>
        </p:nvSpPr>
        <p:spPr>
          <a:xfrm>
            <a:off x="2267744" y="692696"/>
            <a:ext cx="6876256" cy="5447645"/>
          </a:xfrm>
          <a:prstGeom prst="rect">
            <a:avLst/>
          </a:prstGeom>
          <a:noFill/>
        </p:spPr>
        <p:txBody>
          <a:bodyPr wrap="square" rtlCol="0">
            <a:spAutoFit/>
          </a:bodyPr>
          <a:lstStyle/>
          <a:p>
            <a:pPr algn="ctr"/>
            <a:r>
              <a:rPr lang="tr-TR" sz="3600" b="1" dirty="0" smtClean="0">
                <a:solidFill>
                  <a:schemeClr val="bg1"/>
                </a:solidFill>
                <a:latin typeface="Times New Roman" pitchFamily="18" charset="0"/>
                <a:cs typeface="Times New Roman" pitchFamily="18" charset="0"/>
              </a:rPr>
              <a:t>Asra </a:t>
            </a:r>
            <a:r>
              <a:rPr lang="tr-TR" sz="3600" b="1" dirty="0">
                <a:solidFill>
                  <a:schemeClr val="bg1"/>
                </a:solidFill>
                <a:latin typeface="Times New Roman" pitchFamily="18" charset="0"/>
                <a:cs typeface="Times New Roman" pitchFamily="18" charset="0"/>
              </a:rPr>
              <a:t>yemin ederim ki </a:t>
            </a:r>
            <a:r>
              <a:rPr lang="tr-TR" sz="3600" b="1" dirty="0" smtClean="0">
                <a:solidFill>
                  <a:schemeClr val="bg1"/>
                </a:solidFill>
                <a:latin typeface="Times New Roman" pitchFamily="18" charset="0"/>
                <a:cs typeface="Times New Roman" pitchFamily="18" charset="0"/>
              </a:rPr>
              <a:t>                                       insan  gerçekten hüsrandadır. </a:t>
            </a:r>
          </a:p>
          <a:p>
            <a:pPr algn="ctr"/>
            <a:r>
              <a:rPr lang="tr-TR" sz="3600" b="1" dirty="0" smtClean="0">
                <a:solidFill>
                  <a:schemeClr val="bg1"/>
                </a:solidFill>
                <a:latin typeface="Times New Roman" pitchFamily="18" charset="0"/>
                <a:cs typeface="Times New Roman" pitchFamily="18" charset="0"/>
              </a:rPr>
              <a:t>Bundan ancak, </a:t>
            </a:r>
          </a:p>
          <a:p>
            <a:pPr algn="ctr"/>
            <a:r>
              <a:rPr lang="tr-TR" sz="4000" b="1" dirty="0" smtClean="0">
                <a:solidFill>
                  <a:srgbClr val="00B0F0"/>
                </a:solidFill>
                <a:latin typeface="Times New Roman" pitchFamily="18" charset="0"/>
                <a:cs typeface="Times New Roman" pitchFamily="18" charset="0"/>
              </a:rPr>
              <a:t>iman </a:t>
            </a:r>
            <a:r>
              <a:rPr lang="tr-TR" sz="4000" b="1" dirty="0">
                <a:solidFill>
                  <a:srgbClr val="00B0F0"/>
                </a:solidFill>
                <a:latin typeface="Times New Roman" pitchFamily="18" charset="0"/>
                <a:cs typeface="Times New Roman" pitchFamily="18" charset="0"/>
              </a:rPr>
              <a:t>edip </a:t>
            </a:r>
            <a:endParaRPr lang="tr-TR" sz="4000" b="1" dirty="0" smtClean="0">
              <a:solidFill>
                <a:srgbClr val="00B0F0"/>
              </a:solidFill>
              <a:latin typeface="Times New Roman" pitchFamily="18" charset="0"/>
              <a:cs typeface="Times New Roman" pitchFamily="18" charset="0"/>
            </a:endParaRPr>
          </a:p>
          <a:p>
            <a:pPr algn="ctr"/>
            <a:r>
              <a:rPr lang="tr-TR" sz="4000" b="1" dirty="0" smtClean="0">
                <a:solidFill>
                  <a:srgbClr val="00B050"/>
                </a:solidFill>
                <a:latin typeface="Times New Roman" pitchFamily="18" charset="0"/>
                <a:cs typeface="Times New Roman" pitchFamily="18" charset="0"/>
              </a:rPr>
              <a:t>Salih amel </a:t>
            </a:r>
            <a:r>
              <a:rPr lang="tr-TR" sz="3200" b="1" i="1" dirty="0" smtClean="0">
                <a:solidFill>
                  <a:srgbClr val="00B050"/>
                </a:solidFill>
                <a:latin typeface="Times New Roman" pitchFamily="18" charset="0"/>
                <a:cs typeface="Times New Roman" pitchFamily="18" charset="0"/>
              </a:rPr>
              <a:t>(iyi ameller) </a:t>
            </a:r>
            <a:r>
              <a:rPr lang="tr-TR" sz="4000" b="1" dirty="0" smtClean="0">
                <a:solidFill>
                  <a:srgbClr val="00B050"/>
                </a:solidFill>
                <a:latin typeface="Times New Roman" pitchFamily="18" charset="0"/>
                <a:cs typeface="Times New Roman" pitchFamily="18" charset="0"/>
              </a:rPr>
              <a:t>işleyenler</a:t>
            </a:r>
            <a:r>
              <a:rPr lang="tr-TR" sz="3200" b="1" i="1" dirty="0" smtClean="0">
                <a:solidFill>
                  <a:srgbClr val="00B050"/>
                </a:solidFill>
                <a:latin typeface="Times New Roman" pitchFamily="18" charset="0"/>
                <a:cs typeface="Times New Roman" pitchFamily="18" charset="0"/>
              </a:rPr>
              <a:t>)</a:t>
            </a:r>
            <a:r>
              <a:rPr lang="tr-TR" sz="4000" b="1" dirty="0" smtClean="0">
                <a:solidFill>
                  <a:srgbClr val="00B050"/>
                </a:solidFill>
                <a:latin typeface="Times New Roman" pitchFamily="18" charset="0"/>
                <a:cs typeface="Times New Roman" pitchFamily="18" charset="0"/>
              </a:rPr>
              <a:t>,</a:t>
            </a:r>
            <a:r>
              <a:rPr lang="tr-TR" sz="4000" b="1" dirty="0" smtClean="0">
                <a:solidFill>
                  <a:schemeClr val="tx2">
                    <a:lumMod val="60000"/>
                    <a:lumOff val="40000"/>
                  </a:schemeClr>
                </a:solidFill>
                <a:latin typeface="Times New Roman" pitchFamily="18" charset="0"/>
                <a:cs typeface="Times New Roman" pitchFamily="18" charset="0"/>
              </a:rPr>
              <a:t> </a:t>
            </a:r>
          </a:p>
          <a:p>
            <a:pPr algn="ctr"/>
            <a:r>
              <a:rPr lang="tr-TR" sz="4000" b="1" dirty="0" smtClean="0">
                <a:solidFill>
                  <a:srgbClr val="FF0000"/>
                </a:solidFill>
                <a:latin typeface="Times New Roman" pitchFamily="18" charset="0"/>
                <a:cs typeface="Times New Roman" pitchFamily="18" charset="0"/>
              </a:rPr>
              <a:t>birbirlerine </a:t>
            </a:r>
            <a:r>
              <a:rPr lang="tr-TR" sz="4000" b="1" dirty="0">
                <a:solidFill>
                  <a:srgbClr val="FF0000"/>
                </a:solidFill>
                <a:latin typeface="Times New Roman" pitchFamily="18" charset="0"/>
                <a:cs typeface="Times New Roman" pitchFamily="18" charset="0"/>
              </a:rPr>
              <a:t>hakkı tavsiye edenler </a:t>
            </a:r>
            <a:r>
              <a:rPr lang="tr-TR" sz="4000" b="1" dirty="0" smtClean="0">
                <a:solidFill>
                  <a:srgbClr val="FF0000"/>
                </a:solidFill>
                <a:latin typeface="Times New Roman" pitchFamily="18" charset="0"/>
                <a:cs typeface="Times New Roman" pitchFamily="18" charset="0"/>
              </a:rPr>
              <a:t> </a:t>
            </a:r>
            <a:r>
              <a:rPr lang="tr-TR" sz="4000" b="1" dirty="0" smtClean="0">
                <a:solidFill>
                  <a:schemeClr val="bg1"/>
                </a:solidFill>
                <a:latin typeface="Times New Roman" pitchFamily="18" charset="0"/>
                <a:cs typeface="Times New Roman" pitchFamily="18" charset="0"/>
              </a:rPr>
              <a:t>ve</a:t>
            </a:r>
            <a:r>
              <a:rPr lang="tr-TR" sz="4000" b="1" dirty="0" smtClean="0">
                <a:solidFill>
                  <a:srgbClr val="FF0000"/>
                </a:solidFill>
                <a:latin typeface="Times New Roman" pitchFamily="18" charset="0"/>
                <a:cs typeface="Times New Roman" pitchFamily="18" charset="0"/>
              </a:rPr>
              <a:t> </a:t>
            </a:r>
            <a:r>
              <a:rPr lang="tr-TR" sz="4000" b="1" dirty="0">
                <a:solidFill>
                  <a:schemeClr val="accent2">
                    <a:lumMod val="75000"/>
                  </a:schemeClr>
                </a:solidFill>
                <a:latin typeface="Times New Roman" pitchFamily="18" charset="0"/>
                <a:cs typeface="Times New Roman" pitchFamily="18" charset="0"/>
              </a:rPr>
              <a:t>sabrı tavsiye edenler </a:t>
            </a:r>
            <a:r>
              <a:rPr lang="tr-TR" sz="3600" b="1" dirty="0">
                <a:solidFill>
                  <a:schemeClr val="bg1"/>
                </a:solidFill>
                <a:latin typeface="Times New Roman" pitchFamily="18" charset="0"/>
                <a:cs typeface="Times New Roman" pitchFamily="18" charset="0"/>
              </a:rPr>
              <a:t>müstesnadır. </a:t>
            </a:r>
            <a:endParaRPr lang="tr-TR" sz="3200" b="1" dirty="0">
              <a:latin typeface="Times New Roman" pitchFamily="18" charset="0"/>
              <a:cs typeface="Times New Roman" pitchFamily="18" charset="0"/>
            </a:endParaRPr>
          </a:p>
        </p:txBody>
      </p:sp>
      <p:sp>
        <p:nvSpPr>
          <p:cNvPr id="7" name="6 Dikdörtgen"/>
          <p:cNvSpPr/>
          <p:nvPr/>
        </p:nvSpPr>
        <p:spPr>
          <a:xfrm>
            <a:off x="3657448" y="0"/>
            <a:ext cx="3894015" cy="646331"/>
          </a:xfrm>
          <a:prstGeom prst="rect">
            <a:avLst/>
          </a:prstGeom>
        </p:spPr>
        <p:txBody>
          <a:bodyPr wrap="none">
            <a:spAutoFit/>
          </a:bodyPr>
          <a:lstStyle/>
          <a:p>
            <a:pPr algn="ctr"/>
            <a:r>
              <a:rPr lang="tr-TR" sz="3600" b="1" i="1" u="sng" dirty="0" smtClean="0">
                <a:solidFill>
                  <a:srgbClr val="E729CC"/>
                </a:solidFill>
                <a:latin typeface="Snap ITC" pitchFamily="82" charset="0"/>
                <a:cs typeface="Times New Roman" pitchFamily="18" charset="0"/>
              </a:rPr>
              <a:t>ASR SURESİ </a:t>
            </a:r>
            <a:endParaRPr lang="tr-TR" sz="8000" b="1" i="1" u="sng" dirty="0">
              <a:solidFill>
                <a:srgbClr val="E729CC"/>
              </a:solidFill>
              <a:latin typeface="Snap ITC" pitchFamily="82" charset="0"/>
              <a:cs typeface="HASENAT4" pitchFamily="2" charset="-78"/>
            </a:endParaRPr>
          </a:p>
        </p:txBody>
      </p:sp>
      <p:pic>
        <p:nvPicPr>
          <p:cNvPr id="1026" name="Resim 2" descr="http://upload.wikimedia.org/wikipedia/commons/thumb/4/4e/Mosque.svg/30px-Mosque.svg.png"/>
          <p:cNvPicPr>
            <a:picLocks noChangeAspect="1" noChangeArrowheads="1"/>
          </p:cNvPicPr>
          <p:nvPr/>
        </p:nvPicPr>
        <p:blipFill>
          <a:blip r:embed="rId3" cstate="print"/>
          <a:srcRect/>
          <a:stretch>
            <a:fillRect/>
          </a:stretch>
        </p:blipFill>
        <p:spPr bwMode="auto">
          <a:xfrm>
            <a:off x="1229935" y="3068960"/>
            <a:ext cx="955422" cy="1584176"/>
          </a:xfrm>
          <a:prstGeom prst="rect">
            <a:avLst/>
          </a:prstGeom>
          <a:noFill/>
          <a:ln w="9525">
            <a:noFill/>
            <a:miter lim="800000"/>
            <a:headEnd/>
            <a:tailEnd/>
          </a:ln>
        </p:spPr>
      </p:pic>
      <p:sp>
        <p:nvSpPr>
          <p:cNvPr id="9" name="8 Metin kutusu"/>
          <p:cNvSpPr txBox="1"/>
          <p:nvPr/>
        </p:nvSpPr>
        <p:spPr>
          <a:xfrm>
            <a:off x="0" y="0"/>
            <a:ext cx="395536" cy="369332"/>
          </a:xfrm>
          <a:prstGeom prst="rect">
            <a:avLst/>
          </a:prstGeom>
          <a:noFill/>
        </p:spPr>
        <p:txBody>
          <a:bodyPr wrap="square" rtlCol="0">
            <a:spAutoFit/>
          </a:bodyPr>
          <a:lstStyle/>
          <a:p>
            <a:r>
              <a:rPr lang="tr-TR" b="1" dirty="0" smtClean="0">
                <a:solidFill>
                  <a:schemeClr val="bg1"/>
                </a:solidFill>
              </a:rPr>
              <a:t>3</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tezhipmv8.jpg"/>
          <p:cNvPicPr>
            <a:picLocks noChangeAspect="1"/>
          </p:cNvPicPr>
          <p:nvPr/>
        </p:nvPicPr>
        <p:blipFill>
          <a:blip r:embed="rId2" cstate="print"/>
          <a:stretch>
            <a:fillRect/>
          </a:stretch>
        </p:blipFill>
        <p:spPr>
          <a:xfrm>
            <a:off x="0" y="1214422"/>
            <a:ext cx="9144000" cy="5643578"/>
          </a:xfrm>
          <a:prstGeom prst="rect">
            <a:avLst/>
          </a:prstGeom>
        </p:spPr>
      </p:pic>
      <p:sp>
        <p:nvSpPr>
          <p:cNvPr id="10" name="9 Yuvarlatılmış Çapraz Köşeli Dikdörtgen"/>
          <p:cNvSpPr/>
          <p:nvPr/>
        </p:nvSpPr>
        <p:spPr>
          <a:xfrm>
            <a:off x="1187624" y="2420888"/>
            <a:ext cx="6768752" cy="3008376"/>
          </a:xfrm>
          <a:prstGeom prst="round2DiagRect">
            <a:avLst/>
          </a:prstGeom>
          <a:solidFill>
            <a:srgbClr val="C6C09A">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latin typeface="Times New Roman" pitchFamily="18" charset="0"/>
                <a:cs typeface="Times New Roman" pitchFamily="18" charset="0"/>
              </a:rPr>
              <a:t>"</a:t>
            </a:r>
            <a:r>
              <a:rPr lang="tr-TR" sz="2800" b="1" dirty="0">
                <a:solidFill>
                  <a:schemeClr val="tx1"/>
                </a:solidFill>
                <a:latin typeface="Times New Roman" pitchFamily="18" charset="0"/>
                <a:cs typeface="Times New Roman" pitchFamily="18" charset="0"/>
              </a:rPr>
              <a:t>Amel", iradeye dayalı iş, davranış ve eylem, </a:t>
            </a:r>
            <a:r>
              <a:rPr lang="tr-TR" sz="2800" b="1" dirty="0" smtClean="0">
                <a:solidFill>
                  <a:srgbClr val="FF0000"/>
                </a:solidFill>
                <a:latin typeface="Times New Roman" pitchFamily="18" charset="0"/>
                <a:cs typeface="Times New Roman" pitchFamily="18" charset="0"/>
              </a:rPr>
              <a:t>"</a:t>
            </a:r>
            <a:r>
              <a:rPr lang="tr-TR" sz="2800" b="1" dirty="0" err="1" smtClean="0">
                <a:solidFill>
                  <a:srgbClr val="FF0000"/>
                </a:solidFill>
                <a:latin typeface="Times New Roman" pitchFamily="18" charset="0"/>
                <a:cs typeface="Times New Roman" pitchFamily="18" charset="0"/>
              </a:rPr>
              <a:t>salih</a:t>
            </a:r>
            <a:r>
              <a:rPr lang="tr-TR" sz="2800" b="1" dirty="0" smtClean="0">
                <a:solidFill>
                  <a:srgbClr val="FF0000"/>
                </a:solidFill>
                <a:latin typeface="Times New Roman" pitchFamily="18" charset="0"/>
                <a:cs typeface="Times New Roman" pitchFamily="18" charset="0"/>
              </a:rPr>
              <a:t> </a:t>
            </a:r>
            <a:r>
              <a:rPr lang="tr-TR" sz="2800" b="1" dirty="0">
                <a:solidFill>
                  <a:srgbClr val="FF0000"/>
                </a:solidFill>
                <a:latin typeface="Times New Roman" pitchFamily="18" charset="0"/>
                <a:cs typeface="Times New Roman" pitchFamily="18" charset="0"/>
              </a:rPr>
              <a:t>amel" </a:t>
            </a:r>
            <a:r>
              <a:rPr lang="tr-TR" sz="2800" b="1" dirty="0">
                <a:solidFill>
                  <a:schemeClr val="tx1"/>
                </a:solidFill>
                <a:latin typeface="Times New Roman" pitchFamily="18" charset="0"/>
                <a:cs typeface="Times New Roman" pitchFamily="18" charset="0"/>
              </a:rPr>
              <a:t>ise; </a:t>
            </a:r>
            <a:r>
              <a:rPr lang="tr-TR" sz="2800" b="1" dirty="0">
                <a:solidFill>
                  <a:srgbClr val="0070C0"/>
                </a:solidFill>
                <a:latin typeface="Times New Roman" pitchFamily="18" charset="0"/>
                <a:cs typeface="Times New Roman" pitchFamily="18" charset="0"/>
              </a:rPr>
              <a:t>niyete ve iradeye bağlı olarak yapılan bilinçli fiil ve hayırlı iş demektir. </a:t>
            </a:r>
            <a:endParaRPr lang="tr-TR" sz="2800" b="1" dirty="0" smtClean="0">
              <a:solidFill>
                <a:srgbClr val="0070C0"/>
              </a:solidFill>
              <a:latin typeface="Times New Roman" pitchFamily="18" charset="0"/>
              <a:cs typeface="Times New Roman" pitchFamily="18" charset="0"/>
            </a:endParaRPr>
          </a:p>
          <a:p>
            <a:r>
              <a:rPr lang="tr-TR" sz="2800" b="1" dirty="0" smtClean="0">
                <a:solidFill>
                  <a:srgbClr val="FF0000"/>
                </a:solidFill>
                <a:latin typeface="Times New Roman" pitchFamily="18" charset="0"/>
                <a:cs typeface="Times New Roman" pitchFamily="18" charset="0"/>
              </a:rPr>
              <a:t>Yapıldığı </a:t>
            </a:r>
            <a:r>
              <a:rPr lang="tr-TR" sz="2800" b="1" dirty="0">
                <a:solidFill>
                  <a:srgbClr val="FF0000"/>
                </a:solidFill>
                <a:latin typeface="Times New Roman" pitchFamily="18" charset="0"/>
                <a:cs typeface="Times New Roman" pitchFamily="18" charset="0"/>
              </a:rPr>
              <a:t>zaman sevap kazanılan, Allah ve Peygamberin emir ve yasaklarına uygun her amel  </a:t>
            </a:r>
            <a:r>
              <a:rPr lang="tr-TR" sz="2800" b="1" dirty="0" err="1">
                <a:solidFill>
                  <a:srgbClr val="FF0000"/>
                </a:solidFill>
                <a:latin typeface="Times New Roman" pitchFamily="18" charset="0"/>
                <a:cs typeface="Times New Roman" pitchFamily="18" charset="0"/>
              </a:rPr>
              <a:t>salih</a:t>
            </a:r>
            <a:r>
              <a:rPr lang="tr-TR" sz="2800" b="1" dirty="0">
                <a:solidFill>
                  <a:srgbClr val="FF0000"/>
                </a:solidFill>
                <a:latin typeface="Times New Roman" pitchFamily="18" charset="0"/>
                <a:cs typeface="Times New Roman" pitchFamily="18" charset="0"/>
              </a:rPr>
              <a:t> ameldir. </a:t>
            </a:r>
          </a:p>
        </p:txBody>
      </p:sp>
      <p:sp>
        <p:nvSpPr>
          <p:cNvPr id="6" name="5 Başlık"/>
          <p:cNvSpPr>
            <a:spLocks noGrp="1"/>
          </p:cNvSpPr>
          <p:nvPr>
            <p:ph type="title"/>
          </p:nvPr>
        </p:nvSpPr>
        <p:spPr/>
        <p:txBody>
          <a:bodyPr/>
          <a:lstStyle/>
          <a:p>
            <a:pPr algn="ctr"/>
            <a:r>
              <a:rPr lang="ar-AE" sz="5400" b="1" dirty="0" smtClean="0">
                <a:solidFill>
                  <a:schemeClr val="accent6">
                    <a:lumMod val="50000"/>
                  </a:schemeClr>
                </a:solidFill>
                <a:latin typeface="HASENAT4" pitchFamily="2" charset="-78"/>
                <a:cs typeface="HASENAT4" pitchFamily="2" charset="-78"/>
              </a:rPr>
              <a:t>اِلَّا الَّذٖينَ اٰمَنُوا </a:t>
            </a:r>
            <a:r>
              <a:rPr lang="ar-AE" sz="5400" b="1" dirty="0" smtClean="0">
                <a:solidFill>
                  <a:srgbClr val="FF0000"/>
                </a:solidFill>
                <a:latin typeface="HASENAT4" pitchFamily="2" charset="-78"/>
                <a:cs typeface="HASENAT4" pitchFamily="2" charset="-78"/>
              </a:rPr>
              <a:t>وَعَمِلُوا الصَّالِحَاتِ</a:t>
            </a:r>
            <a:endParaRPr lang="tr-TR" sz="5400" dirty="0">
              <a:solidFill>
                <a:srgbClr val="FF0000"/>
              </a:solidFill>
            </a:endParaRPr>
          </a:p>
        </p:txBody>
      </p:sp>
      <p:sp>
        <p:nvSpPr>
          <p:cNvPr id="8" name="7 Metin kutusu"/>
          <p:cNvSpPr txBox="1"/>
          <p:nvPr/>
        </p:nvSpPr>
        <p:spPr>
          <a:xfrm>
            <a:off x="0" y="0"/>
            <a:ext cx="395536" cy="369332"/>
          </a:xfrm>
          <a:prstGeom prst="rect">
            <a:avLst/>
          </a:prstGeom>
          <a:noFill/>
        </p:spPr>
        <p:txBody>
          <a:bodyPr wrap="square" rtlCol="0">
            <a:spAutoFit/>
          </a:bodyPr>
          <a:lstStyle/>
          <a:p>
            <a:r>
              <a:rPr lang="tr-TR" b="1" dirty="0" smtClean="0"/>
              <a:t>4</a:t>
            </a:r>
            <a:endParaRPr lang="tr-TR" b="1" dirty="0"/>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Yuvarlatılmış Çapraz Köşeli Dikdörtgen"/>
          <p:cNvSpPr/>
          <p:nvPr/>
        </p:nvSpPr>
        <p:spPr>
          <a:xfrm>
            <a:off x="0" y="1428736"/>
            <a:ext cx="6643702" cy="4429156"/>
          </a:xfrm>
          <a:prstGeom prst="round2Diag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tr-TR" sz="2800" b="1" dirty="0" smtClean="0">
                <a:solidFill>
                  <a:schemeClr val="tx1"/>
                </a:solidFill>
                <a:latin typeface="Times New Roman" pitchFamily="18" charset="0"/>
                <a:cs typeface="Times New Roman" pitchFamily="18" charset="0"/>
              </a:rPr>
              <a:t> </a:t>
            </a:r>
            <a:endParaRPr lang="tr-TR" sz="2800" b="1" dirty="0">
              <a:solidFill>
                <a:schemeClr val="tx1"/>
              </a:solidFill>
              <a:latin typeface="Times New Roman" pitchFamily="18" charset="0"/>
              <a:cs typeface="Times New Roman" pitchFamily="18" charset="0"/>
            </a:endParaRPr>
          </a:p>
          <a:p>
            <a:pPr marL="342900" lvl="0" indent="-342900">
              <a:buFont typeface="+mj-lt"/>
              <a:buAutoNum type="arabicPeriod"/>
            </a:pPr>
            <a:r>
              <a:rPr lang="tr-TR" sz="3200" b="1" dirty="0" smtClean="0">
                <a:solidFill>
                  <a:srgbClr val="C00000"/>
                </a:solidFill>
                <a:latin typeface="Times New Roman" pitchFamily="18" charset="0"/>
                <a:cs typeface="Times New Roman" pitchFamily="18" charset="0"/>
              </a:rPr>
              <a:t>Salih </a:t>
            </a:r>
            <a:r>
              <a:rPr lang="tr-TR" sz="3200" b="1" dirty="0">
                <a:solidFill>
                  <a:srgbClr val="C00000"/>
                </a:solidFill>
                <a:latin typeface="Times New Roman" pitchFamily="18" charset="0"/>
                <a:cs typeface="Times New Roman" pitchFamily="18" charset="0"/>
              </a:rPr>
              <a:t>ameli yapan kişinin </a:t>
            </a:r>
            <a:r>
              <a:rPr lang="tr-TR" sz="3200" b="1" dirty="0" err="1">
                <a:solidFill>
                  <a:srgbClr val="C00000"/>
                </a:solidFill>
                <a:latin typeface="Times New Roman" pitchFamily="18" charset="0"/>
                <a:cs typeface="Times New Roman" pitchFamily="18" charset="0"/>
              </a:rPr>
              <a:t>müslüman</a:t>
            </a:r>
            <a:r>
              <a:rPr lang="tr-TR" sz="3200" b="1" dirty="0">
                <a:solidFill>
                  <a:srgbClr val="C00000"/>
                </a:solidFill>
                <a:latin typeface="Times New Roman" pitchFamily="18" charset="0"/>
                <a:cs typeface="Times New Roman" pitchFamily="18" charset="0"/>
              </a:rPr>
              <a:t> olması,</a:t>
            </a:r>
          </a:p>
          <a:p>
            <a:pPr marL="342900" lvl="0" indent="-342900">
              <a:buFont typeface="+mj-lt"/>
              <a:buAutoNum type="arabicPeriod"/>
            </a:pPr>
            <a:r>
              <a:rPr lang="tr-TR" sz="3200" b="1" dirty="0">
                <a:solidFill>
                  <a:schemeClr val="accent1">
                    <a:lumMod val="75000"/>
                  </a:schemeClr>
                </a:solidFill>
                <a:latin typeface="Times New Roman" pitchFamily="18" charset="0"/>
                <a:cs typeface="Times New Roman" pitchFamily="18" charset="0"/>
              </a:rPr>
              <a:t>Salih </a:t>
            </a:r>
            <a:r>
              <a:rPr lang="tr-TR" sz="3200" b="1" dirty="0" smtClean="0">
                <a:solidFill>
                  <a:schemeClr val="accent1">
                    <a:lumMod val="75000"/>
                  </a:schemeClr>
                </a:solidFill>
                <a:latin typeface="Times New Roman" pitchFamily="18" charset="0"/>
                <a:cs typeface="Times New Roman" pitchFamily="18" charset="0"/>
              </a:rPr>
              <a:t>ameli </a:t>
            </a:r>
            <a:r>
              <a:rPr lang="tr-TR" sz="3200" b="1" dirty="0">
                <a:solidFill>
                  <a:schemeClr val="accent1">
                    <a:lumMod val="75000"/>
                  </a:schemeClr>
                </a:solidFill>
                <a:latin typeface="Times New Roman" pitchFamily="18" charset="0"/>
                <a:cs typeface="Times New Roman" pitchFamily="18" charset="0"/>
              </a:rPr>
              <a:t>imanın gereği olarak yapması</a:t>
            </a:r>
            <a:r>
              <a:rPr lang="tr-TR" sz="3200" b="1" dirty="0" smtClean="0">
                <a:solidFill>
                  <a:schemeClr val="accent1">
                    <a:lumMod val="75000"/>
                  </a:schemeClr>
                </a:solidFill>
                <a:latin typeface="Times New Roman" pitchFamily="18" charset="0"/>
                <a:cs typeface="Times New Roman" pitchFamily="18" charset="0"/>
              </a:rPr>
              <a:t>, </a:t>
            </a:r>
            <a:r>
              <a:rPr lang="tr-TR" sz="2400" b="1" dirty="0" smtClean="0">
                <a:solidFill>
                  <a:schemeClr val="accent1">
                    <a:lumMod val="75000"/>
                  </a:schemeClr>
                </a:solidFill>
                <a:latin typeface="Times New Roman" pitchFamily="18" charset="0"/>
                <a:cs typeface="Times New Roman" pitchFamily="18" charset="0"/>
              </a:rPr>
              <a:t>(iman olmadan </a:t>
            </a:r>
            <a:r>
              <a:rPr lang="tr-TR" sz="2400" b="1" dirty="0" err="1" smtClean="0">
                <a:solidFill>
                  <a:schemeClr val="accent1">
                    <a:lumMod val="75000"/>
                  </a:schemeClr>
                </a:solidFill>
                <a:latin typeface="Times New Roman" pitchFamily="18" charset="0"/>
                <a:cs typeface="Times New Roman" pitchFamily="18" charset="0"/>
              </a:rPr>
              <a:t>salih</a:t>
            </a:r>
            <a:r>
              <a:rPr lang="tr-TR" sz="2400" b="1" dirty="0" smtClean="0">
                <a:solidFill>
                  <a:schemeClr val="accent1">
                    <a:lumMod val="75000"/>
                  </a:schemeClr>
                </a:solidFill>
                <a:latin typeface="Times New Roman" pitchFamily="18" charset="0"/>
                <a:cs typeface="Times New Roman" pitchFamily="18" charset="0"/>
              </a:rPr>
              <a:t> amelin faydası olmaz.)</a:t>
            </a:r>
            <a:endParaRPr lang="tr-TR" sz="3200" b="1" dirty="0">
              <a:solidFill>
                <a:schemeClr val="accent1">
                  <a:lumMod val="75000"/>
                </a:schemeClr>
              </a:solidFill>
              <a:latin typeface="Times New Roman" pitchFamily="18" charset="0"/>
              <a:cs typeface="Times New Roman" pitchFamily="18" charset="0"/>
            </a:endParaRPr>
          </a:p>
          <a:p>
            <a:pPr marL="342900" lvl="0" indent="-342900">
              <a:buFont typeface="+mj-lt"/>
              <a:buAutoNum type="arabicPeriod"/>
            </a:pPr>
            <a:r>
              <a:rPr lang="tr-TR" sz="3200" b="1" dirty="0" err="1">
                <a:solidFill>
                  <a:srgbClr val="7030A0"/>
                </a:solidFill>
                <a:latin typeface="Times New Roman" pitchFamily="18" charset="0"/>
                <a:cs typeface="Times New Roman" pitchFamily="18" charset="0"/>
              </a:rPr>
              <a:t>Kur'an'a</a:t>
            </a:r>
            <a:r>
              <a:rPr lang="tr-TR" sz="3200" b="1" dirty="0">
                <a:solidFill>
                  <a:srgbClr val="7030A0"/>
                </a:solidFill>
                <a:latin typeface="Times New Roman" pitchFamily="18" charset="0"/>
                <a:cs typeface="Times New Roman" pitchFamily="18" charset="0"/>
              </a:rPr>
              <a:t> ve Sünnete uygun olması,</a:t>
            </a:r>
          </a:p>
          <a:p>
            <a:pPr marL="342900" lvl="0" indent="-342900">
              <a:buFont typeface="+mj-lt"/>
              <a:buAutoNum type="arabicPeriod"/>
            </a:pPr>
            <a:r>
              <a:rPr lang="tr-TR" sz="3200" b="1" dirty="0">
                <a:solidFill>
                  <a:srgbClr val="C00000"/>
                </a:solidFill>
                <a:latin typeface="Times New Roman" pitchFamily="18" charset="0"/>
                <a:cs typeface="Times New Roman" pitchFamily="18" charset="0"/>
              </a:rPr>
              <a:t>Tam bir ihlas </a:t>
            </a:r>
            <a:r>
              <a:rPr lang="tr-TR" sz="3200" b="1" dirty="0" smtClean="0">
                <a:solidFill>
                  <a:srgbClr val="C00000"/>
                </a:solidFill>
                <a:latin typeface="Times New Roman" pitchFamily="18" charset="0"/>
                <a:cs typeface="Times New Roman" pitchFamily="18" charset="0"/>
              </a:rPr>
              <a:t>ve </a:t>
            </a:r>
            <a:r>
              <a:rPr lang="tr-TR" sz="3200" b="1" dirty="0">
                <a:solidFill>
                  <a:srgbClr val="C00000"/>
                </a:solidFill>
                <a:latin typeface="Times New Roman" pitchFamily="18" charset="0"/>
                <a:cs typeface="Times New Roman" pitchFamily="18" charset="0"/>
              </a:rPr>
              <a:t>iyi bir </a:t>
            </a:r>
            <a:r>
              <a:rPr lang="tr-TR" sz="3200" b="1" dirty="0" smtClean="0">
                <a:solidFill>
                  <a:srgbClr val="C00000"/>
                </a:solidFill>
                <a:latin typeface="Times New Roman" pitchFamily="18" charset="0"/>
                <a:cs typeface="Times New Roman" pitchFamily="18" charset="0"/>
              </a:rPr>
              <a:t>niyetle </a:t>
            </a:r>
            <a:r>
              <a:rPr lang="tr-TR" sz="3200" b="1" dirty="0">
                <a:solidFill>
                  <a:srgbClr val="C00000"/>
                </a:solidFill>
                <a:latin typeface="Times New Roman" pitchFamily="18" charset="0"/>
                <a:cs typeface="Times New Roman" pitchFamily="18" charset="0"/>
              </a:rPr>
              <a:t>yapılması gerekir.</a:t>
            </a:r>
          </a:p>
          <a:p>
            <a:r>
              <a:rPr lang="tr-TR" sz="2300" dirty="0" smtClean="0">
                <a:solidFill>
                  <a:srgbClr val="C00000"/>
                </a:solidFill>
                <a:latin typeface="Times New Roman" pitchFamily="18" charset="0"/>
                <a:cs typeface="Times New Roman" pitchFamily="18" charset="0"/>
              </a:rPr>
              <a:t>	</a:t>
            </a:r>
            <a:endParaRPr lang="tr-TR" sz="2300" dirty="0">
              <a:solidFill>
                <a:srgbClr val="C00000"/>
              </a:solidFill>
              <a:latin typeface="Times New Roman" pitchFamily="18" charset="0"/>
              <a:cs typeface="Times New Roman" pitchFamily="18" charset="0"/>
            </a:endParaRPr>
          </a:p>
        </p:txBody>
      </p:sp>
      <p:pic>
        <p:nvPicPr>
          <p:cNvPr id="3074" name="Picture 2" descr="C:\Users\salim\Pictures\Ya_Sehru_Ramazan_by_gencebay55.jpg"/>
          <p:cNvPicPr>
            <a:picLocks noChangeAspect="1" noChangeArrowheads="1"/>
          </p:cNvPicPr>
          <p:nvPr/>
        </p:nvPicPr>
        <p:blipFill>
          <a:blip r:embed="rId2" cstate="print"/>
          <a:srcRect l="8135" r="8611" b="7018"/>
          <a:stretch>
            <a:fillRect/>
          </a:stretch>
        </p:blipFill>
        <p:spPr bwMode="auto">
          <a:xfrm>
            <a:off x="6662572" y="1484784"/>
            <a:ext cx="2481428" cy="4318999"/>
          </a:xfrm>
          <a:prstGeom prst="rect">
            <a:avLst/>
          </a:prstGeom>
          <a:noFill/>
        </p:spPr>
      </p:pic>
      <p:sp>
        <p:nvSpPr>
          <p:cNvPr id="7" name="6 Dikdörtgen"/>
          <p:cNvSpPr/>
          <p:nvPr/>
        </p:nvSpPr>
        <p:spPr>
          <a:xfrm>
            <a:off x="1643042" y="405450"/>
            <a:ext cx="7500958" cy="646331"/>
          </a:xfrm>
          <a:prstGeom prst="rect">
            <a:avLst/>
          </a:prstGeom>
        </p:spPr>
        <p:txBody>
          <a:bodyPr wrap="square">
            <a:spAutoFit/>
          </a:bodyPr>
          <a:lstStyle/>
          <a:p>
            <a:pPr lvl="0" algn="ctr"/>
            <a:r>
              <a:rPr lang="tr-TR" sz="3600" b="1" i="1" dirty="0" smtClean="0">
                <a:solidFill>
                  <a:schemeClr val="tx2">
                    <a:lumMod val="25000"/>
                  </a:schemeClr>
                </a:solidFill>
                <a:latin typeface="Times New Roman" pitchFamily="18" charset="0"/>
                <a:cs typeface="Times New Roman" pitchFamily="18" charset="0"/>
              </a:rPr>
              <a:t>Bir amelin </a:t>
            </a:r>
            <a:r>
              <a:rPr lang="tr-TR" sz="3600" b="1" i="1" dirty="0" err="1" smtClean="0">
                <a:solidFill>
                  <a:srgbClr val="FF0000"/>
                </a:solidFill>
                <a:latin typeface="Times New Roman" pitchFamily="18" charset="0"/>
                <a:cs typeface="Times New Roman" pitchFamily="18" charset="0"/>
              </a:rPr>
              <a:t>salih</a:t>
            </a:r>
            <a:r>
              <a:rPr lang="tr-TR" sz="3600" b="1" i="1" dirty="0" smtClean="0">
                <a:solidFill>
                  <a:srgbClr val="FF0000"/>
                </a:solidFill>
                <a:latin typeface="Times New Roman" pitchFamily="18" charset="0"/>
                <a:cs typeface="Times New Roman" pitchFamily="18" charset="0"/>
              </a:rPr>
              <a:t> amel </a:t>
            </a:r>
            <a:r>
              <a:rPr lang="tr-TR" sz="3600" b="1" i="1" dirty="0" smtClean="0">
                <a:solidFill>
                  <a:schemeClr val="tx2">
                    <a:lumMod val="25000"/>
                  </a:schemeClr>
                </a:solidFill>
                <a:latin typeface="Times New Roman" pitchFamily="18" charset="0"/>
                <a:cs typeface="Times New Roman" pitchFamily="18" charset="0"/>
              </a:rPr>
              <a:t>olabilmesi için;</a:t>
            </a:r>
            <a:endParaRPr lang="tr-TR" sz="3600" b="1" i="1" dirty="0">
              <a:solidFill>
                <a:schemeClr val="tx2">
                  <a:lumMod val="25000"/>
                </a:schemeClr>
              </a:solidFill>
              <a:latin typeface="Times New Roman" pitchFamily="18" charset="0"/>
              <a:cs typeface="Times New Roman" pitchFamily="18" charset="0"/>
            </a:endParaRPr>
          </a:p>
        </p:txBody>
      </p:sp>
      <p:sp>
        <p:nvSpPr>
          <p:cNvPr id="5" name="4 Metin kutusu"/>
          <p:cNvSpPr txBox="1"/>
          <p:nvPr/>
        </p:nvSpPr>
        <p:spPr>
          <a:xfrm>
            <a:off x="0" y="0"/>
            <a:ext cx="395536" cy="369332"/>
          </a:xfrm>
          <a:prstGeom prst="rect">
            <a:avLst/>
          </a:prstGeom>
          <a:noFill/>
        </p:spPr>
        <p:txBody>
          <a:bodyPr wrap="square" rtlCol="0">
            <a:spAutoFit/>
          </a:bodyPr>
          <a:lstStyle/>
          <a:p>
            <a:r>
              <a:rPr lang="tr-TR" b="1" dirty="0" smtClean="0">
                <a:solidFill>
                  <a:schemeClr val="bg1"/>
                </a:solidFill>
              </a:rPr>
              <a:t>5</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09600" y="228600"/>
            <a:ext cx="8066856" cy="9906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sz="4800" b="1" i="1" dirty="0" smtClean="0">
                <a:solidFill>
                  <a:schemeClr val="tx1"/>
                </a:solidFill>
              </a:rPr>
              <a:t>Salih Amel = İBADET</a:t>
            </a:r>
            <a:endParaRPr lang="tr-TR" sz="4800" b="1" i="1" dirty="0">
              <a:solidFill>
                <a:schemeClr val="tx1"/>
              </a:solidFill>
            </a:endParaRPr>
          </a:p>
        </p:txBody>
      </p:sp>
      <p:sp>
        <p:nvSpPr>
          <p:cNvPr id="5" name="4 İçerik Yer Tutucusu"/>
          <p:cNvSpPr>
            <a:spLocks noGrp="1"/>
          </p:cNvSpPr>
          <p:nvPr>
            <p:ph sz="quarter" idx="1"/>
          </p:nvPr>
        </p:nvSpPr>
        <p:spPr>
          <a:xfrm>
            <a:off x="609600" y="1589567"/>
            <a:ext cx="4250432" cy="4572000"/>
          </a:xfrm>
          <a:blipFill>
            <a:blip r:embed="rId2" cstate="print"/>
            <a:tile tx="0" ty="0" sx="100000" sy="100000" flip="none" algn="tl"/>
          </a:blipFill>
        </p:spPr>
        <p:txBody>
          <a:bodyPr/>
          <a:lstStyle/>
          <a:p>
            <a:pPr algn="ctr">
              <a:spcBef>
                <a:spcPts val="0"/>
              </a:spcBef>
              <a:buNone/>
            </a:pPr>
            <a:r>
              <a:rPr lang="tr-TR" sz="3600" b="1" dirty="0" smtClean="0">
                <a:solidFill>
                  <a:schemeClr val="tx1"/>
                </a:solidFill>
                <a:latin typeface="Times New Roman" pitchFamily="18" charset="0"/>
                <a:cs typeface="Times New Roman" pitchFamily="18" charset="0"/>
              </a:rPr>
              <a:t>   Yüce Allah, müminlere </a:t>
            </a:r>
            <a:r>
              <a:rPr lang="tr-TR" sz="3600" b="1" dirty="0" err="1" smtClean="0">
                <a:solidFill>
                  <a:schemeClr val="tx1"/>
                </a:solidFill>
                <a:latin typeface="Times New Roman" pitchFamily="18" charset="0"/>
                <a:cs typeface="Times New Roman" pitchFamily="18" charset="0"/>
              </a:rPr>
              <a:t>salih</a:t>
            </a:r>
            <a:r>
              <a:rPr lang="tr-TR" sz="3600" b="1" dirty="0" smtClean="0">
                <a:solidFill>
                  <a:schemeClr val="tx1"/>
                </a:solidFill>
                <a:latin typeface="Times New Roman" pitchFamily="18" charset="0"/>
                <a:cs typeface="Times New Roman" pitchFamily="18" charset="0"/>
              </a:rPr>
              <a:t> ameller işlemesini emretmektedir:</a:t>
            </a:r>
          </a:p>
          <a:p>
            <a:pPr algn="ctr">
              <a:spcBef>
                <a:spcPts val="0"/>
              </a:spcBef>
              <a:buNone/>
            </a:pPr>
            <a:r>
              <a:rPr lang="tr-TR" sz="3600" b="1" dirty="0" smtClean="0">
                <a:solidFill>
                  <a:schemeClr val="bg1"/>
                </a:solidFill>
                <a:latin typeface="Times New Roman" pitchFamily="18" charset="0"/>
                <a:cs typeface="Times New Roman" pitchFamily="18" charset="0"/>
              </a:rPr>
              <a:t>       </a:t>
            </a:r>
            <a:r>
              <a:rPr lang="ar-SA" sz="4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وَاعْمَلُوا صَالِحًا</a:t>
            </a:r>
            <a:r>
              <a:rPr lang="tr-TR" sz="4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”Salih ameller işleyin” </a:t>
            </a:r>
          </a:p>
          <a:p>
            <a:pPr algn="ctr">
              <a:spcBef>
                <a:spcPts val="0"/>
              </a:spcBef>
              <a:buNone/>
            </a:pPr>
            <a:r>
              <a:rPr lang="tr-TR" sz="2000" b="1" dirty="0" smtClean="0">
                <a:solidFill>
                  <a:schemeClr val="bg1"/>
                </a:solidFill>
                <a:latin typeface="Times New Roman" pitchFamily="18" charset="0"/>
                <a:cs typeface="Times New Roman" pitchFamily="18" charset="0"/>
              </a:rPr>
              <a:t>(</a:t>
            </a:r>
            <a:r>
              <a:rPr lang="tr-TR" sz="2000" b="1" dirty="0" err="1" smtClean="0">
                <a:solidFill>
                  <a:schemeClr val="bg1"/>
                </a:solidFill>
                <a:latin typeface="Times New Roman" pitchFamily="18" charset="0"/>
                <a:cs typeface="Times New Roman" pitchFamily="18" charset="0"/>
              </a:rPr>
              <a:t>Sebe</a:t>
            </a:r>
            <a:r>
              <a:rPr lang="tr-TR" sz="2000" b="1" dirty="0" smtClean="0">
                <a:solidFill>
                  <a:schemeClr val="bg1"/>
                </a:solidFill>
                <a:latin typeface="Times New Roman" pitchFamily="18" charset="0"/>
                <a:cs typeface="Times New Roman" pitchFamily="18" charset="0"/>
              </a:rPr>
              <a:t>, 34/11)</a:t>
            </a:r>
            <a:endParaRPr lang="tr-TR" sz="3200" b="1" dirty="0" smtClean="0">
              <a:solidFill>
                <a:schemeClr val="bg1"/>
              </a:solidFill>
              <a:latin typeface="Times New Roman" pitchFamily="18" charset="0"/>
              <a:cs typeface="Times New Roman" pitchFamily="18" charset="0"/>
            </a:endParaRPr>
          </a:p>
          <a:p>
            <a:endParaRPr lang="tr-TR" dirty="0"/>
          </a:p>
        </p:txBody>
      </p:sp>
      <p:pic>
        <p:nvPicPr>
          <p:cNvPr id="7" name="6 İçerik Yer Tutucusu" descr="HR8ZV8CAVJUL3HCACCTQSECA8AFJMNCAEWO66CCAYOYUSDCASAPRSYCACIDJG2CA6G5PR2CAT38OCLCA9Y28C1CAIG9TQICA09YV4LCAEMVM80CAXCX69VCA49WL8MCAGWM11OCAXOTF9RCA802FX8CACR29R0.jpg"/>
          <p:cNvPicPr>
            <a:picLocks noGrp="1" noChangeAspect="1"/>
          </p:cNvPicPr>
          <p:nvPr>
            <p:ph sz="quarter" idx="2"/>
          </p:nvPr>
        </p:nvPicPr>
        <p:blipFill>
          <a:blip r:embed="rId3" cstate="print"/>
          <a:srcRect r="14859"/>
          <a:stretch>
            <a:fillRect/>
          </a:stretch>
        </p:blipFill>
        <p:spPr>
          <a:xfrm>
            <a:off x="5083521" y="1628800"/>
            <a:ext cx="3448919" cy="4536504"/>
          </a:xfrm>
        </p:spPr>
      </p:pic>
      <p:pic>
        <p:nvPicPr>
          <p:cNvPr id="6" name="Resim 1"/>
          <p:cNvPicPr>
            <a:picLocks noChangeAspect="1" noChangeArrowheads="1"/>
          </p:cNvPicPr>
          <p:nvPr/>
        </p:nvPicPr>
        <p:blipFill>
          <a:blip r:embed="rId4" cstate="print"/>
          <a:srcRect/>
          <a:stretch>
            <a:fillRect/>
          </a:stretch>
        </p:blipFill>
        <p:spPr bwMode="auto">
          <a:xfrm>
            <a:off x="0" y="6271798"/>
            <a:ext cx="3491880" cy="586202"/>
          </a:xfrm>
          <a:prstGeom prst="rect">
            <a:avLst/>
          </a:prstGeom>
          <a:noFill/>
          <a:ln w="9525">
            <a:noFill/>
            <a:miter lim="800000"/>
            <a:headEnd/>
            <a:tailEnd/>
          </a:ln>
        </p:spPr>
      </p:pic>
      <p:sp>
        <p:nvSpPr>
          <p:cNvPr id="9" name="8 Metin kutusu"/>
          <p:cNvSpPr txBox="1"/>
          <p:nvPr/>
        </p:nvSpPr>
        <p:spPr>
          <a:xfrm>
            <a:off x="0" y="0"/>
            <a:ext cx="395536" cy="369332"/>
          </a:xfrm>
          <a:prstGeom prst="rect">
            <a:avLst/>
          </a:prstGeom>
          <a:noFill/>
        </p:spPr>
        <p:txBody>
          <a:bodyPr wrap="square" rtlCol="0">
            <a:spAutoFit/>
          </a:bodyPr>
          <a:lstStyle/>
          <a:p>
            <a:r>
              <a:rPr lang="tr-TR" b="1" dirty="0" smtClean="0"/>
              <a:t>6</a:t>
            </a:r>
            <a:endParaRPr lang="tr-TR" b="1" dirty="0"/>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09600" y="228600"/>
            <a:ext cx="8066856" cy="9906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tr-TR" sz="4800" b="1" i="1" smtClean="0">
                <a:solidFill>
                  <a:schemeClr val="tx1"/>
                </a:solidFill>
              </a:rPr>
              <a:t> AYET-İ KERİME</a:t>
            </a:r>
            <a:endParaRPr lang="tr-TR" sz="4800" b="1" i="1" dirty="0">
              <a:solidFill>
                <a:schemeClr val="tx1"/>
              </a:solidFill>
            </a:endParaRPr>
          </a:p>
        </p:txBody>
      </p:sp>
      <p:sp>
        <p:nvSpPr>
          <p:cNvPr id="5" name="4 İçerik Yer Tutucusu"/>
          <p:cNvSpPr>
            <a:spLocks noGrp="1"/>
          </p:cNvSpPr>
          <p:nvPr>
            <p:ph sz="quarter" idx="1"/>
          </p:nvPr>
        </p:nvSpPr>
        <p:spPr>
          <a:xfrm>
            <a:off x="251520" y="1589567"/>
            <a:ext cx="8640960" cy="4572000"/>
          </a:xfrm>
          <a:blipFill>
            <a:blip r:embed="rId2" cstate="print"/>
            <a:tile tx="0" ty="0" sx="100000" sy="100000" flip="none" algn="tl"/>
          </a:blipFill>
        </p:spPr>
        <p:txBody>
          <a:bodyPr/>
          <a:lstStyle/>
          <a:p>
            <a:pPr algn="r" rtl="1">
              <a:spcAft>
                <a:spcPts val="0"/>
              </a:spcAft>
              <a:buNone/>
            </a:pPr>
            <a:endParaRPr lang="tr-TR" sz="500" dirty="0" smtClean="0">
              <a:solidFill>
                <a:schemeClr val="bg1"/>
              </a:solidFill>
              <a:latin typeface="Arial"/>
              <a:ea typeface="Times New Roman"/>
              <a:cs typeface="Simplified Arabic"/>
            </a:endParaRPr>
          </a:p>
          <a:p>
            <a:pPr algn="ctr" rtl="1">
              <a:lnSpc>
                <a:spcPct val="150000"/>
              </a:lnSpc>
              <a:spcBef>
                <a:spcPts val="0"/>
              </a:spcBef>
              <a:spcAft>
                <a:spcPts val="0"/>
              </a:spcAft>
              <a:buNone/>
            </a:pPr>
            <a:r>
              <a:rPr lang="ar-SA" sz="4400" dirty="0" smtClean="0">
                <a:solidFill>
                  <a:schemeClr val="bg1"/>
                </a:solidFill>
                <a:latin typeface="Arial"/>
                <a:ea typeface="Times New Roman"/>
                <a:cs typeface="Simplified Arabic"/>
              </a:rPr>
              <a:t>مَنْ كَانَ يُرِيدُ الْعِزَّةَ فَلِلَّهِ الْعِزَّةُ جَمِيعاً</a:t>
            </a:r>
            <a:r>
              <a:rPr lang="tr-TR" sz="4400" dirty="0" smtClean="0">
                <a:solidFill>
                  <a:schemeClr val="bg1"/>
                </a:solidFill>
                <a:latin typeface="Arial"/>
                <a:ea typeface="Times New Roman"/>
                <a:cs typeface="Simplified Arabic"/>
              </a:rPr>
              <a:t>  </a:t>
            </a:r>
            <a:r>
              <a:rPr lang="ar-SA" sz="4400" dirty="0" smtClean="0">
                <a:solidFill>
                  <a:schemeClr val="bg1"/>
                </a:solidFill>
                <a:latin typeface="Arial"/>
                <a:ea typeface="Times New Roman"/>
                <a:cs typeface="Simplified Arabic"/>
              </a:rPr>
              <a:t>إِلَيْهِ يَصْعَدُ </a:t>
            </a:r>
            <a:endParaRPr lang="tr-TR" sz="4400" dirty="0" smtClean="0">
              <a:solidFill>
                <a:schemeClr val="bg1"/>
              </a:solidFill>
              <a:latin typeface="Arial"/>
              <a:ea typeface="Times New Roman"/>
              <a:cs typeface="Simplified Arabic"/>
            </a:endParaRPr>
          </a:p>
          <a:p>
            <a:pPr algn="ctr" rtl="1">
              <a:lnSpc>
                <a:spcPct val="150000"/>
              </a:lnSpc>
              <a:spcBef>
                <a:spcPts val="0"/>
              </a:spcBef>
              <a:spcAft>
                <a:spcPts val="0"/>
              </a:spcAft>
              <a:buNone/>
            </a:pPr>
            <a:r>
              <a:rPr lang="ar-SA" sz="4400" dirty="0" smtClean="0">
                <a:solidFill>
                  <a:schemeClr val="bg1"/>
                </a:solidFill>
                <a:latin typeface="Arial"/>
                <a:ea typeface="Times New Roman"/>
                <a:cs typeface="Simplified Arabic"/>
              </a:rPr>
              <a:t>الْكَلِمُ الطَّيِّبُ</a:t>
            </a:r>
            <a:r>
              <a:rPr lang="tr-TR" sz="4400" dirty="0" smtClean="0">
                <a:solidFill>
                  <a:schemeClr val="bg1"/>
                </a:solidFill>
                <a:latin typeface="Arial"/>
                <a:ea typeface="Times New Roman"/>
                <a:cs typeface="Simplified Arabic"/>
              </a:rPr>
              <a:t>  </a:t>
            </a:r>
            <a:r>
              <a:rPr lang="ar-SA" sz="4400" dirty="0" smtClean="0">
                <a:solidFill>
                  <a:srgbClr val="00B0F0"/>
                </a:solidFill>
                <a:latin typeface="Arial"/>
                <a:ea typeface="Times New Roman"/>
                <a:cs typeface="Simplified Arabic"/>
              </a:rPr>
              <a:t>وَالْعَمَلُ الصَّالِحُ</a:t>
            </a:r>
            <a:r>
              <a:rPr lang="ar-SA" sz="4400" dirty="0" smtClean="0">
                <a:solidFill>
                  <a:schemeClr val="bg1"/>
                </a:solidFill>
                <a:latin typeface="Arial"/>
                <a:ea typeface="Times New Roman"/>
                <a:cs typeface="Simplified Arabic"/>
              </a:rPr>
              <a:t> يَرْفَعُهُ</a:t>
            </a:r>
            <a:r>
              <a:rPr lang="tr-TR" sz="4400" dirty="0" smtClean="0">
                <a:solidFill>
                  <a:schemeClr val="bg1"/>
                </a:solidFill>
                <a:latin typeface="Arial"/>
                <a:ea typeface="Times New Roman"/>
                <a:cs typeface="Simplified Arabic"/>
              </a:rPr>
              <a:t>....</a:t>
            </a:r>
            <a:endParaRPr lang="en-US" sz="3600" dirty="0" smtClean="0">
              <a:solidFill>
                <a:schemeClr val="bg1"/>
              </a:solidFill>
              <a:latin typeface="Arial"/>
              <a:ea typeface="Times New Roman"/>
            </a:endParaRPr>
          </a:p>
          <a:p>
            <a:pPr algn="ctr" rtl="1">
              <a:spcAft>
                <a:spcPts val="0"/>
              </a:spcAft>
              <a:buNone/>
            </a:pPr>
            <a:r>
              <a:rPr lang="tr-TR" sz="3600" b="1" dirty="0" smtClean="0">
                <a:solidFill>
                  <a:srgbClr val="FFFF00"/>
                </a:solidFill>
                <a:latin typeface="Times New Roman" pitchFamily="18" charset="0"/>
                <a:cs typeface="Times New Roman" pitchFamily="18" charset="0"/>
              </a:rPr>
              <a:t>Her kim şan ve şeref istiyorsa bilsin ki,  şan ve şeref bütünüyle Allah'a aittir.  Güzel sözler Allah’a yükselir, güzel sözü de  </a:t>
            </a:r>
          </a:p>
          <a:p>
            <a:pPr algn="r" rtl="1">
              <a:spcAft>
                <a:spcPts val="0"/>
              </a:spcAft>
              <a:buNone/>
            </a:pPr>
            <a:r>
              <a:rPr lang="tr-TR" sz="3600" b="1" dirty="0" err="1" smtClean="0">
                <a:solidFill>
                  <a:srgbClr val="00B0F0"/>
                </a:solidFill>
                <a:latin typeface="Times New Roman" pitchFamily="18" charset="0"/>
                <a:cs typeface="Times New Roman" pitchFamily="18" charset="0"/>
              </a:rPr>
              <a:t>salih</a:t>
            </a:r>
            <a:r>
              <a:rPr lang="tr-TR" sz="3600" b="1" dirty="0" smtClean="0">
                <a:solidFill>
                  <a:srgbClr val="00B0F0"/>
                </a:solidFill>
                <a:latin typeface="Times New Roman" pitchFamily="18" charset="0"/>
                <a:cs typeface="Times New Roman" pitchFamily="18" charset="0"/>
              </a:rPr>
              <a:t> amel </a:t>
            </a:r>
            <a:r>
              <a:rPr lang="tr-TR" sz="3600" b="1" dirty="0" smtClean="0">
                <a:solidFill>
                  <a:srgbClr val="FFFF00"/>
                </a:solidFill>
                <a:latin typeface="Times New Roman" pitchFamily="18" charset="0"/>
                <a:cs typeface="Times New Roman" pitchFamily="18" charset="0"/>
              </a:rPr>
              <a:t>yükseltir</a:t>
            </a:r>
            <a:r>
              <a:rPr lang="tr-TR" sz="3600" b="1" smtClean="0">
                <a:solidFill>
                  <a:srgbClr val="FFFF00"/>
                </a:solidFill>
                <a:latin typeface="Times New Roman" pitchFamily="18" charset="0"/>
                <a:cs typeface="Times New Roman" pitchFamily="18" charset="0"/>
              </a:rPr>
              <a:t>...</a:t>
            </a:r>
            <a:r>
              <a:rPr lang="tr-TR" sz="3600" b="1" smtClean="0">
                <a:solidFill>
                  <a:schemeClr val="bg1"/>
                </a:solidFill>
                <a:latin typeface="Times New Roman" pitchFamily="18" charset="0"/>
                <a:cs typeface="Times New Roman" pitchFamily="18" charset="0"/>
              </a:rPr>
              <a:t>           </a:t>
            </a:r>
            <a:r>
              <a:rPr lang="tr-TR" sz="2000" b="1" smtClean="0">
                <a:solidFill>
                  <a:schemeClr val="bg1"/>
                </a:solidFill>
                <a:latin typeface="Times New Roman" pitchFamily="18" charset="0"/>
                <a:cs typeface="Times New Roman" pitchFamily="18" charset="0"/>
              </a:rPr>
              <a:t>(</a:t>
            </a:r>
            <a:r>
              <a:rPr lang="tr-TR" sz="2000" b="1" dirty="0" err="1" smtClean="0">
                <a:solidFill>
                  <a:schemeClr val="bg1"/>
                </a:solidFill>
                <a:latin typeface="Times New Roman" pitchFamily="18" charset="0"/>
                <a:cs typeface="Times New Roman" pitchFamily="18" charset="0"/>
              </a:rPr>
              <a:t>Fatır</a:t>
            </a:r>
            <a:r>
              <a:rPr lang="tr-TR" sz="2000" b="1" dirty="0" smtClean="0">
                <a:solidFill>
                  <a:schemeClr val="bg1"/>
                </a:solidFill>
                <a:latin typeface="Times New Roman" pitchFamily="18" charset="0"/>
                <a:cs typeface="Times New Roman" pitchFamily="18" charset="0"/>
              </a:rPr>
              <a:t>, 10)</a:t>
            </a:r>
            <a:endParaRPr lang="en-US" sz="3600" b="1" dirty="0" smtClean="0">
              <a:solidFill>
                <a:srgbClr val="FFFF00"/>
              </a:solidFill>
              <a:latin typeface="Times New Roman" pitchFamily="18" charset="0"/>
              <a:ea typeface="Times New Roman"/>
              <a:cs typeface="Times New Roman" pitchFamily="18" charset="0"/>
            </a:endParaRPr>
          </a:p>
          <a:p>
            <a:pPr algn="ctr" rtl="1">
              <a:buNone/>
            </a:pPr>
            <a:endParaRPr lang="en-US" sz="3600" dirty="0" smtClean="0">
              <a:solidFill>
                <a:schemeClr val="bg1"/>
              </a:solidFill>
            </a:endParaRPr>
          </a:p>
          <a:p>
            <a:pPr algn="r">
              <a:spcBef>
                <a:spcPts val="0"/>
              </a:spcBef>
              <a:buNone/>
            </a:pPr>
            <a:endParaRPr lang="tr-TR" dirty="0"/>
          </a:p>
        </p:txBody>
      </p:sp>
      <p:pic>
        <p:nvPicPr>
          <p:cNvPr id="6" name="Resim 1"/>
          <p:cNvPicPr>
            <a:picLocks noChangeAspect="1" noChangeArrowheads="1"/>
          </p:cNvPicPr>
          <p:nvPr/>
        </p:nvPicPr>
        <p:blipFill>
          <a:blip r:embed="rId3" cstate="print"/>
          <a:srcRect/>
          <a:stretch>
            <a:fillRect/>
          </a:stretch>
        </p:blipFill>
        <p:spPr bwMode="auto">
          <a:xfrm>
            <a:off x="0" y="6271798"/>
            <a:ext cx="3491880" cy="586202"/>
          </a:xfrm>
          <a:prstGeom prst="rect">
            <a:avLst/>
          </a:prstGeom>
          <a:noFill/>
          <a:ln w="9525">
            <a:noFill/>
            <a:miter lim="800000"/>
            <a:headEnd/>
            <a:tailEnd/>
          </a:ln>
        </p:spPr>
      </p:pic>
      <p:sp>
        <p:nvSpPr>
          <p:cNvPr id="9" name="8 Metin kutusu"/>
          <p:cNvSpPr txBox="1"/>
          <p:nvPr/>
        </p:nvSpPr>
        <p:spPr>
          <a:xfrm>
            <a:off x="0" y="0"/>
            <a:ext cx="395536" cy="369332"/>
          </a:xfrm>
          <a:prstGeom prst="rect">
            <a:avLst/>
          </a:prstGeom>
          <a:noFill/>
        </p:spPr>
        <p:txBody>
          <a:bodyPr wrap="square" rtlCol="0">
            <a:spAutoFit/>
          </a:bodyPr>
          <a:lstStyle/>
          <a:p>
            <a:r>
              <a:rPr lang="tr-TR" b="1" dirty="0" smtClean="0"/>
              <a:t>7</a:t>
            </a:r>
            <a:endParaRPr lang="tr-TR" b="1"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Çapraz Köşeli Dikdörtgen"/>
          <p:cNvSpPr/>
          <p:nvPr/>
        </p:nvSpPr>
        <p:spPr>
          <a:xfrm>
            <a:off x="71438" y="1285860"/>
            <a:ext cx="8929718" cy="4735428"/>
          </a:xfrm>
          <a:prstGeom prst="round2DiagRect">
            <a:avLst>
              <a:gd name="adj1" fmla="val 16667"/>
              <a:gd name="adj2" fmla="val 0"/>
            </a:avLst>
          </a:prstGeom>
          <a:solidFill>
            <a:schemeClr val="tx2">
              <a:lumMod val="40000"/>
              <a:lumOff val="60000"/>
            </a:schemeClr>
          </a:solidFill>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smtClean="0">
                <a:solidFill>
                  <a:schemeClr val="accent6">
                    <a:lumMod val="50000"/>
                  </a:schemeClr>
                </a:solidFill>
                <a:latin typeface="Arial" pitchFamily="34" charset="0"/>
                <a:cs typeface="Arial" pitchFamily="34" charset="0"/>
              </a:rPr>
              <a:t>	Kuran'a </a:t>
            </a:r>
            <a:r>
              <a:rPr lang="tr-TR" sz="3200" b="1" dirty="0">
                <a:solidFill>
                  <a:schemeClr val="accent6">
                    <a:lumMod val="50000"/>
                  </a:schemeClr>
                </a:solidFill>
                <a:latin typeface="Arial" pitchFamily="34" charset="0"/>
                <a:cs typeface="Arial" pitchFamily="34" charset="0"/>
              </a:rPr>
              <a:t>baktığımızda</a:t>
            </a:r>
            <a:r>
              <a:rPr lang="tr-TR" sz="3200" dirty="0">
                <a:solidFill>
                  <a:schemeClr val="accent6">
                    <a:lumMod val="50000"/>
                  </a:schemeClr>
                </a:solidFill>
                <a:latin typeface="Arial" pitchFamily="34" charset="0"/>
                <a:cs typeface="Arial" pitchFamily="34" charset="0"/>
              </a:rPr>
              <a:t>, </a:t>
            </a:r>
            <a:r>
              <a:rPr lang="tr-TR" sz="3200" b="1" dirty="0">
                <a:solidFill>
                  <a:srgbClr val="C00000"/>
                </a:solidFill>
                <a:latin typeface="Arial" pitchFamily="34" charset="0"/>
                <a:cs typeface="Arial" pitchFamily="34" charset="0"/>
              </a:rPr>
              <a:t>Allah rızasına uygun olan her türlü söz, </a:t>
            </a:r>
            <a:r>
              <a:rPr lang="tr-TR" sz="3200" b="1" dirty="0" smtClean="0">
                <a:solidFill>
                  <a:srgbClr val="C00000"/>
                </a:solidFill>
                <a:latin typeface="Arial" pitchFamily="34" charset="0"/>
                <a:cs typeface="Arial" pitchFamily="34" charset="0"/>
              </a:rPr>
              <a:t>fiil, </a:t>
            </a:r>
            <a:r>
              <a:rPr lang="tr-TR" sz="3200" b="1" dirty="0">
                <a:solidFill>
                  <a:srgbClr val="C00000"/>
                </a:solidFill>
                <a:latin typeface="Arial" pitchFamily="34" charset="0"/>
                <a:cs typeface="Arial" pitchFamily="34" charset="0"/>
              </a:rPr>
              <a:t>ibadet ve iyiliklerin </a:t>
            </a:r>
            <a:r>
              <a:rPr lang="tr-TR" sz="3200" b="1" dirty="0">
                <a:solidFill>
                  <a:schemeClr val="accent6">
                    <a:lumMod val="50000"/>
                  </a:schemeClr>
                </a:solidFill>
                <a:latin typeface="Arial" pitchFamily="34" charset="0"/>
                <a:cs typeface="Arial" pitchFamily="34" charset="0"/>
              </a:rPr>
              <a:t>"</a:t>
            </a:r>
            <a:r>
              <a:rPr lang="tr-TR" sz="3200" b="1" dirty="0" err="1" smtClean="0">
                <a:solidFill>
                  <a:schemeClr val="accent6">
                    <a:lumMod val="50000"/>
                  </a:schemeClr>
                </a:solidFill>
                <a:latin typeface="Arial" pitchFamily="34" charset="0"/>
                <a:cs typeface="Arial" pitchFamily="34" charset="0"/>
              </a:rPr>
              <a:t>salih</a:t>
            </a:r>
            <a:r>
              <a:rPr lang="tr-TR" sz="3200" b="1" dirty="0" smtClean="0">
                <a:solidFill>
                  <a:schemeClr val="accent6">
                    <a:lumMod val="50000"/>
                  </a:schemeClr>
                </a:solidFill>
                <a:latin typeface="Arial" pitchFamily="34" charset="0"/>
                <a:cs typeface="Arial" pitchFamily="34" charset="0"/>
              </a:rPr>
              <a:t> </a:t>
            </a:r>
            <a:r>
              <a:rPr lang="tr-TR" sz="3200" b="1" dirty="0">
                <a:solidFill>
                  <a:schemeClr val="accent6">
                    <a:lumMod val="50000"/>
                  </a:schemeClr>
                </a:solidFill>
                <a:latin typeface="Arial" pitchFamily="34" charset="0"/>
                <a:cs typeface="Arial" pitchFamily="34" charset="0"/>
              </a:rPr>
              <a:t>amel" olduğunu görmekteyiz.</a:t>
            </a:r>
            <a:r>
              <a:rPr lang="tr-TR" sz="2800" b="1" dirty="0">
                <a:solidFill>
                  <a:schemeClr val="accent6">
                    <a:lumMod val="50000"/>
                  </a:schemeClr>
                </a:solidFill>
                <a:latin typeface="Arial" pitchFamily="34" charset="0"/>
                <a:cs typeface="Arial" pitchFamily="34" charset="0"/>
              </a:rPr>
              <a:t> </a:t>
            </a:r>
            <a:endParaRPr lang="tr-TR" sz="2800" b="1" dirty="0" smtClean="0">
              <a:solidFill>
                <a:schemeClr val="accent6">
                  <a:lumMod val="50000"/>
                </a:schemeClr>
              </a:solidFill>
              <a:latin typeface="Arial" pitchFamily="34" charset="0"/>
              <a:cs typeface="Arial" pitchFamily="34" charset="0"/>
            </a:endParaRPr>
          </a:p>
          <a:p>
            <a:pPr algn="just"/>
            <a:r>
              <a:rPr lang="tr-TR" sz="3200" b="1" dirty="0" smtClean="0">
                <a:solidFill>
                  <a:schemeClr val="accent4">
                    <a:lumMod val="50000"/>
                  </a:schemeClr>
                </a:solidFill>
                <a:latin typeface="Arial" pitchFamily="34" charset="0"/>
                <a:cs typeface="Arial" pitchFamily="34" charset="0"/>
              </a:rPr>
              <a:t>	</a:t>
            </a:r>
            <a:r>
              <a:rPr lang="tr-TR" sz="3200" b="1" dirty="0" smtClean="0">
                <a:solidFill>
                  <a:srgbClr val="00B050"/>
                </a:solidFill>
                <a:latin typeface="Arial" pitchFamily="34" charset="0"/>
                <a:cs typeface="Arial" pitchFamily="34" charset="0"/>
              </a:rPr>
              <a:t>Namaz</a:t>
            </a:r>
            <a:r>
              <a:rPr lang="tr-TR" sz="3200" b="1" dirty="0">
                <a:solidFill>
                  <a:srgbClr val="00B050"/>
                </a:solidFill>
                <a:latin typeface="Arial" pitchFamily="34" charset="0"/>
                <a:cs typeface="Arial" pitchFamily="34" charset="0"/>
              </a:rPr>
              <a:t>, oruç, zekat ve hac gibi temel ibadetlerin yapılması </a:t>
            </a:r>
            <a:r>
              <a:rPr lang="tr-TR" sz="3200" b="1" dirty="0">
                <a:solidFill>
                  <a:schemeClr val="accent6">
                    <a:lumMod val="50000"/>
                  </a:schemeClr>
                </a:solidFill>
                <a:latin typeface="Arial" pitchFamily="34" charset="0"/>
                <a:cs typeface="Arial" pitchFamily="34" charset="0"/>
              </a:rPr>
              <a:t>"</a:t>
            </a:r>
            <a:r>
              <a:rPr lang="tr-TR" sz="3200" b="1" dirty="0" err="1">
                <a:solidFill>
                  <a:schemeClr val="accent6">
                    <a:lumMod val="50000"/>
                  </a:schemeClr>
                </a:solidFill>
                <a:latin typeface="Arial" pitchFamily="34" charset="0"/>
                <a:cs typeface="Arial" pitchFamily="34" charset="0"/>
              </a:rPr>
              <a:t>salih</a:t>
            </a:r>
            <a:r>
              <a:rPr lang="tr-TR" sz="3200" b="1" dirty="0">
                <a:solidFill>
                  <a:schemeClr val="accent6">
                    <a:lumMod val="50000"/>
                  </a:schemeClr>
                </a:solidFill>
                <a:latin typeface="Arial" pitchFamily="34" charset="0"/>
                <a:cs typeface="Arial" pitchFamily="34" charset="0"/>
              </a:rPr>
              <a:t> amel" olduğu gibi </a:t>
            </a:r>
            <a:r>
              <a:rPr lang="tr-TR" sz="3200" b="1" dirty="0">
                <a:solidFill>
                  <a:srgbClr val="E729CC"/>
                </a:solidFill>
                <a:latin typeface="Arial" pitchFamily="34" charset="0"/>
                <a:cs typeface="Arial" pitchFamily="34" charset="0"/>
              </a:rPr>
              <a:t>iyiliği emretmek, kötülükten men etmek</a:t>
            </a:r>
            <a:r>
              <a:rPr lang="tr-TR" sz="3200" b="1" dirty="0" smtClean="0">
                <a:solidFill>
                  <a:srgbClr val="E729CC"/>
                </a:solidFill>
                <a:latin typeface="Arial" pitchFamily="34" charset="0"/>
                <a:cs typeface="Arial" pitchFamily="34" charset="0"/>
              </a:rPr>
              <a:t>, sosyal </a:t>
            </a:r>
            <a:r>
              <a:rPr lang="tr-TR" sz="3200" b="1" dirty="0">
                <a:solidFill>
                  <a:srgbClr val="E729CC"/>
                </a:solidFill>
                <a:latin typeface="Arial" pitchFamily="34" charset="0"/>
                <a:cs typeface="Arial" pitchFamily="34" charset="0"/>
              </a:rPr>
              <a:t>yardımlaşma ve benzeri </a:t>
            </a:r>
            <a:r>
              <a:rPr lang="tr-TR" sz="3200" b="1" dirty="0" err="1">
                <a:solidFill>
                  <a:srgbClr val="E729CC"/>
                </a:solidFill>
                <a:latin typeface="Arial" pitchFamily="34" charset="0"/>
                <a:cs typeface="Arial" pitchFamily="34" charset="0"/>
              </a:rPr>
              <a:t>Kur'an'a</a:t>
            </a:r>
            <a:r>
              <a:rPr lang="tr-TR" sz="3200" b="1" dirty="0">
                <a:solidFill>
                  <a:srgbClr val="E729CC"/>
                </a:solidFill>
                <a:latin typeface="Arial" pitchFamily="34" charset="0"/>
                <a:cs typeface="Arial" pitchFamily="34" charset="0"/>
              </a:rPr>
              <a:t> uygun olan her türlü iş ve </a:t>
            </a:r>
            <a:r>
              <a:rPr lang="tr-TR" sz="3200" b="1" dirty="0" smtClean="0">
                <a:solidFill>
                  <a:srgbClr val="E729CC"/>
                </a:solidFill>
                <a:latin typeface="Arial" pitchFamily="34" charset="0"/>
                <a:cs typeface="Arial" pitchFamily="34" charset="0"/>
              </a:rPr>
              <a:t>davranış  </a:t>
            </a:r>
            <a:r>
              <a:rPr lang="tr-TR" sz="3200" b="1" dirty="0" err="1" smtClean="0">
                <a:solidFill>
                  <a:schemeClr val="accent6">
                    <a:lumMod val="50000"/>
                  </a:schemeClr>
                </a:solidFill>
                <a:latin typeface="Arial" pitchFamily="34" charset="0"/>
                <a:cs typeface="Arial" pitchFamily="34" charset="0"/>
              </a:rPr>
              <a:t>salih</a:t>
            </a:r>
            <a:r>
              <a:rPr lang="tr-TR" sz="3200" b="1" dirty="0" smtClean="0">
                <a:solidFill>
                  <a:schemeClr val="accent6">
                    <a:lumMod val="50000"/>
                  </a:schemeClr>
                </a:solidFill>
                <a:latin typeface="Arial" pitchFamily="34" charset="0"/>
                <a:cs typeface="Arial" pitchFamily="34" charset="0"/>
              </a:rPr>
              <a:t> </a:t>
            </a:r>
            <a:r>
              <a:rPr lang="tr-TR" sz="3200" b="1" dirty="0">
                <a:solidFill>
                  <a:schemeClr val="accent6">
                    <a:lumMod val="50000"/>
                  </a:schemeClr>
                </a:solidFill>
                <a:latin typeface="Arial" pitchFamily="34" charset="0"/>
                <a:cs typeface="Arial" pitchFamily="34" charset="0"/>
              </a:rPr>
              <a:t>ameldir.</a:t>
            </a:r>
          </a:p>
        </p:txBody>
      </p:sp>
      <p:sp>
        <p:nvSpPr>
          <p:cNvPr id="7" name="6 Dikdörtgen"/>
          <p:cNvSpPr/>
          <p:nvPr/>
        </p:nvSpPr>
        <p:spPr>
          <a:xfrm>
            <a:off x="2843808" y="260648"/>
            <a:ext cx="5230919" cy="76944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tr-TR" sz="4400" b="1" i="1" dirty="0" smtClean="0">
                <a:solidFill>
                  <a:schemeClr val="tx2">
                    <a:lumMod val="25000"/>
                  </a:schemeClr>
                </a:solidFill>
              </a:rPr>
              <a:t>Salih Amel = </a:t>
            </a:r>
            <a:r>
              <a:rPr lang="tr-TR" sz="4400" b="1" i="1" dirty="0" smtClean="0">
                <a:solidFill>
                  <a:schemeClr val="tx2">
                    <a:lumMod val="25000"/>
                  </a:schemeClr>
                </a:solidFill>
                <a:latin typeface="Arial" pitchFamily="34" charset="0"/>
                <a:cs typeface="Arial" pitchFamily="34" charset="0"/>
              </a:rPr>
              <a:t>İBADET</a:t>
            </a:r>
            <a:endParaRPr lang="tr-TR" sz="4400" b="1" i="1" dirty="0">
              <a:solidFill>
                <a:schemeClr val="tx2">
                  <a:lumMod val="25000"/>
                </a:schemeClr>
              </a:solidFill>
              <a:latin typeface="Arial" pitchFamily="34" charset="0"/>
              <a:cs typeface="Arial" pitchFamily="34" charset="0"/>
            </a:endParaRPr>
          </a:p>
        </p:txBody>
      </p:sp>
      <p:sp>
        <p:nvSpPr>
          <p:cNvPr id="4" name="3 Metin kutusu"/>
          <p:cNvSpPr txBox="1"/>
          <p:nvPr/>
        </p:nvSpPr>
        <p:spPr>
          <a:xfrm>
            <a:off x="0" y="0"/>
            <a:ext cx="395536" cy="369332"/>
          </a:xfrm>
          <a:prstGeom prst="rect">
            <a:avLst/>
          </a:prstGeom>
          <a:noFill/>
        </p:spPr>
        <p:txBody>
          <a:bodyPr wrap="square" rtlCol="0">
            <a:spAutoFit/>
          </a:bodyPr>
          <a:lstStyle/>
          <a:p>
            <a:r>
              <a:rPr lang="tr-TR" b="1" dirty="0" smtClean="0">
                <a:solidFill>
                  <a:schemeClr val="bg1"/>
                </a:solidFill>
              </a:rPr>
              <a:t>8</a:t>
            </a:r>
            <a:endParaRPr lang="tr-TR"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0" y="0"/>
            <a:ext cx="9144000" cy="1219200"/>
          </a:xfrm>
        </p:spPr>
        <p:txBody>
          <a:bodyPr/>
          <a:lstStyle/>
          <a:p>
            <a:pPr algn="ctr"/>
            <a:r>
              <a:rPr lang="tr-TR" sz="5400" b="1" dirty="0" smtClean="0">
                <a:solidFill>
                  <a:schemeClr val="tx2">
                    <a:lumMod val="25000"/>
                  </a:schemeClr>
                </a:solidFill>
                <a:latin typeface="akaHoggle" pitchFamily="82" charset="0"/>
              </a:rPr>
              <a:t> MÜFLİS KİMDİR ? </a:t>
            </a:r>
            <a:r>
              <a:rPr lang="tr-TR" sz="3600" b="1" dirty="0" smtClean="0">
                <a:solidFill>
                  <a:schemeClr val="tx2">
                    <a:lumMod val="25000"/>
                  </a:schemeClr>
                </a:solidFill>
                <a:latin typeface="akaHoggle" pitchFamily="82" charset="0"/>
              </a:rPr>
              <a:t> (Hadis-i Şerif)</a:t>
            </a:r>
            <a:endParaRPr lang="tr-TR" sz="5400" b="1" dirty="0">
              <a:solidFill>
                <a:schemeClr val="tx2">
                  <a:lumMod val="25000"/>
                </a:schemeClr>
              </a:solidFill>
              <a:latin typeface="akaHoggle" pitchFamily="82" charset="0"/>
            </a:endParaRPr>
          </a:p>
        </p:txBody>
      </p:sp>
      <p:sp>
        <p:nvSpPr>
          <p:cNvPr id="3" name="2 İçerik Yer Tutucusu"/>
          <p:cNvSpPr>
            <a:spLocks noGrp="1"/>
          </p:cNvSpPr>
          <p:nvPr>
            <p:ph sz="quarter" idx="4294967295"/>
          </p:nvPr>
        </p:nvSpPr>
        <p:spPr>
          <a:xfrm>
            <a:off x="0" y="1500174"/>
            <a:ext cx="9144000" cy="5357826"/>
          </a:xfrm>
          <a:blipFill>
            <a:blip r:embed="rId3" cstate="print"/>
            <a:tile tx="0" ty="0" sx="100000" sy="100000" flip="none" algn="tl"/>
          </a:blipFill>
        </p:spPr>
        <p:txBody>
          <a:bodyPr/>
          <a:lstStyle/>
          <a:p>
            <a:pPr algn="ctr">
              <a:spcBef>
                <a:spcPts val="0"/>
              </a:spcBef>
              <a:buNone/>
            </a:pPr>
            <a:r>
              <a:rPr lang="tr-TR" sz="2400" dirty="0" smtClean="0"/>
              <a:t>	</a:t>
            </a:r>
            <a:r>
              <a:rPr lang="tr-TR" sz="3200" b="1" dirty="0" smtClean="0">
                <a:solidFill>
                  <a:srgbClr val="E729CC"/>
                </a:solidFill>
                <a:latin typeface="Arial" pitchFamily="34" charset="0"/>
                <a:cs typeface="Arial" pitchFamily="34" charset="0"/>
              </a:rPr>
              <a:t>Ebu </a:t>
            </a:r>
            <a:r>
              <a:rPr lang="tr-TR" sz="3200" b="1" dirty="0" err="1" smtClean="0">
                <a:solidFill>
                  <a:srgbClr val="E729CC"/>
                </a:solidFill>
                <a:latin typeface="Arial" pitchFamily="34" charset="0"/>
                <a:cs typeface="Arial" pitchFamily="34" charset="0"/>
              </a:rPr>
              <a:t>Hureyre</a:t>
            </a:r>
            <a:r>
              <a:rPr lang="tr-TR" sz="3200" b="1" dirty="0" smtClean="0">
                <a:solidFill>
                  <a:srgbClr val="E729CC"/>
                </a:solidFill>
                <a:latin typeface="Arial" pitchFamily="34" charset="0"/>
                <a:cs typeface="Arial" pitchFamily="34" charset="0"/>
              </a:rPr>
              <a:t> (r.a)'den rivayet edildiğine göre, </a:t>
            </a:r>
            <a:r>
              <a:rPr lang="tr-TR" sz="3200" b="1" dirty="0" err="1" smtClean="0">
                <a:solidFill>
                  <a:srgbClr val="E729CC"/>
                </a:solidFill>
                <a:latin typeface="Arial" pitchFamily="34" charset="0"/>
                <a:cs typeface="Arial" pitchFamily="34" charset="0"/>
              </a:rPr>
              <a:t>Rasülullah</a:t>
            </a:r>
            <a:r>
              <a:rPr lang="tr-TR" sz="3200" b="1" dirty="0" smtClean="0">
                <a:solidFill>
                  <a:srgbClr val="E729CC"/>
                </a:solidFill>
                <a:latin typeface="Arial" pitchFamily="34" charset="0"/>
                <a:cs typeface="Arial" pitchFamily="34" charset="0"/>
              </a:rPr>
              <a:t> (s.a.v):</a:t>
            </a:r>
            <a:endParaRPr lang="tr-TR" sz="2400" b="1" dirty="0" smtClean="0">
              <a:solidFill>
                <a:srgbClr val="E729CC"/>
              </a:solidFill>
              <a:latin typeface="Arial" pitchFamily="34" charset="0"/>
              <a:cs typeface="Arial" pitchFamily="34" charset="0"/>
            </a:endParaRPr>
          </a:p>
          <a:p>
            <a:pPr algn="just">
              <a:spcBef>
                <a:spcPts val="0"/>
              </a:spcBef>
              <a:buNone/>
            </a:pPr>
            <a:r>
              <a:rPr lang="tr-TR" sz="2800" b="1" dirty="0" smtClean="0">
                <a:solidFill>
                  <a:srgbClr val="FF0000"/>
                </a:solidFill>
                <a:latin typeface="Arial" pitchFamily="34" charset="0"/>
                <a:cs typeface="Arial" pitchFamily="34" charset="0"/>
              </a:rPr>
              <a:t>* </a:t>
            </a:r>
            <a:r>
              <a:rPr lang="tr-TR" sz="2400" b="1" dirty="0" smtClean="0">
                <a:latin typeface="Arial" pitchFamily="34" charset="0"/>
                <a:cs typeface="Arial" pitchFamily="34" charset="0"/>
              </a:rPr>
              <a:t>"Müflis kimdir, biliyor musunuz?"</a:t>
            </a:r>
            <a:r>
              <a:rPr lang="tr-TR" sz="2400" dirty="0" smtClean="0">
                <a:latin typeface="Arial" pitchFamily="34" charset="0"/>
                <a:cs typeface="Arial" pitchFamily="34" charset="0"/>
              </a:rPr>
              <a:t> diye sordu. </a:t>
            </a:r>
            <a:r>
              <a:rPr lang="tr-TR" sz="2400" dirty="0" err="1" smtClean="0">
                <a:latin typeface="Arial" pitchFamily="34" charset="0"/>
                <a:cs typeface="Arial" pitchFamily="34" charset="0"/>
              </a:rPr>
              <a:t>Ashab</a:t>
            </a:r>
            <a:r>
              <a:rPr lang="tr-TR" sz="2400" dirty="0" smtClean="0">
                <a:latin typeface="Arial" pitchFamily="34" charset="0"/>
                <a:cs typeface="Arial" pitchFamily="34" charset="0"/>
              </a:rPr>
              <a:t>:</a:t>
            </a:r>
          </a:p>
          <a:p>
            <a:pPr algn="just">
              <a:spcBef>
                <a:spcPts val="0"/>
              </a:spcBef>
              <a:buNone/>
            </a:pPr>
            <a:r>
              <a:rPr lang="tr-TR" sz="2400" dirty="0" smtClean="0">
                <a:solidFill>
                  <a:srgbClr val="C00000"/>
                </a:solidFill>
                <a:latin typeface="Arial" pitchFamily="34" charset="0"/>
                <a:cs typeface="Arial" pitchFamily="34" charset="0"/>
              </a:rPr>
              <a:t># </a:t>
            </a:r>
            <a:r>
              <a:rPr lang="tr-TR" sz="2400" b="1" dirty="0" smtClean="0">
                <a:latin typeface="Arial" pitchFamily="34" charset="0"/>
                <a:cs typeface="Arial" pitchFamily="34" charset="0"/>
              </a:rPr>
              <a:t>Bizim aramızda müflis, parası ve malı olmayan kimsedir, dediler. </a:t>
            </a:r>
            <a:r>
              <a:rPr lang="tr-TR" sz="2400" dirty="0" err="1" smtClean="0">
                <a:latin typeface="Arial" pitchFamily="34" charset="0"/>
                <a:cs typeface="Arial" pitchFamily="34" charset="0"/>
              </a:rPr>
              <a:t>Rasulullah</a:t>
            </a:r>
            <a:r>
              <a:rPr lang="tr-TR" sz="2400" dirty="0" smtClean="0">
                <a:latin typeface="Arial" pitchFamily="34" charset="0"/>
                <a:cs typeface="Arial" pitchFamily="34" charset="0"/>
              </a:rPr>
              <a:t> (s.a.v);</a:t>
            </a:r>
          </a:p>
          <a:p>
            <a:pPr algn="just">
              <a:buNone/>
            </a:pPr>
            <a:r>
              <a:rPr lang="tr-TR" sz="2400" b="1" dirty="0" smtClean="0">
                <a:solidFill>
                  <a:srgbClr val="FF0000"/>
                </a:solidFill>
                <a:latin typeface="Arial" pitchFamily="34" charset="0"/>
                <a:cs typeface="Arial" pitchFamily="34" charset="0"/>
              </a:rPr>
              <a:t>*  </a:t>
            </a:r>
            <a:r>
              <a:rPr lang="tr-TR" sz="2400" b="1" dirty="0" smtClean="0">
                <a:latin typeface="Arial" pitchFamily="34" charset="0"/>
                <a:cs typeface="Arial" pitchFamily="34" charset="0"/>
              </a:rPr>
              <a:t>"Şüphesiz ki ümmetimin müflisi, kıyamet günü namaz, oruç ve zekat sevabıyla gelip, fakat şuna sövüp, buna zina </a:t>
            </a:r>
            <a:r>
              <a:rPr lang="tr-TR" sz="2400" b="1" dirty="0" err="1" smtClean="0">
                <a:latin typeface="Arial" pitchFamily="34" charset="0"/>
                <a:cs typeface="Arial" pitchFamily="34" charset="0"/>
              </a:rPr>
              <a:t>isnad</a:t>
            </a:r>
            <a:r>
              <a:rPr lang="tr-TR" sz="2400" b="1" dirty="0" smtClean="0">
                <a:latin typeface="Arial" pitchFamily="34" charset="0"/>
                <a:cs typeface="Arial" pitchFamily="34" charset="0"/>
              </a:rPr>
              <a:t> ve iftirası yapıp, şunun malını yiyip, bunun kanını döküp, şunu dövüp, bu sebeple iyiliklerinin sevabı şuna buna verilen ve üzerindeki kul hakları bitmeden sevapları biterse, hak sahiplerinin günahları kendisine yükletilip sonra da cehenneme atılan kimsedir" </a:t>
            </a:r>
            <a:r>
              <a:rPr lang="tr-TR" sz="2400" dirty="0" smtClean="0">
                <a:latin typeface="Arial" pitchFamily="34" charset="0"/>
                <a:cs typeface="Arial" pitchFamily="34" charset="0"/>
              </a:rPr>
              <a:t>buyurdular.</a:t>
            </a:r>
            <a:endParaRPr lang="tr-TR" sz="2400" u="sng" dirty="0" smtClean="0">
              <a:latin typeface="Arial" pitchFamily="34" charset="0"/>
              <a:cs typeface="Arial" pitchFamily="34" charset="0"/>
            </a:endParaRPr>
          </a:p>
          <a:p>
            <a:pPr algn="ctr">
              <a:buFont typeface="Arial" charset="0"/>
              <a:buChar char="•"/>
            </a:pPr>
            <a:r>
              <a:rPr lang="tr-TR" sz="2000" dirty="0" smtClean="0">
                <a:solidFill>
                  <a:srgbClr val="FF0000"/>
                </a:solidFill>
              </a:rPr>
              <a:t>(Müslim, </a:t>
            </a:r>
            <a:r>
              <a:rPr lang="tr-TR" sz="2000" dirty="0" err="1" smtClean="0">
                <a:solidFill>
                  <a:srgbClr val="FF0000"/>
                </a:solidFill>
              </a:rPr>
              <a:t>Birr</a:t>
            </a:r>
            <a:r>
              <a:rPr lang="tr-TR" sz="2000" dirty="0" smtClean="0">
                <a:solidFill>
                  <a:srgbClr val="FF0000"/>
                </a:solidFill>
              </a:rPr>
              <a:t> 59. </a:t>
            </a:r>
            <a:r>
              <a:rPr lang="tr-TR" sz="2000" dirty="0" err="1" smtClean="0">
                <a:solidFill>
                  <a:srgbClr val="FF0000"/>
                </a:solidFill>
              </a:rPr>
              <a:t>Tirmizî</a:t>
            </a:r>
            <a:r>
              <a:rPr lang="tr-TR" sz="2000" dirty="0" smtClean="0">
                <a:solidFill>
                  <a:srgbClr val="FF0000"/>
                </a:solidFill>
              </a:rPr>
              <a:t>, Kıyamet 2)</a:t>
            </a:r>
            <a:endParaRPr lang="tr-TR" sz="2000" dirty="0">
              <a:solidFill>
                <a:srgbClr val="FF0000"/>
              </a:solidFill>
              <a:latin typeface="Arial" pitchFamily="34" charset="0"/>
              <a:cs typeface="Arial" pitchFamily="34" charset="0"/>
            </a:endParaRPr>
          </a:p>
        </p:txBody>
      </p:sp>
      <p:sp>
        <p:nvSpPr>
          <p:cNvPr id="8" name="7 Metin kutusu"/>
          <p:cNvSpPr txBox="1"/>
          <p:nvPr/>
        </p:nvSpPr>
        <p:spPr>
          <a:xfrm>
            <a:off x="0" y="0"/>
            <a:ext cx="395536" cy="369332"/>
          </a:xfrm>
          <a:prstGeom prst="rect">
            <a:avLst/>
          </a:prstGeom>
          <a:noFill/>
        </p:spPr>
        <p:txBody>
          <a:bodyPr wrap="square" rtlCol="0">
            <a:spAutoFit/>
          </a:bodyPr>
          <a:lstStyle/>
          <a:p>
            <a:r>
              <a:rPr lang="tr-TR" b="1" dirty="0" smtClean="0"/>
              <a:t>9</a:t>
            </a:r>
            <a:endParaRPr lang="tr-TR" b="1" dirty="0"/>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Özel 2">
      <a:dk1>
        <a:sysClr val="windowText" lastClr="000000"/>
      </a:dk1>
      <a:lt1>
        <a:sysClr val="window" lastClr="FFFFFF"/>
      </a:lt1>
      <a:dk2>
        <a:srgbClr val="FFFFFF"/>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www.sunumvaaz.com2</Template>
  <TotalTime>575</TotalTime>
  <Words>560</Words>
  <Application>Microsoft Office PowerPoint</Application>
  <PresentationFormat>Ekran Gösterisi (4:3)</PresentationFormat>
  <Paragraphs>110</Paragraphs>
  <Slides>20</Slides>
  <Notes>1</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Ortalama</vt:lpstr>
      <vt:lpstr>ENGİN IŞIK</vt:lpstr>
      <vt:lpstr>Slayt 2</vt:lpstr>
      <vt:lpstr>Slayt 3</vt:lpstr>
      <vt:lpstr>اِلَّا الَّذٖينَ اٰمَنُوا وَعَمِلُوا الصَّالِحَاتِ</vt:lpstr>
      <vt:lpstr>Slayt 5</vt:lpstr>
      <vt:lpstr>Salih Amel = İBADET</vt:lpstr>
      <vt:lpstr> AYET-İ KERİME</vt:lpstr>
      <vt:lpstr>Slayt 8</vt:lpstr>
      <vt:lpstr> MÜFLİS KİMDİR ?  (Hadis-i Şerif)</vt:lpstr>
      <vt:lpstr>Slayt 10</vt:lpstr>
      <vt:lpstr>Slayt 11</vt:lpstr>
      <vt:lpstr> İman, amel etmeyi gerektirir.</vt:lpstr>
      <vt:lpstr>İman ve Amel İlişkisi (Mum Örneği)</vt:lpstr>
      <vt:lpstr>Slayt 14</vt:lpstr>
      <vt:lpstr>Amelin Kabulu İçin İman  Gereklidir (Edison Örneği)  </vt:lpstr>
      <vt:lpstr>Slayt 16</vt:lpstr>
      <vt:lpstr>Slayt 17</vt:lpstr>
      <vt:lpstr>Slayt 18</vt:lpstr>
      <vt:lpstr>İman söz vermek, amel ise verdiği sözü yerine getirmektir.</vt:lpstr>
      <vt:lpstr>AMİN !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Engin IŞIK</dc:creator>
  <cp:lastModifiedBy>engin</cp:lastModifiedBy>
  <cp:revision>68</cp:revision>
  <dcterms:created xsi:type="dcterms:W3CDTF">2010-07-14T19:36:00Z</dcterms:created>
  <dcterms:modified xsi:type="dcterms:W3CDTF">2016-05-28T11:59:44Z</dcterms:modified>
</cp:coreProperties>
</file>