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63" r:id="rId3"/>
    <p:sldId id="257" r:id="rId4"/>
    <p:sldId id="287" r:id="rId5"/>
    <p:sldId id="333" r:id="rId6"/>
    <p:sldId id="281" r:id="rId7"/>
    <p:sldId id="296" r:id="rId8"/>
    <p:sldId id="297" r:id="rId9"/>
    <p:sldId id="298" r:id="rId10"/>
    <p:sldId id="299" r:id="rId11"/>
    <p:sldId id="300" r:id="rId12"/>
    <p:sldId id="301" r:id="rId13"/>
    <p:sldId id="303" r:id="rId14"/>
    <p:sldId id="304" r:id="rId15"/>
    <p:sldId id="285" r:id="rId16"/>
    <p:sldId id="286" r:id="rId17"/>
    <p:sldId id="339" r:id="rId18"/>
    <p:sldId id="366" r:id="rId19"/>
    <p:sldId id="306" r:id="rId20"/>
    <p:sldId id="307" r:id="rId21"/>
    <p:sldId id="342" r:id="rId22"/>
    <p:sldId id="341" r:id="rId23"/>
    <p:sldId id="362" r:id="rId24"/>
    <p:sldId id="309" r:id="rId25"/>
    <p:sldId id="311" r:id="rId26"/>
    <p:sldId id="367" r:id="rId27"/>
    <p:sldId id="310" r:id="rId28"/>
    <p:sldId id="315" r:id="rId29"/>
    <p:sldId id="316" r:id="rId30"/>
    <p:sldId id="368" r:id="rId31"/>
    <p:sldId id="318" r:id="rId32"/>
    <p:sldId id="308" r:id="rId33"/>
    <p:sldId id="357" r:id="rId34"/>
    <p:sldId id="289" r:id="rId35"/>
    <p:sldId id="323" r:id="rId36"/>
    <p:sldId id="322" r:id="rId37"/>
    <p:sldId id="369" r:id="rId38"/>
    <p:sldId id="279" r:id="rId39"/>
    <p:sldId id="365" r:id="rId40"/>
    <p:sldId id="278" r:id="rId41"/>
    <p:sldId id="370" r:id="rId42"/>
    <p:sldId id="273" r:id="rId43"/>
    <p:sldId id="355"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4C7"/>
    <a:srgbClr val="15DEF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4671"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48" y="92604"/>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4348E-C636-4410-A500-DDF661671787}" type="datetimeFigureOut">
              <a:rPr lang="tr-TR" smtClean="0"/>
              <a:pPr/>
              <a:t>17.04.2015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B367E-A182-4C73-AE52-BC315DF24E8A}" type="slidenum">
              <a:rPr lang="tr-TR" smtClean="0"/>
              <a:pPr/>
              <a:t>‹#›</a:t>
            </a:fld>
            <a:endParaRPr lang="tr-TR"/>
          </a:p>
        </p:txBody>
      </p:sp>
    </p:spTree>
    <p:extLst>
      <p:ext uri="{BB962C8B-B14F-4D97-AF65-F5344CB8AC3E}">
        <p14:creationId xmlns="" xmlns:p14="http://schemas.microsoft.com/office/powerpoint/2010/main" val="14288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83266DD-1BD4-407B-9AA1-668AFB13AF3B}" type="datetime1">
              <a:rPr lang="tr-TR" smtClean="0"/>
              <a:t>17.04.2015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1808047249"/>
      </p:ext>
    </p:extLst>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BEA3BF-A6A2-4E80-994D-5FE329AC2DB4}" type="datetime1">
              <a:rPr lang="tr-TR" smtClean="0"/>
              <a:t>17.04.2015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632131553"/>
      </p:ext>
    </p:extLst>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82AE53-3A27-44CF-AF8D-213612C3DBAE}" type="datetime1">
              <a:rPr lang="tr-TR" smtClean="0"/>
              <a:t>17.04.2015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1729753088"/>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D46332-D3AF-4FE2-8EFF-6431248444CE}" type="datetime1">
              <a:rPr lang="tr-TR" smtClean="0"/>
              <a:t>17.04.2015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4048926329"/>
      </p:ext>
    </p:extLst>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E89DA9D-7B9A-4191-8924-31D8E5CD6327}" type="datetime1">
              <a:rPr lang="tr-TR" smtClean="0"/>
              <a:t>17.04.2015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1559210866"/>
      </p:ext>
    </p:extLst>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720E323-D25F-40EA-AC85-D81BC6137967}" type="datetime1">
              <a:rPr lang="tr-TR" smtClean="0"/>
              <a:t>17.04.2015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3437717650"/>
      </p:ext>
    </p:extLst>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518ADDA-6EEA-4637-8F0B-DE42E5C1D087}" type="datetime1">
              <a:rPr lang="tr-TR" smtClean="0"/>
              <a:t>17.04.2015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3721526538"/>
      </p:ext>
    </p:extLst>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C8A711B-FCA3-4047-9C10-6BB606ED68BD}" type="datetime1">
              <a:rPr lang="tr-TR" smtClean="0"/>
              <a:t>17.04.2015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1923855634"/>
      </p:ext>
    </p:extLst>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457F9B6-EFE5-4751-A2D2-23C9801B57A0}" type="datetime1">
              <a:rPr lang="tr-TR" smtClean="0"/>
              <a:t>17.04.2015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75429649"/>
      </p:ext>
    </p:extLst>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3AB2D2D-1EC7-4FCD-BD9E-EEDD938B1D85}" type="datetime1">
              <a:rPr lang="tr-TR" smtClean="0"/>
              <a:t>17.04.2015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2600182036"/>
      </p:ext>
    </p:extLst>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E819E4F-4FF1-43F8-B99E-40AE7C682AFA}" type="datetime1">
              <a:rPr lang="tr-TR" smtClean="0"/>
              <a:t>17.04.2015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455650114"/>
      </p:ext>
    </p:extLst>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6CB0E-A881-4D8A-93C5-94ACCA8A5E0B}" type="datetime1">
              <a:rPr lang="tr-TR" smtClean="0"/>
              <a:t>17.04.2015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D0BAF-6978-46C3-89BD-F601A3A6A564}" type="slidenum">
              <a:rPr lang="tr-TR" smtClean="0"/>
              <a:pPr/>
              <a:t>‹#›</a:t>
            </a:fld>
            <a:endParaRPr lang="tr-TR"/>
          </a:p>
        </p:txBody>
      </p:sp>
    </p:spTree>
    <p:extLst>
      <p:ext uri="{BB962C8B-B14F-4D97-AF65-F5344CB8AC3E}">
        <p14:creationId xmlns="" xmlns:p14="http://schemas.microsoft.com/office/powerpoint/2010/main" val="721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tr/url?sa=i&amp;rct=j&amp;q=&amp;esrc=s&amp;source=images&amp;cd=&amp;cad=rja&amp;uact=8&amp;ved=0CAcQjRw&amp;url=https://www.facebook.com/dinisleriyk&amp;ei=H2AvVda4JsuqPI_8gPAH&amp;bvm=bv.91071109,d.bGQ&amp;psig=AFQjCNENFP6v1O3ZCqln8yLV5NaZYOtJAA&amp;ust=1429254342368495"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parrola.com/wp-content/uploads/2012/12/Gul-Yapraklarindan-Kalp-Resmi.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tr/url?sa=i&amp;source=images&amp;cd=&amp;cad=rja&amp;uact=8&amp;ved=0CAgQjRw&amp;url=http://www.parrola.com/en-guzel-hareketli-gul-resimleri-wallpaper-duvar-kagidi.html&amp;ei=uGYvVcCbFobaywPbpYGoDg&amp;psig=AFQjCNGTBZwfsbjjh9qcWiUFgV9v_IIt-w&amp;ust=1429256248419535"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parrola.com/wp-content/uploads/2012/12/Gul-Yapraklarindan-Kalp-Resmi.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parrola.com/wp-content/uploads/2012/12/hareketli-gul-resmi.gi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parrola.com/wp-content/uploads/2012/12/simli-hareketli-gul-resmi.gi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3212976"/>
            <a:ext cx="9144000" cy="2304256"/>
          </a:xfrm>
        </p:spPr>
        <p:style>
          <a:lnRef idx="3">
            <a:schemeClr val="lt1"/>
          </a:lnRef>
          <a:fillRef idx="1">
            <a:schemeClr val="accent6"/>
          </a:fillRef>
          <a:effectRef idx="1">
            <a:schemeClr val="accent6"/>
          </a:effectRef>
          <a:fontRef idx="minor">
            <a:schemeClr val="lt1"/>
          </a:fontRef>
        </p:style>
        <p:txBody>
          <a:bodyPr>
            <a:normAutofit/>
          </a:bodyPr>
          <a:lstStyle/>
          <a:p>
            <a:r>
              <a:rPr lang="tr-TR" sz="5400" b="1" dirty="0" smtClean="0">
                <a:solidFill>
                  <a:srgbClr val="00B050"/>
                </a:solidFill>
              </a:rPr>
              <a:t>HZ. MUHAMMED (S.A.V.) ve</a:t>
            </a:r>
            <a:r>
              <a:rPr lang="tr-TR" sz="5400" b="1" dirty="0" smtClean="0"/>
              <a:t/>
            </a:r>
            <a:br>
              <a:rPr lang="tr-TR" sz="5400" b="1" dirty="0" smtClean="0"/>
            </a:br>
            <a:r>
              <a:rPr lang="tr-TR" sz="5400" b="1" dirty="0" smtClean="0">
                <a:solidFill>
                  <a:srgbClr val="00B050"/>
                </a:solidFill>
              </a:rPr>
              <a:t>BİRLİKTE YAŞAMA</a:t>
            </a:r>
            <a:r>
              <a:rPr lang="tr-TR" sz="2700" b="1" dirty="0" smtClean="0">
                <a:solidFill>
                  <a:srgbClr val="00B050"/>
                </a:solidFill>
              </a:rPr>
              <a:t>  </a:t>
            </a:r>
            <a:r>
              <a:rPr lang="tr-TR" sz="5400" b="1" dirty="0" smtClean="0">
                <a:solidFill>
                  <a:srgbClr val="00B050"/>
                </a:solidFill>
              </a:rPr>
              <a:t>AHLAKI</a:t>
            </a:r>
            <a:r>
              <a:rPr lang="tr-TR" sz="5400" b="1" dirty="0" smtClean="0">
                <a:solidFill>
                  <a:srgbClr val="FF0000"/>
                </a:solidFill>
              </a:rPr>
              <a:t/>
            </a:r>
            <a:br>
              <a:rPr lang="tr-TR" sz="5400" b="1" dirty="0" smtClean="0">
                <a:solidFill>
                  <a:srgbClr val="FF0000"/>
                </a:solidFill>
              </a:rPr>
            </a:br>
            <a:r>
              <a:rPr lang="tr-TR" sz="3100" b="1" dirty="0" smtClean="0">
                <a:solidFill>
                  <a:schemeClr val="tx1"/>
                </a:solidFill>
              </a:rPr>
              <a:t>(2015 Kutlu Doğum Ana Teması)</a:t>
            </a:r>
            <a:endParaRPr lang="tr-TR" sz="5400" b="1" dirty="0">
              <a:solidFill>
                <a:schemeClr val="tx1"/>
              </a:solidFill>
            </a:endParaRPr>
          </a:p>
        </p:txBody>
      </p:sp>
      <p:sp>
        <p:nvSpPr>
          <p:cNvPr id="3" name="Alt Başlık 2"/>
          <p:cNvSpPr>
            <a:spLocks noGrp="1"/>
          </p:cNvSpPr>
          <p:nvPr>
            <p:ph type="subTitle" idx="1"/>
          </p:nvPr>
        </p:nvSpPr>
        <p:spPr>
          <a:xfrm>
            <a:off x="1" y="5589240"/>
            <a:ext cx="9144000" cy="126876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tr-TR" sz="4000" b="1" dirty="0" smtClean="0">
                <a:solidFill>
                  <a:srgbClr val="FF0000"/>
                </a:solidFill>
              </a:rPr>
              <a:t>Engin IŞIK</a:t>
            </a:r>
            <a:endParaRPr lang="tr-TR" b="1" dirty="0" smtClean="0">
              <a:solidFill>
                <a:schemeClr val="tx1">
                  <a:lumMod val="95000"/>
                  <a:lumOff val="5000"/>
                </a:schemeClr>
              </a:solidFill>
            </a:endParaRPr>
          </a:p>
          <a:p>
            <a:r>
              <a:rPr lang="tr-TR" b="1" dirty="0" smtClean="0">
                <a:solidFill>
                  <a:schemeClr val="tx1">
                    <a:lumMod val="95000"/>
                    <a:lumOff val="5000"/>
                  </a:schemeClr>
                </a:solidFill>
              </a:rPr>
              <a:t> İMAM-HATİP</a:t>
            </a:r>
          </a:p>
          <a:p>
            <a:r>
              <a:rPr lang="tr-TR" b="1" dirty="0" smtClean="0">
                <a:solidFill>
                  <a:srgbClr val="0070C0"/>
                </a:solidFill>
              </a:rPr>
              <a:t> (27/04/2015)</a:t>
            </a:r>
          </a:p>
          <a:p>
            <a:endParaRPr lang="tr-TR" dirty="0"/>
          </a:p>
        </p:txBody>
      </p:sp>
      <p:pic>
        <p:nvPicPr>
          <p:cNvPr id="102402" name="Picture 2" descr="https://encrypted-tbn2.gstatic.com/images?q=tbn:ANd9GcRF97AEHrQBoNVDo6hA0C2KM-g31t-kdKpNC0XXeJ6VPhLA7DQIxg">
            <a:hlinkClick r:id="rId2"/>
          </p:cNvPr>
          <p:cNvPicPr>
            <a:picLocks noChangeAspect="1" noChangeArrowheads="1"/>
          </p:cNvPicPr>
          <p:nvPr/>
        </p:nvPicPr>
        <p:blipFill>
          <a:blip r:embed="rId3" cstate="print"/>
          <a:srcRect/>
          <a:stretch>
            <a:fillRect/>
          </a:stretch>
        </p:blipFill>
        <p:spPr bwMode="auto">
          <a:xfrm>
            <a:off x="0" y="0"/>
            <a:ext cx="1395453" cy="1224136"/>
          </a:xfrm>
          <a:prstGeom prst="rect">
            <a:avLst/>
          </a:prstGeom>
          <a:noFill/>
        </p:spPr>
      </p:pic>
      <p:pic>
        <p:nvPicPr>
          <p:cNvPr id="9" name="Picture 2" descr="https://encrypted-tbn2.gstatic.com/images?q=tbn:ANd9GcRF97AEHrQBoNVDo6hA0C2KM-g31t-kdKpNC0XXeJ6VPhLA7DQIxg">
            <a:hlinkClick r:id="rId2"/>
          </p:cNvPr>
          <p:cNvPicPr>
            <a:picLocks noChangeAspect="1" noChangeArrowheads="1"/>
          </p:cNvPicPr>
          <p:nvPr/>
        </p:nvPicPr>
        <p:blipFill>
          <a:blip r:embed="rId3" cstate="print"/>
          <a:srcRect/>
          <a:stretch>
            <a:fillRect/>
          </a:stretch>
        </p:blipFill>
        <p:spPr bwMode="auto">
          <a:xfrm>
            <a:off x="7748547" y="0"/>
            <a:ext cx="1395453" cy="1224136"/>
          </a:xfrm>
          <a:prstGeom prst="rect">
            <a:avLst/>
          </a:prstGeom>
          <a:noFill/>
        </p:spPr>
      </p:pic>
      <p:pic>
        <p:nvPicPr>
          <p:cNvPr id="102406" name="Picture 6" descr="Gül Yapraklarından Kalp Resmi">
            <a:hlinkClick r:id="rId4"/>
          </p:cNvPr>
          <p:cNvPicPr>
            <a:picLocks noChangeAspect="1" noChangeArrowheads="1"/>
          </p:cNvPicPr>
          <p:nvPr/>
        </p:nvPicPr>
        <p:blipFill>
          <a:blip r:embed="rId5" cstate="print"/>
          <a:srcRect/>
          <a:stretch>
            <a:fillRect/>
          </a:stretch>
        </p:blipFill>
        <p:spPr bwMode="auto">
          <a:xfrm>
            <a:off x="2339752" y="0"/>
            <a:ext cx="4391025" cy="3140968"/>
          </a:xfrm>
          <a:prstGeom prst="rect">
            <a:avLst/>
          </a:prstGeom>
          <a:noFill/>
        </p:spPr>
      </p:pic>
      <p:sp>
        <p:nvSpPr>
          <p:cNvPr id="7" name="6 Slayt Numarası Yer Tutucusu"/>
          <p:cNvSpPr>
            <a:spLocks noGrp="1"/>
          </p:cNvSpPr>
          <p:nvPr>
            <p:ph type="sldNum" sz="quarter" idx="12"/>
          </p:nvPr>
        </p:nvSpPr>
        <p:spPr/>
        <p:txBody>
          <a:bodyPr/>
          <a:lstStyle/>
          <a:p>
            <a:fld id="{033D0BAF-6978-46C3-89BD-F601A3A6A564}" type="slidenum">
              <a:rPr lang="tr-TR" smtClean="0"/>
              <a:pPr/>
              <a:t>1</a:t>
            </a:fld>
            <a:endParaRPr lang="tr-TR"/>
          </a:p>
        </p:txBody>
      </p:sp>
    </p:spTree>
    <p:extLst>
      <p:ext uri="{BB962C8B-B14F-4D97-AF65-F5344CB8AC3E}">
        <p14:creationId xmlns="" xmlns:p14="http://schemas.microsoft.com/office/powerpoint/2010/main" val="731381688"/>
      </p:ext>
    </p:extLst>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9472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tr-TR" sz="7200" b="1" dirty="0" smtClean="0">
                <a:solidFill>
                  <a:srgbClr val="C00000"/>
                </a:solidFill>
              </a:rPr>
              <a:t>3) </a:t>
            </a:r>
            <a:r>
              <a:rPr lang="tr-TR" sz="7200" b="1" dirty="0" smtClean="0"/>
              <a:t>BİRLİKTE YAŞAMAK İÇİN </a:t>
            </a:r>
            <a:br>
              <a:rPr lang="tr-TR" sz="7200" b="1" dirty="0" smtClean="0"/>
            </a:br>
            <a:r>
              <a:rPr lang="tr-TR" sz="7200" b="1" dirty="0" smtClean="0">
                <a:solidFill>
                  <a:srgbClr val="0070C0"/>
                </a:solidFill>
              </a:rPr>
              <a:t>HOŞ GÖRÜLÜ </a:t>
            </a:r>
            <a:r>
              <a:rPr lang="tr-TR" sz="7200" b="1" dirty="0" smtClean="0"/>
              <a:t>OLMALIYIZ !</a:t>
            </a:r>
            <a:endParaRPr lang="tr-TR" sz="7200" b="1" dirty="0"/>
          </a:p>
        </p:txBody>
      </p:sp>
      <p:sp>
        <p:nvSpPr>
          <p:cNvPr id="3" name="2 Slayt Numarası Yer Tutucusu"/>
          <p:cNvSpPr>
            <a:spLocks noGrp="1"/>
          </p:cNvSpPr>
          <p:nvPr>
            <p:ph type="sldNum" sz="quarter" idx="12"/>
          </p:nvPr>
        </p:nvSpPr>
        <p:spPr/>
        <p:txBody>
          <a:bodyPr/>
          <a:lstStyle/>
          <a:p>
            <a:fld id="{033D0BAF-6978-46C3-89BD-F601A3A6A564}" type="slidenum">
              <a:rPr lang="tr-TR" smtClean="0"/>
              <a:pPr/>
              <a:t>10</a:t>
            </a:fld>
            <a:endParaRPr lang="tr-TR"/>
          </a:p>
        </p:txBody>
      </p:sp>
    </p:spTree>
    <p:extLst>
      <p:ext uri="{BB962C8B-B14F-4D97-AF65-F5344CB8AC3E}">
        <p14:creationId xmlns="" xmlns:p14="http://schemas.microsoft.com/office/powerpoint/2010/main" val="2143649152"/>
      </p:ext>
    </p:extLst>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tr-TR" b="1" dirty="0" smtClean="0"/>
              <a:t>FARKLILIKLARIMIZDA   İLAHİ </a:t>
            </a:r>
            <a:br>
              <a:rPr lang="tr-TR" b="1" dirty="0" smtClean="0"/>
            </a:br>
            <a:r>
              <a:rPr lang="tr-TR" b="1" dirty="0" smtClean="0"/>
              <a:t>HİKMETLER   SAKLIDIR</a:t>
            </a:r>
            <a:endParaRPr lang="tr-TR" b="1" dirty="0"/>
          </a:p>
        </p:txBody>
      </p:sp>
      <p:sp>
        <p:nvSpPr>
          <p:cNvPr id="3" name="İçerik Yer Tutucusu 2"/>
          <p:cNvSpPr>
            <a:spLocks noGrp="1"/>
          </p:cNvSpPr>
          <p:nvPr>
            <p:ph idx="1"/>
          </p:nvPr>
        </p:nvSpPr>
        <p:spPr>
          <a:xfrm>
            <a:off x="251520" y="1628800"/>
            <a:ext cx="8712968" cy="5040560"/>
          </a:xfrm>
        </p:spPr>
        <p:txBody>
          <a:bodyPr>
            <a:noAutofit/>
          </a:bodyPr>
          <a:lstStyle/>
          <a:p>
            <a:pPr algn="r">
              <a:lnSpc>
                <a:spcPct val="150000"/>
              </a:lnSpc>
              <a:buNone/>
            </a:pPr>
            <a:r>
              <a:rPr lang="ar-AE" sz="4000" b="1" dirty="0" smtClean="0"/>
              <a:t>وَمِنْ </a:t>
            </a:r>
            <a:r>
              <a:rPr lang="ar-AE" sz="4000" b="1" dirty="0"/>
              <a:t>اٰيَاتِهٖ خَلْقُ السَّمٰوَاتِ وَالْاَرْضِ وَاخْتِلَافُ اَلْسِنَتِكُمْ وَاَلْوَانِكُمْ اِنَّ فٖى ذٰلِكَ لَاٰيَاتٍ لِلْعَالِمٖينَ</a:t>
            </a:r>
          </a:p>
          <a:p>
            <a:pPr marL="0" indent="0" algn="just">
              <a:buNone/>
            </a:pPr>
            <a:r>
              <a:rPr lang="tr-TR" sz="4000" b="1" dirty="0" smtClean="0"/>
              <a:t>«Göklerin </a:t>
            </a:r>
            <a:r>
              <a:rPr lang="tr-TR" sz="4000" b="1" dirty="0"/>
              <a:t>ve yerin yaratılması, dillerinizin ve renklerinizin farklı olması da O'nun (varlığının ve kudretinin) delillerindendir. Şüphesiz bunda bilenler için elbette ibretler vardır</a:t>
            </a:r>
            <a:r>
              <a:rPr lang="tr-TR" sz="4000" b="1" dirty="0" smtClean="0"/>
              <a:t>.»            </a:t>
            </a:r>
            <a:r>
              <a:rPr lang="tr-TR" sz="1600" b="1" dirty="0" smtClean="0"/>
              <a:t>(Rum suresi 22)</a:t>
            </a:r>
            <a:endParaRPr lang="tr-TR" sz="4000" dirty="0" smtClean="0"/>
          </a:p>
          <a:p>
            <a:pPr marL="0" indent="0">
              <a:buNone/>
            </a:pPr>
            <a:endParaRPr lang="tr-TR" sz="4000" b="1" dirty="0"/>
          </a:p>
        </p:txBody>
      </p:sp>
      <p:sp>
        <p:nvSpPr>
          <p:cNvPr id="4" name="3 Metin kutusu"/>
          <p:cNvSpPr txBox="1"/>
          <p:nvPr/>
        </p:nvSpPr>
        <p:spPr>
          <a:xfrm>
            <a:off x="3059832" y="1196752"/>
            <a:ext cx="3024336" cy="584775"/>
          </a:xfrm>
          <a:prstGeom prst="rect">
            <a:avLst/>
          </a:prstGeom>
          <a:solidFill>
            <a:schemeClr val="accent5">
              <a:lumMod val="60000"/>
              <a:lumOff val="40000"/>
            </a:schemeClr>
          </a:solidFill>
        </p:spPr>
        <p:txBody>
          <a:bodyPr wrap="square" rtlCol="0">
            <a:spAutoFit/>
          </a:bodyPr>
          <a:lstStyle/>
          <a:p>
            <a:pPr algn="ctr"/>
            <a:r>
              <a:rPr lang="tr-TR" sz="2800" b="1" dirty="0" smtClean="0">
                <a:solidFill>
                  <a:srgbClr val="C00000"/>
                </a:solidFill>
              </a:rPr>
              <a:t>AYET- </a:t>
            </a:r>
            <a:r>
              <a:rPr lang="tr-TR" sz="3200" b="1" dirty="0" smtClean="0">
                <a:solidFill>
                  <a:srgbClr val="C00000"/>
                </a:solidFill>
              </a:rPr>
              <a:t>KERİME</a:t>
            </a:r>
            <a:endParaRPr lang="tr-TR" b="1" dirty="0">
              <a:solidFill>
                <a:srgbClr val="C00000"/>
              </a:solidFill>
            </a:endParaRPr>
          </a:p>
        </p:txBody>
      </p:sp>
      <p:sp>
        <p:nvSpPr>
          <p:cNvPr id="5" name="4 Slayt Numarası Yer Tutucusu"/>
          <p:cNvSpPr>
            <a:spLocks noGrp="1"/>
          </p:cNvSpPr>
          <p:nvPr>
            <p:ph type="sldNum" sz="quarter" idx="12"/>
          </p:nvPr>
        </p:nvSpPr>
        <p:spPr/>
        <p:txBody>
          <a:bodyPr/>
          <a:lstStyle/>
          <a:p>
            <a:fld id="{033D0BAF-6978-46C3-89BD-F601A3A6A564}" type="slidenum">
              <a:rPr lang="tr-TR" smtClean="0"/>
              <a:pPr/>
              <a:t>11</a:t>
            </a:fld>
            <a:endParaRPr lang="tr-TR"/>
          </a:p>
        </p:txBody>
      </p:sp>
    </p:spTree>
    <p:extLst>
      <p:ext uri="{BB962C8B-B14F-4D97-AF65-F5344CB8AC3E}">
        <p14:creationId xmlns="" xmlns:p14="http://schemas.microsoft.com/office/powerpoint/2010/main" val="2765484572"/>
      </p:ext>
    </p:extLst>
  </p:cSld>
  <p:clrMapOvr>
    <a:masterClrMapping/>
  </p:clrMapOvr>
  <p:transition spd="med">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tr-TR" b="1" dirty="0" smtClean="0"/>
              <a:t>FARKLILIKLAR  İHTİLAF  DEĞİL  RAHMETTİR</a:t>
            </a:r>
            <a:endParaRPr lang="tr-TR" b="1" dirty="0"/>
          </a:p>
        </p:txBody>
      </p:sp>
      <p:sp>
        <p:nvSpPr>
          <p:cNvPr id="3" name="İçerik Yer Tutucusu 2"/>
          <p:cNvSpPr>
            <a:spLocks noGrp="1"/>
          </p:cNvSpPr>
          <p:nvPr>
            <p:ph idx="1"/>
          </p:nvPr>
        </p:nvSpPr>
        <p:spPr>
          <a:xfrm>
            <a:off x="0" y="1628800"/>
            <a:ext cx="9144000" cy="5229200"/>
          </a:xfrm>
          <a:solidFill>
            <a:schemeClr val="accent2">
              <a:lumMod val="40000"/>
              <a:lumOff val="60000"/>
            </a:schemeClr>
          </a:solidFill>
        </p:spPr>
        <p:txBody>
          <a:bodyPr>
            <a:normAutofit fontScale="55000" lnSpcReduction="20000"/>
          </a:bodyPr>
          <a:lstStyle/>
          <a:p>
            <a:pPr algn="r" rtl="1">
              <a:lnSpc>
                <a:spcPct val="170000"/>
              </a:lnSpc>
              <a:buNone/>
            </a:pPr>
            <a:r>
              <a:rPr lang="tr-TR" sz="6500" b="1" dirty="0" smtClean="0"/>
              <a:t> </a:t>
            </a:r>
            <a:r>
              <a:rPr lang="ar-SA" sz="6500" b="1" dirty="0" smtClean="0"/>
              <a:t>وَلَوْ شَاء رَبُّكَ لَجَعَلَ النَّاسَ أُمَّةً وَاحِدَةً وَلاَ يَزَالُونَ مُخْتَلِفِينَ</a:t>
            </a:r>
            <a:r>
              <a:rPr lang="tr-TR" sz="6500" b="1" dirty="0" smtClean="0">
                <a:solidFill>
                  <a:srgbClr val="C00000"/>
                </a:solidFill>
              </a:rPr>
              <a:t>*</a:t>
            </a:r>
            <a:endParaRPr lang="en-US" sz="6500" b="1" dirty="0" smtClean="0"/>
          </a:p>
          <a:p>
            <a:pPr algn="r" rtl="1">
              <a:lnSpc>
                <a:spcPct val="170000"/>
              </a:lnSpc>
              <a:buNone/>
            </a:pPr>
            <a:r>
              <a:rPr lang="ar-SA" sz="6500" b="1" dirty="0" smtClean="0"/>
              <a:t>إِلاَّ مَن رَّحِمَ رَبُّكَ وَلِذَلِكَ خَلَقَهُمْ وَتَمَّتْ كَلِمَةُ رَبِّكَ</a:t>
            </a:r>
            <a:endParaRPr lang="en-US" sz="6500" b="1" dirty="0" smtClean="0"/>
          </a:p>
          <a:p>
            <a:pPr algn="r" rtl="1">
              <a:lnSpc>
                <a:spcPct val="170000"/>
              </a:lnSpc>
              <a:buNone/>
            </a:pPr>
            <a:r>
              <a:rPr lang="ar-SA" sz="6500" b="1" dirty="0" smtClean="0"/>
              <a:t>لأَمْلأنَّ جَهَنَّمَ مِنَ الْجِنَّةِ وَالنَّاسِ أَجْمَعِينَ</a:t>
            </a:r>
            <a:r>
              <a:rPr lang="tr-TR" sz="6500" b="1" dirty="0" smtClean="0">
                <a:solidFill>
                  <a:srgbClr val="C00000"/>
                </a:solidFill>
              </a:rPr>
              <a:t>*</a:t>
            </a:r>
            <a:endParaRPr lang="ar-AE" sz="4400" b="1" dirty="0"/>
          </a:p>
          <a:p>
            <a:pPr marL="0" indent="0" algn="just">
              <a:buNone/>
            </a:pPr>
            <a:r>
              <a:rPr lang="tr-TR" sz="5100" b="1" dirty="0" smtClean="0"/>
              <a:t>«</a:t>
            </a:r>
            <a:r>
              <a:rPr lang="tr-TR" sz="5100" b="1" dirty="0" smtClean="0">
                <a:solidFill>
                  <a:srgbClr val="0070C0"/>
                </a:solidFill>
              </a:rPr>
              <a:t>Rabbin </a:t>
            </a:r>
            <a:r>
              <a:rPr lang="tr-TR" sz="5100" b="1" dirty="0">
                <a:solidFill>
                  <a:srgbClr val="0070C0"/>
                </a:solidFill>
              </a:rPr>
              <a:t>dileseydi, insanları (aynı inanca bağlı) tek bir ümmet yapardı.</a:t>
            </a:r>
            <a:r>
              <a:rPr lang="tr-TR" sz="5100" b="1" dirty="0"/>
              <a:t> Fakat Rabbinin merhamet ettikleri müstesna, onlar ihtilafa devam edeceklerdir. Zaten onları bunun için yarattı. Rabbinin, "</a:t>
            </a:r>
            <a:r>
              <a:rPr lang="tr-TR" sz="5100" b="1" dirty="0" err="1"/>
              <a:t>Andolsun</a:t>
            </a:r>
            <a:r>
              <a:rPr lang="tr-TR" sz="5100" b="1" dirty="0"/>
              <a:t> ki cehennemi hem cinlerden, hem insanlardan (suçlularla) dolduracağım" sözü kesinleşti</a:t>
            </a:r>
            <a:r>
              <a:rPr lang="tr-TR" sz="5100" b="1" dirty="0" smtClean="0"/>
              <a:t>.»       </a:t>
            </a:r>
            <a:r>
              <a:rPr lang="tr-TR" sz="3400" b="1" dirty="0" smtClean="0"/>
              <a:t> (Hud suresi 118-119)</a:t>
            </a:r>
          </a:p>
          <a:p>
            <a:pPr marL="0" indent="0">
              <a:buNone/>
            </a:pPr>
            <a:r>
              <a:rPr lang="tr-TR" dirty="0" smtClean="0"/>
              <a:t> </a:t>
            </a:r>
          </a:p>
          <a:p>
            <a:pPr marL="0" indent="0">
              <a:buNone/>
            </a:pPr>
            <a:endParaRPr lang="tr-TR" b="1" dirty="0"/>
          </a:p>
        </p:txBody>
      </p:sp>
      <p:sp>
        <p:nvSpPr>
          <p:cNvPr id="4" name="3 Metin kutusu"/>
          <p:cNvSpPr txBox="1"/>
          <p:nvPr/>
        </p:nvSpPr>
        <p:spPr>
          <a:xfrm>
            <a:off x="0" y="1124744"/>
            <a:ext cx="9144000" cy="523220"/>
          </a:xfrm>
          <a:prstGeom prst="rect">
            <a:avLst/>
          </a:prstGeom>
          <a:solidFill>
            <a:schemeClr val="accent5">
              <a:lumMod val="60000"/>
              <a:lumOff val="40000"/>
            </a:schemeClr>
          </a:solidFill>
        </p:spPr>
        <p:txBody>
          <a:bodyPr wrap="square" rtlCol="0">
            <a:spAutoFit/>
          </a:bodyPr>
          <a:lstStyle/>
          <a:p>
            <a:pPr algn="ctr"/>
            <a:r>
              <a:rPr lang="tr-TR" sz="2800" b="1" dirty="0" smtClean="0">
                <a:solidFill>
                  <a:srgbClr val="C00000"/>
                </a:solidFill>
              </a:rPr>
              <a:t>AYET-İ  KERİME</a:t>
            </a:r>
            <a:endParaRPr lang="tr-TR" b="1" dirty="0">
              <a:solidFill>
                <a:srgbClr val="C00000"/>
              </a:solidFill>
            </a:endParaRPr>
          </a:p>
        </p:txBody>
      </p:sp>
      <p:sp>
        <p:nvSpPr>
          <p:cNvPr id="5" name="4 Slayt Numarası Yer Tutucusu"/>
          <p:cNvSpPr>
            <a:spLocks noGrp="1"/>
          </p:cNvSpPr>
          <p:nvPr>
            <p:ph type="sldNum" sz="quarter" idx="12"/>
          </p:nvPr>
        </p:nvSpPr>
        <p:spPr/>
        <p:txBody>
          <a:bodyPr/>
          <a:lstStyle/>
          <a:p>
            <a:fld id="{033D0BAF-6978-46C3-89BD-F601A3A6A564}" type="slidenum">
              <a:rPr lang="tr-TR" smtClean="0"/>
              <a:pPr/>
              <a:t>12</a:t>
            </a:fld>
            <a:endParaRPr lang="tr-TR"/>
          </a:p>
        </p:txBody>
      </p:sp>
    </p:spTree>
    <p:extLst>
      <p:ext uri="{BB962C8B-B14F-4D97-AF65-F5344CB8AC3E}">
        <p14:creationId xmlns="" xmlns:p14="http://schemas.microsoft.com/office/powerpoint/2010/main" val="4060103719"/>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tr-TR" b="1" dirty="0" smtClean="0"/>
              <a:t>BİR İNSANI ÖLDÜRMEK, </a:t>
            </a:r>
            <a:br>
              <a:rPr lang="tr-TR" b="1" dirty="0" smtClean="0"/>
            </a:br>
            <a:r>
              <a:rPr lang="tr-TR" b="1" dirty="0" smtClean="0"/>
              <a:t>BÜTÜN İNSANLARI ÖLDÜRMEK GİBİDİR. </a:t>
            </a:r>
            <a:endParaRPr lang="tr-TR" b="1" dirty="0"/>
          </a:p>
        </p:txBody>
      </p:sp>
      <p:sp>
        <p:nvSpPr>
          <p:cNvPr id="3" name="İçerik Yer Tutucusu 2"/>
          <p:cNvSpPr>
            <a:spLocks noGrp="1"/>
          </p:cNvSpPr>
          <p:nvPr>
            <p:ph idx="1"/>
          </p:nvPr>
        </p:nvSpPr>
        <p:spPr>
          <a:xfrm>
            <a:off x="0" y="1196752"/>
            <a:ext cx="9144000" cy="5661248"/>
          </a:xfrm>
          <a:solidFill>
            <a:schemeClr val="tx2">
              <a:lumMod val="20000"/>
              <a:lumOff val="80000"/>
            </a:schemeClr>
          </a:solidFill>
        </p:spPr>
        <p:txBody>
          <a:bodyPr>
            <a:normAutofit fontScale="85000" lnSpcReduction="20000"/>
          </a:bodyPr>
          <a:lstStyle/>
          <a:p>
            <a:pPr algn="r">
              <a:lnSpc>
                <a:spcPct val="160000"/>
              </a:lnSpc>
              <a:buNone/>
            </a:pPr>
            <a:r>
              <a:rPr lang="ar-AE" sz="3800" b="1" dirty="0"/>
              <a:t>مِنْ اَجْلِ ذٰلِكَ كَتَبْنَا عَلٰى بَنٖى اِسْرَایٖٔلَ اَنَّهُ مَنْ قَتَلَ نَفْسًا بِغَيْرِ نَفْسٍ اَوْ فَسَادٍ فِى الْاَرْضِ فَكَاَنَّمَا قَتَلَ النَّاسَ جَمٖيعًا وَمَنْ اَحْيَاهَا فَكَاَنَّمَا اَحْيَا النَّاسَ جَمٖيعًا وَلَقَدْ جَاءَتْهُمْ رُسُلُنَا بِالبَيِّنَاتِ ثُمَّ اِنَّ كَثٖيرًا مِنْهُمْ بَعْدَ ذٰلِكَ فِى الْاَرْضِ لَمُسْرِفُونَ</a:t>
            </a:r>
          </a:p>
          <a:p>
            <a:pPr marL="0" indent="0" algn="just">
              <a:buNone/>
            </a:pPr>
            <a:r>
              <a:rPr lang="tr-TR" b="1" dirty="0" smtClean="0"/>
              <a:t>«Bundan </a:t>
            </a:r>
            <a:r>
              <a:rPr lang="tr-TR" b="1" dirty="0"/>
              <a:t>dolayı </a:t>
            </a:r>
            <a:r>
              <a:rPr lang="tr-TR" b="1" dirty="0" err="1"/>
              <a:t>İsrailoğullarına</a:t>
            </a:r>
            <a:r>
              <a:rPr lang="tr-TR" b="1" dirty="0"/>
              <a:t> (Kitap'ta) şunu yazdık: "Kim, bir insanı, bir can karşılığı veya yeryüzünde bir bozgunculuk çıkarmak karşılığı olmaksızın </a:t>
            </a:r>
            <a:r>
              <a:rPr lang="tr-TR" b="1" dirty="0">
                <a:solidFill>
                  <a:srgbClr val="C00000"/>
                </a:solidFill>
              </a:rPr>
              <a:t>öldürürse, o sanki bütün insanları öldürmüştür.</a:t>
            </a:r>
            <a:r>
              <a:rPr lang="tr-TR" b="1" dirty="0"/>
              <a:t> </a:t>
            </a:r>
            <a:r>
              <a:rPr lang="tr-TR" b="1" dirty="0">
                <a:solidFill>
                  <a:srgbClr val="C00000"/>
                </a:solidFill>
              </a:rPr>
              <a:t>Her kim de birini (hayatını kurtararak) yaşatırsa, sanki bütün insanları yaşatmıştır. </a:t>
            </a:r>
            <a:r>
              <a:rPr lang="tr-TR" b="1" dirty="0" err="1"/>
              <a:t>Andolsun</a:t>
            </a:r>
            <a:r>
              <a:rPr lang="tr-TR" b="1" dirty="0"/>
              <a:t> ki, onlara </a:t>
            </a:r>
            <a:r>
              <a:rPr lang="tr-TR" b="1" dirty="0" err="1" smtClean="0"/>
              <a:t>rasûllerimiz</a:t>
            </a:r>
            <a:r>
              <a:rPr lang="tr-TR" b="1" dirty="0" smtClean="0"/>
              <a:t> </a:t>
            </a:r>
            <a:r>
              <a:rPr lang="tr-TR" b="1" dirty="0"/>
              <a:t>apaçık deliller (mucize ve </a:t>
            </a:r>
            <a:r>
              <a:rPr lang="tr-TR" b="1" dirty="0" err="1"/>
              <a:t>âyetler</a:t>
            </a:r>
            <a:r>
              <a:rPr lang="tr-TR" b="1" dirty="0"/>
              <a:t>) getirdiler. Ama onlardan birçoğu bundan sonra da (hâlâ) yeryüzünde aşırı gitmektedir</a:t>
            </a:r>
            <a:r>
              <a:rPr lang="tr-TR" b="1" dirty="0" smtClean="0"/>
              <a:t>.»                            </a:t>
            </a:r>
            <a:r>
              <a:rPr lang="tr-TR" sz="1900" b="1" dirty="0" smtClean="0"/>
              <a:t>(Maide suresi 32)</a:t>
            </a:r>
            <a:endParaRPr lang="tr-TR" sz="1900" b="1"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13</a:t>
            </a:fld>
            <a:endParaRPr lang="tr-TR"/>
          </a:p>
        </p:txBody>
      </p:sp>
    </p:spTree>
    <p:extLst>
      <p:ext uri="{BB962C8B-B14F-4D97-AF65-F5344CB8AC3E}">
        <p14:creationId xmlns="" xmlns:p14="http://schemas.microsoft.com/office/powerpoint/2010/main" val="1116538438"/>
      </p:ext>
    </p:extLst>
  </p:cSld>
  <p:clrMapOvr>
    <a:masterClrMapping/>
  </p:clrMapOvr>
  <p:transition spd="med">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5724128" cy="685800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tr-TR" sz="6600" b="1" dirty="0" smtClean="0"/>
              <a:t>BİRLİKTE YAŞAMAK İÇİN PEYGAMBERİMİZİ VE  ASHABINI İYİ ANLAMAK GEREKİR.</a:t>
            </a:r>
            <a:endParaRPr lang="tr-TR" sz="6600" b="1" dirty="0"/>
          </a:p>
        </p:txBody>
      </p:sp>
      <p:pic>
        <p:nvPicPr>
          <p:cNvPr id="91137" name="Picture 1" descr="D:\ENGİN (silme)\RESİM\RAVZA ve Hac mekanları\ravzam.jpg"/>
          <p:cNvPicPr>
            <a:picLocks noChangeAspect="1" noChangeArrowheads="1"/>
          </p:cNvPicPr>
          <p:nvPr/>
        </p:nvPicPr>
        <p:blipFill>
          <a:blip r:embed="rId2" cstate="print"/>
          <a:srcRect/>
          <a:stretch>
            <a:fillRect/>
          </a:stretch>
        </p:blipFill>
        <p:spPr bwMode="auto">
          <a:xfrm>
            <a:off x="5724128" y="0"/>
            <a:ext cx="3419872" cy="6858000"/>
          </a:xfrm>
          <a:prstGeom prst="rect">
            <a:avLst/>
          </a:prstGeom>
          <a:noFill/>
        </p:spPr>
      </p:pic>
      <p:sp>
        <p:nvSpPr>
          <p:cNvPr id="4" name="3 Slayt Numarası Yer Tutucusu"/>
          <p:cNvSpPr>
            <a:spLocks noGrp="1"/>
          </p:cNvSpPr>
          <p:nvPr>
            <p:ph type="sldNum" sz="quarter" idx="12"/>
          </p:nvPr>
        </p:nvSpPr>
        <p:spPr/>
        <p:txBody>
          <a:bodyPr/>
          <a:lstStyle/>
          <a:p>
            <a:fld id="{033D0BAF-6978-46C3-89BD-F601A3A6A564}" type="slidenum">
              <a:rPr lang="tr-TR" smtClean="0"/>
              <a:pPr/>
              <a:t>14</a:t>
            </a:fld>
            <a:endParaRPr lang="tr-TR"/>
          </a:p>
        </p:txBody>
      </p:sp>
    </p:spTree>
    <p:extLst>
      <p:ext uri="{BB962C8B-B14F-4D97-AF65-F5344CB8AC3E}">
        <p14:creationId xmlns="" xmlns:p14="http://schemas.microsoft.com/office/powerpoint/2010/main" val="2265648840"/>
      </p:ext>
    </p:extLst>
  </p:cSld>
  <p:clrMapOvr>
    <a:masterClrMapping/>
  </p:clrMapOvr>
  <p:transition spd="med">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blipFill>
            <a:blip r:embed="rId2" cstate="print"/>
            <a:tile tx="0" ty="0" sx="100000" sy="100000" flip="none" algn="tl"/>
          </a:blipFill>
        </p:spPr>
        <p:txBody>
          <a:bodyPr>
            <a:normAutofit fontScale="92500" lnSpcReduction="20000"/>
          </a:bodyPr>
          <a:lstStyle/>
          <a:p>
            <a:pPr>
              <a:buNone/>
            </a:pPr>
            <a:endParaRPr lang="tr-TR" sz="4000" b="1" dirty="0" smtClean="0"/>
          </a:p>
          <a:p>
            <a:pPr>
              <a:buNone/>
            </a:pPr>
            <a:endParaRPr lang="tr-TR" sz="4000" b="1" dirty="0" smtClean="0"/>
          </a:p>
          <a:p>
            <a:pPr algn="r">
              <a:lnSpc>
                <a:spcPct val="150000"/>
              </a:lnSpc>
              <a:buNone/>
            </a:pPr>
            <a:r>
              <a:rPr lang="ar-AE" sz="5800" b="1" dirty="0" smtClean="0">
                <a:solidFill>
                  <a:schemeClr val="bg1"/>
                </a:solidFill>
              </a:rPr>
              <a:t>قُلْ </a:t>
            </a:r>
            <a:r>
              <a:rPr lang="ar-AE" sz="5800" b="1" dirty="0">
                <a:solidFill>
                  <a:schemeClr val="bg1"/>
                </a:solidFill>
              </a:rPr>
              <a:t>اِنْ كُنْتُمْ تُحِبُّونَ </a:t>
            </a:r>
            <a:r>
              <a:rPr lang="ar-AE" sz="5800" b="1" dirty="0" smtClean="0">
                <a:solidFill>
                  <a:schemeClr val="bg1"/>
                </a:solidFill>
              </a:rPr>
              <a:t>اللهَ </a:t>
            </a:r>
            <a:r>
              <a:rPr lang="ar-AE" sz="5800" b="1" dirty="0">
                <a:solidFill>
                  <a:schemeClr val="bg1"/>
                </a:solidFill>
              </a:rPr>
              <a:t>فَاتَّبِعُونٖى يُحْبِبْكُمُ </a:t>
            </a:r>
            <a:r>
              <a:rPr lang="tr-TR" sz="5800" b="1" dirty="0" smtClean="0">
                <a:solidFill>
                  <a:schemeClr val="bg1"/>
                </a:solidFill>
              </a:rPr>
              <a:t>*</a:t>
            </a:r>
            <a:r>
              <a:rPr lang="ar-AE" sz="5800" b="1" dirty="0" smtClean="0">
                <a:solidFill>
                  <a:schemeClr val="bg1"/>
                </a:solidFill>
              </a:rPr>
              <a:t>اللهُ </a:t>
            </a:r>
            <a:r>
              <a:rPr lang="ar-AE" sz="5800" b="1" dirty="0">
                <a:solidFill>
                  <a:schemeClr val="bg1"/>
                </a:solidFill>
              </a:rPr>
              <a:t>وَيَغْفِرْ لَكُمْ ذُنُوبَكُمْ </a:t>
            </a:r>
            <a:r>
              <a:rPr lang="ar-AE" sz="5800" b="1" dirty="0" smtClean="0">
                <a:solidFill>
                  <a:schemeClr val="bg1"/>
                </a:solidFill>
              </a:rPr>
              <a:t>وَاللهُ </a:t>
            </a:r>
            <a:r>
              <a:rPr lang="ar-AE" sz="5800" b="1" dirty="0">
                <a:solidFill>
                  <a:schemeClr val="bg1"/>
                </a:solidFill>
              </a:rPr>
              <a:t>غَفُورٌ رَحٖيمٌ</a:t>
            </a:r>
          </a:p>
          <a:p>
            <a:pPr marL="0" indent="0" algn="just">
              <a:buNone/>
            </a:pPr>
            <a:r>
              <a:rPr lang="tr-TR" sz="4300" b="1" dirty="0" smtClean="0">
                <a:solidFill>
                  <a:schemeClr val="bg1"/>
                </a:solidFill>
              </a:rPr>
              <a:t>«De </a:t>
            </a:r>
            <a:r>
              <a:rPr lang="tr-TR" sz="4300" b="1" dirty="0">
                <a:solidFill>
                  <a:schemeClr val="bg1"/>
                </a:solidFill>
              </a:rPr>
              <a:t>ki: "Eğer Allah'ı seviyorsanız bana uyun ki, Allah da sizi sevsin ve günahlarınızı bağışlasın. Çünkü Allah çok bağışlayandır, çok merhamet edendir</a:t>
            </a:r>
            <a:r>
              <a:rPr lang="tr-TR" sz="4300" b="1" dirty="0" smtClean="0">
                <a:solidFill>
                  <a:schemeClr val="bg1"/>
                </a:solidFill>
              </a:rPr>
              <a:t>.»</a:t>
            </a:r>
          </a:p>
          <a:p>
            <a:pPr marL="0" indent="0" algn="ctr">
              <a:buNone/>
            </a:pPr>
            <a:r>
              <a:rPr lang="tr-TR" sz="4000" b="1" dirty="0" smtClean="0">
                <a:solidFill>
                  <a:schemeClr val="bg1"/>
                </a:solidFill>
              </a:rPr>
              <a:t> </a:t>
            </a:r>
            <a:r>
              <a:rPr lang="tr-TR" sz="1600" b="1" dirty="0" smtClean="0">
                <a:solidFill>
                  <a:schemeClr val="bg1"/>
                </a:solidFill>
              </a:rPr>
              <a:t>(Ali İmran suresi 31)</a:t>
            </a:r>
          </a:p>
          <a:p>
            <a:pPr marL="0" indent="0">
              <a:buNone/>
            </a:pPr>
            <a:r>
              <a:rPr lang="tr-TR" sz="4000" dirty="0" smtClean="0"/>
              <a:t> </a:t>
            </a:r>
          </a:p>
          <a:p>
            <a:pPr marL="0" indent="0">
              <a:buNone/>
            </a:pPr>
            <a:endParaRPr lang="tr-TR" sz="4000" b="1" dirty="0"/>
          </a:p>
        </p:txBody>
      </p:sp>
      <p:sp>
        <p:nvSpPr>
          <p:cNvPr id="4" name="3 Başlık"/>
          <p:cNvSpPr>
            <a:spLocks noGrp="1"/>
          </p:cNvSpPr>
          <p:nvPr>
            <p:ph type="title"/>
          </p:nvPr>
        </p:nvSpPr>
        <p:spPr>
          <a:xfrm>
            <a:off x="2411760" y="274638"/>
            <a:ext cx="4176464" cy="634082"/>
          </a:xfrm>
          <a:solidFill>
            <a:srgbClr val="7030A0"/>
          </a:solidFill>
        </p:spPr>
        <p:txBody>
          <a:bodyPr>
            <a:normAutofit fontScale="90000"/>
          </a:bodyPr>
          <a:lstStyle/>
          <a:p>
            <a:r>
              <a:rPr lang="tr-TR" dirty="0" smtClean="0">
                <a:solidFill>
                  <a:schemeClr val="bg1"/>
                </a:solidFill>
              </a:rPr>
              <a:t>AYET-İ KERİME</a:t>
            </a:r>
            <a:endParaRPr lang="tr-TR" dirty="0">
              <a:solidFill>
                <a:schemeClr val="bg1"/>
              </a:solidFill>
            </a:endParaRPr>
          </a:p>
        </p:txBody>
      </p:sp>
      <p:sp>
        <p:nvSpPr>
          <p:cNvPr id="5" name="4 Slayt Numarası Yer Tutucusu"/>
          <p:cNvSpPr>
            <a:spLocks noGrp="1"/>
          </p:cNvSpPr>
          <p:nvPr>
            <p:ph type="sldNum" sz="quarter" idx="12"/>
          </p:nvPr>
        </p:nvSpPr>
        <p:spPr/>
        <p:txBody>
          <a:bodyPr/>
          <a:lstStyle/>
          <a:p>
            <a:fld id="{033D0BAF-6978-46C3-89BD-F601A3A6A564}" type="slidenum">
              <a:rPr lang="tr-TR" smtClean="0"/>
              <a:pPr/>
              <a:t>15</a:t>
            </a:fld>
            <a:endParaRPr lang="tr-TR"/>
          </a:p>
        </p:txBody>
      </p:sp>
    </p:spTree>
    <p:extLst>
      <p:ext uri="{BB962C8B-B14F-4D97-AF65-F5344CB8AC3E}">
        <p14:creationId xmlns="" xmlns:p14="http://schemas.microsoft.com/office/powerpoint/2010/main" val="4127312221"/>
      </p:ext>
    </p:extLst>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772816"/>
          </a:xfrm>
        </p:spPr>
        <p:style>
          <a:lnRef idx="3">
            <a:schemeClr val="lt1"/>
          </a:lnRef>
          <a:fillRef idx="1">
            <a:schemeClr val="accent3"/>
          </a:fillRef>
          <a:effectRef idx="1">
            <a:schemeClr val="accent3"/>
          </a:effectRef>
          <a:fontRef idx="minor">
            <a:schemeClr val="lt1"/>
          </a:fontRef>
        </p:style>
        <p:txBody>
          <a:bodyPr anchor="b">
            <a:noAutofit/>
          </a:bodyPr>
          <a:lstStyle/>
          <a:p>
            <a:r>
              <a:rPr lang="tr-TR" sz="5400" b="1" dirty="0" smtClean="0"/>
              <a:t> </a:t>
            </a:r>
            <a:r>
              <a:rPr lang="tr-TR" sz="3600" b="1" dirty="0" smtClean="0"/>
              <a:t>ASHAB, PEYGAMBERİMİZLE BİRLİKTE YAŞARKEN AZAPTAN EMİNDİLER. BİZLERDE İSTİĞFARA DEVAM EDECEĞİZ.</a:t>
            </a:r>
            <a:endParaRPr lang="tr-TR" sz="5400" b="1" dirty="0"/>
          </a:p>
        </p:txBody>
      </p:sp>
      <p:sp>
        <p:nvSpPr>
          <p:cNvPr id="3" name="İçerik Yer Tutucusu 2"/>
          <p:cNvSpPr>
            <a:spLocks noGrp="1"/>
          </p:cNvSpPr>
          <p:nvPr>
            <p:ph idx="1"/>
          </p:nvPr>
        </p:nvSpPr>
        <p:spPr>
          <a:xfrm>
            <a:off x="0" y="2636912"/>
            <a:ext cx="9144000" cy="4581128"/>
          </a:xfrm>
        </p:spPr>
        <p:txBody>
          <a:bodyPr anchor="t">
            <a:normAutofit lnSpcReduction="10000"/>
          </a:bodyPr>
          <a:lstStyle/>
          <a:p>
            <a:pPr marL="0" indent="0" algn="r">
              <a:buNone/>
            </a:pPr>
            <a:r>
              <a:rPr lang="ar-AE" sz="4400" b="1" dirty="0" smtClean="0"/>
              <a:t>وَمَا </a:t>
            </a:r>
            <a:r>
              <a:rPr lang="ar-AE" sz="4400" b="1" dirty="0"/>
              <a:t>كَانَ </a:t>
            </a:r>
            <a:r>
              <a:rPr lang="ar-AE" sz="4400" b="1" dirty="0" smtClean="0"/>
              <a:t>اللهُ </a:t>
            </a:r>
            <a:r>
              <a:rPr lang="ar-AE" sz="4400" b="1" dirty="0"/>
              <a:t>لِيُعَذِّبَهُمْ وَاَنْتَ فٖيهِمْ وَمَا كَانَ </a:t>
            </a:r>
            <a:r>
              <a:rPr lang="ar-AE" sz="4400" b="1" dirty="0" smtClean="0"/>
              <a:t>اللهُ </a:t>
            </a:r>
            <a:endParaRPr lang="tr-TR" sz="4400" b="1" dirty="0" smtClean="0"/>
          </a:p>
          <a:p>
            <a:pPr marL="0" indent="0" algn="r">
              <a:buNone/>
            </a:pPr>
            <a:r>
              <a:rPr lang="ar-AE" sz="4400" b="1" dirty="0" smtClean="0"/>
              <a:t>مُعَذِّبَهُمْ </a:t>
            </a:r>
            <a:r>
              <a:rPr lang="ar-AE" sz="4400" b="1" dirty="0"/>
              <a:t>وَهُمْ يَسْتَغْفِرُونَ</a:t>
            </a:r>
          </a:p>
          <a:p>
            <a:pPr marL="0" indent="0" algn="just">
              <a:buNone/>
            </a:pPr>
            <a:r>
              <a:rPr lang="tr-TR" sz="4400" b="1" dirty="0" smtClean="0"/>
              <a:t>«Oysa </a:t>
            </a:r>
            <a:r>
              <a:rPr lang="tr-TR" sz="4400" b="1" dirty="0"/>
              <a:t>sen onların içinde iken, Allah onlara azap edecek değildi. Bağışlanma dilerlerken de Allah onlara azap edecek değildir</a:t>
            </a:r>
            <a:r>
              <a:rPr lang="tr-TR" sz="4400" b="1" dirty="0" smtClean="0"/>
              <a:t>.» </a:t>
            </a:r>
            <a:r>
              <a:rPr lang="tr-TR" sz="1600" b="1" dirty="0" smtClean="0"/>
              <a:t>(</a:t>
            </a:r>
            <a:r>
              <a:rPr lang="tr-TR" sz="1600" b="1" dirty="0" err="1" smtClean="0"/>
              <a:t>Enfal</a:t>
            </a:r>
            <a:r>
              <a:rPr lang="tr-TR" sz="1600" b="1" dirty="0" smtClean="0"/>
              <a:t> suresi 33)</a:t>
            </a:r>
          </a:p>
          <a:p>
            <a:pPr marL="0" indent="0">
              <a:buNone/>
            </a:pPr>
            <a:r>
              <a:rPr lang="tr-TR" dirty="0" smtClean="0"/>
              <a:t> </a:t>
            </a:r>
          </a:p>
          <a:p>
            <a:pPr marL="0" indent="0">
              <a:buNone/>
            </a:pPr>
            <a:endParaRPr lang="tr-TR" dirty="0"/>
          </a:p>
        </p:txBody>
      </p:sp>
      <p:sp>
        <p:nvSpPr>
          <p:cNvPr id="4" name="3 Metin kutusu"/>
          <p:cNvSpPr txBox="1"/>
          <p:nvPr/>
        </p:nvSpPr>
        <p:spPr>
          <a:xfrm>
            <a:off x="3131840" y="1844824"/>
            <a:ext cx="2880320" cy="523220"/>
          </a:xfrm>
          <a:prstGeom prst="rect">
            <a:avLst/>
          </a:prstGeom>
          <a:solidFill>
            <a:srgbClr val="00B0F0"/>
          </a:solidFill>
        </p:spPr>
        <p:txBody>
          <a:bodyPr wrap="square" rtlCol="0">
            <a:spAutoFit/>
          </a:bodyPr>
          <a:lstStyle/>
          <a:p>
            <a:pPr algn="ctr"/>
            <a:r>
              <a:rPr lang="tr-TR" sz="2800" b="1" dirty="0" smtClean="0">
                <a:solidFill>
                  <a:srgbClr val="C00000"/>
                </a:solidFill>
              </a:rPr>
              <a:t>AYET-İ KERİME</a:t>
            </a:r>
            <a:endParaRPr lang="tr-TR" sz="2800" b="1" dirty="0">
              <a:solidFill>
                <a:srgbClr val="C00000"/>
              </a:solidFill>
            </a:endParaRPr>
          </a:p>
        </p:txBody>
      </p:sp>
      <p:sp>
        <p:nvSpPr>
          <p:cNvPr id="5" name="4 Slayt Numarası Yer Tutucusu"/>
          <p:cNvSpPr>
            <a:spLocks noGrp="1"/>
          </p:cNvSpPr>
          <p:nvPr>
            <p:ph type="sldNum" sz="quarter" idx="12"/>
          </p:nvPr>
        </p:nvSpPr>
        <p:spPr/>
        <p:txBody>
          <a:bodyPr/>
          <a:lstStyle/>
          <a:p>
            <a:fld id="{033D0BAF-6978-46C3-89BD-F601A3A6A564}" type="slidenum">
              <a:rPr lang="tr-TR" smtClean="0"/>
              <a:pPr/>
              <a:t>16</a:t>
            </a:fld>
            <a:endParaRPr lang="tr-TR"/>
          </a:p>
        </p:txBody>
      </p:sp>
    </p:spTree>
    <p:extLst>
      <p:ext uri="{BB962C8B-B14F-4D97-AF65-F5344CB8AC3E}">
        <p14:creationId xmlns="" xmlns:p14="http://schemas.microsoft.com/office/powerpoint/2010/main" val="2932219381"/>
      </p:ext>
    </p:extLst>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44824"/>
            <a:ext cx="9144000" cy="4581128"/>
          </a:xfrm>
        </p:spPr>
        <p:txBody>
          <a:bodyPr>
            <a:normAutofit lnSpcReduction="10000"/>
          </a:bodyPr>
          <a:lstStyle/>
          <a:p>
            <a:pPr algn="ctr">
              <a:buNone/>
            </a:pPr>
            <a:r>
              <a:rPr lang="tr-TR" sz="4400" b="1" dirty="0" smtClean="0"/>
              <a:t> </a:t>
            </a:r>
            <a:r>
              <a:rPr lang="tr-TR" sz="4800" b="1" dirty="0" smtClean="0"/>
              <a:t>O, </a:t>
            </a:r>
            <a:r>
              <a:rPr lang="tr-TR" sz="4800" b="1" dirty="0"/>
              <a:t>hiç kimseyi ayıplamamış, kötülüğe kötülükle karşılık vermemiş ve nefsi için intikam almamıştır</a:t>
            </a:r>
            <a:r>
              <a:rPr lang="tr-TR" sz="4800" b="1" dirty="0" smtClean="0"/>
              <a:t>.</a:t>
            </a:r>
          </a:p>
          <a:p>
            <a:pPr algn="ctr">
              <a:buNone/>
            </a:pPr>
            <a:r>
              <a:rPr lang="tr-TR" sz="4800" b="1" dirty="0" smtClean="0">
                <a:solidFill>
                  <a:srgbClr val="C00000"/>
                </a:solidFill>
              </a:rPr>
              <a:t>( ÖRNEK: Mekke’nin Fethi günündeki tavrı  ) </a:t>
            </a:r>
            <a:endParaRPr lang="tr-TR" sz="4800" b="1" dirty="0">
              <a:solidFill>
                <a:srgbClr val="C00000"/>
              </a:solidFill>
            </a:endParaRPr>
          </a:p>
          <a:p>
            <a:pPr>
              <a:buNone/>
            </a:pPr>
            <a:endParaRPr lang="tr-TR" sz="4400" b="1" dirty="0"/>
          </a:p>
          <a:p>
            <a:endParaRPr lang="tr-TR" dirty="0"/>
          </a:p>
          <a:p>
            <a:endParaRPr lang="tr-TR" dirty="0"/>
          </a:p>
        </p:txBody>
      </p:sp>
      <p:sp>
        <p:nvSpPr>
          <p:cNvPr id="6" name="Başlık 1"/>
          <p:cNvSpPr txBox="1">
            <a:spLocks/>
          </p:cNvSpPr>
          <p:nvPr/>
        </p:nvSpPr>
        <p:spPr>
          <a:xfrm>
            <a:off x="0" y="0"/>
            <a:ext cx="9144000" cy="1143000"/>
          </a:xfrm>
          <a:prstGeom prst="rect">
            <a:avLst/>
          </a:prstGeom>
          <a:solidFill>
            <a:srgbClr val="F814C7"/>
          </a:solidFill>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smtClean="0">
                <a:ln>
                  <a:noFill/>
                </a:ln>
                <a:solidFill>
                  <a:schemeClr val="lt1"/>
                </a:solidFill>
                <a:effectLst/>
                <a:uLnTx/>
                <a:uFillTx/>
                <a:latin typeface="+mn-lt"/>
                <a:ea typeface="+mn-ea"/>
                <a:cs typeface="+mn-cs"/>
              </a:rPr>
              <a:t> EFENDİMİZİN HAYATINDA </a:t>
            </a:r>
            <a:br>
              <a:rPr kumimoji="0" lang="tr-TR" sz="3200" b="1" i="0" u="none" strike="noStrike" kern="1200" cap="none" spc="0" normalizeH="0" baseline="0" noProof="0" smtClean="0">
                <a:ln>
                  <a:noFill/>
                </a:ln>
                <a:solidFill>
                  <a:schemeClr val="lt1"/>
                </a:solidFill>
                <a:effectLst/>
                <a:uLnTx/>
                <a:uFillTx/>
                <a:latin typeface="+mn-lt"/>
                <a:ea typeface="+mn-ea"/>
                <a:cs typeface="+mn-cs"/>
              </a:rPr>
            </a:br>
            <a:r>
              <a:rPr kumimoji="0" lang="tr-TR" sz="3200" b="1" i="0" u="none" strike="noStrike" kern="1200" cap="none" spc="0" normalizeH="0" baseline="0" noProof="0" smtClean="0">
                <a:ln>
                  <a:noFill/>
                </a:ln>
                <a:solidFill>
                  <a:schemeClr val="lt1"/>
                </a:solidFill>
                <a:effectLst/>
                <a:uLnTx/>
                <a:uFillTx/>
                <a:latin typeface="+mn-lt"/>
                <a:ea typeface="+mn-ea"/>
                <a:cs typeface="+mn-cs"/>
              </a:rPr>
              <a:t>BİRLİKTE YAŞAMIN ÖRNEKLERİ</a:t>
            </a:r>
            <a:endParaRPr kumimoji="0" lang="tr-TR" sz="3200" b="1" i="0" u="none" strike="noStrike" kern="1200" cap="none" spc="0" normalizeH="0" baseline="0" noProof="0" dirty="0">
              <a:ln>
                <a:noFill/>
              </a:ln>
              <a:solidFill>
                <a:schemeClr val="lt1"/>
              </a:solidFill>
              <a:effectLst/>
              <a:uLnTx/>
              <a:uFillTx/>
              <a:latin typeface="+mn-lt"/>
              <a:ea typeface="+mn-ea"/>
              <a:cs typeface="+mn-cs"/>
            </a:endParaRPr>
          </a:p>
        </p:txBody>
      </p:sp>
      <p:sp>
        <p:nvSpPr>
          <p:cNvPr id="4" name="3 Slayt Numarası Yer Tutucusu"/>
          <p:cNvSpPr>
            <a:spLocks noGrp="1"/>
          </p:cNvSpPr>
          <p:nvPr>
            <p:ph type="sldNum" sz="quarter" idx="12"/>
          </p:nvPr>
        </p:nvSpPr>
        <p:spPr/>
        <p:txBody>
          <a:bodyPr/>
          <a:lstStyle/>
          <a:p>
            <a:fld id="{033D0BAF-6978-46C3-89BD-F601A3A6A564}" type="slidenum">
              <a:rPr lang="tr-TR" smtClean="0"/>
              <a:pPr/>
              <a:t>17</a:t>
            </a:fld>
            <a:endParaRPr lang="tr-TR"/>
          </a:p>
        </p:txBody>
      </p:sp>
    </p:spTree>
    <p:extLst>
      <p:ext uri="{BB962C8B-B14F-4D97-AF65-F5344CB8AC3E}">
        <p14:creationId xmlns="" xmlns:p14="http://schemas.microsoft.com/office/powerpoint/2010/main" val="1233600716"/>
      </p:ext>
    </p:extLst>
  </p:cSld>
  <p:clrMapOvr>
    <a:masterClrMapping/>
  </p:clrMapOvr>
  <p:transition spd="med">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96752"/>
            <a:ext cx="9144000" cy="5661248"/>
          </a:xfrm>
        </p:spPr>
        <p:txBody>
          <a:bodyPr>
            <a:normAutofit/>
          </a:bodyPr>
          <a:lstStyle/>
          <a:p>
            <a:pPr>
              <a:buNone/>
            </a:pPr>
            <a:endParaRPr lang="tr-TR" sz="4400" b="1" dirty="0" smtClean="0"/>
          </a:p>
          <a:p>
            <a:pPr algn="just">
              <a:buNone/>
            </a:pPr>
            <a:r>
              <a:rPr lang="tr-TR" sz="4800" b="1" dirty="0" smtClean="0"/>
              <a:t>   Etrafındakileri </a:t>
            </a:r>
            <a:r>
              <a:rPr lang="tr-TR" sz="4800" b="1" dirty="0"/>
              <a:t>hiç incitmemiş, kendisinden talepte bulunanı geri çevirmemiştir</a:t>
            </a:r>
            <a:r>
              <a:rPr lang="tr-TR" sz="4800" b="1" dirty="0" smtClean="0"/>
              <a:t>.</a:t>
            </a:r>
          </a:p>
          <a:p>
            <a:pPr algn="just">
              <a:buNone/>
            </a:pPr>
            <a:r>
              <a:rPr lang="tr-TR" sz="2800" b="1" dirty="0" smtClean="0">
                <a:solidFill>
                  <a:srgbClr val="C00000"/>
                </a:solidFill>
              </a:rPr>
              <a:t>(ÖRNEK: Yeni diktirdiği cübbesini   isteyen kişiye hemen vermiştir.)</a:t>
            </a:r>
          </a:p>
          <a:p>
            <a:pPr algn="just">
              <a:buNone/>
            </a:pPr>
            <a:r>
              <a:rPr lang="tr-TR" sz="2800" b="1" dirty="0" smtClean="0">
                <a:solidFill>
                  <a:srgbClr val="0070C0"/>
                </a:solidFill>
              </a:rPr>
              <a:t>(ÖRNEK: Bir fakirin yardım istemesi üzerine; Git ihtiyacını al ve Muhammed parasını ödeyecek de.)</a:t>
            </a:r>
            <a:endParaRPr lang="tr-TR" sz="2800" b="1" dirty="0">
              <a:solidFill>
                <a:srgbClr val="0070C0"/>
              </a:solidFill>
            </a:endParaRPr>
          </a:p>
          <a:p>
            <a:endParaRPr lang="tr-TR" dirty="0"/>
          </a:p>
          <a:p>
            <a:endParaRPr lang="tr-TR" dirty="0"/>
          </a:p>
        </p:txBody>
      </p:sp>
      <p:sp>
        <p:nvSpPr>
          <p:cNvPr id="4" name="Başlık 1"/>
          <p:cNvSpPr>
            <a:spLocks noGrp="1"/>
          </p:cNvSpPr>
          <p:nvPr>
            <p:ph type="title"/>
          </p:nvPr>
        </p:nvSpPr>
        <p:spPr>
          <a:xfrm>
            <a:off x="0" y="0"/>
            <a:ext cx="9144000" cy="1143000"/>
          </a:xfrm>
          <a:solidFill>
            <a:srgbClr val="F814C7"/>
          </a:solidFill>
        </p:spPr>
        <p:style>
          <a:lnRef idx="3">
            <a:schemeClr val="lt1"/>
          </a:lnRef>
          <a:fillRef idx="1">
            <a:schemeClr val="accent3"/>
          </a:fillRef>
          <a:effectRef idx="1">
            <a:schemeClr val="accent3"/>
          </a:effectRef>
          <a:fontRef idx="minor">
            <a:schemeClr val="lt1"/>
          </a:fontRef>
        </p:style>
        <p:txBody>
          <a:bodyPr>
            <a:normAutofit/>
          </a:bodyPr>
          <a:lstStyle/>
          <a:p>
            <a:r>
              <a:rPr lang="tr-TR" sz="3200" b="1" dirty="0" smtClean="0"/>
              <a:t> EFENDİMİZİN HAYATINDA </a:t>
            </a:r>
            <a:br>
              <a:rPr lang="tr-TR" sz="3200" b="1" dirty="0" smtClean="0"/>
            </a:br>
            <a:r>
              <a:rPr lang="tr-TR" sz="3200" b="1" dirty="0" smtClean="0"/>
              <a:t>BİRLİKTE YAŞAMIN ÖRNEKLERİ</a:t>
            </a:r>
            <a:endParaRPr lang="tr-TR" sz="3200" b="1" dirty="0"/>
          </a:p>
        </p:txBody>
      </p:sp>
      <p:sp>
        <p:nvSpPr>
          <p:cNvPr id="5" name="4 Slayt Numarası Yer Tutucusu"/>
          <p:cNvSpPr>
            <a:spLocks noGrp="1"/>
          </p:cNvSpPr>
          <p:nvPr>
            <p:ph type="sldNum" sz="quarter" idx="12"/>
          </p:nvPr>
        </p:nvSpPr>
        <p:spPr/>
        <p:txBody>
          <a:bodyPr/>
          <a:lstStyle/>
          <a:p>
            <a:fld id="{033D0BAF-6978-46C3-89BD-F601A3A6A564}" type="slidenum">
              <a:rPr lang="tr-TR" smtClean="0"/>
              <a:pPr/>
              <a:t>18</a:t>
            </a:fld>
            <a:endParaRPr lang="tr-TR"/>
          </a:p>
        </p:txBody>
      </p:sp>
    </p:spTree>
    <p:extLst>
      <p:ext uri="{BB962C8B-B14F-4D97-AF65-F5344CB8AC3E}">
        <p14:creationId xmlns="" xmlns:p14="http://schemas.microsoft.com/office/powerpoint/2010/main" val="1233600716"/>
      </p:ext>
    </p:extLst>
  </p:cSld>
  <p:clrMapOvr>
    <a:masterClrMapping/>
  </p:clrMapOvr>
  <p:transition spd="med">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980728"/>
            <a:ext cx="6804248" cy="5877272"/>
          </a:xfrm>
          <a:solidFill>
            <a:schemeClr val="bg1"/>
          </a:solidFill>
        </p:spPr>
        <p:txBody>
          <a:bodyPr>
            <a:normAutofit fontScale="92500" lnSpcReduction="20000"/>
          </a:bodyPr>
          <a:lstStyle/>
          <a:p>
            <a:pPr algn="ctr">
              <a:buNone/>
            </a:pPr>
            <a:r>
              <a:rPr lang="tr-TR" sz="6000" b="1" dirty="0" smtClean="0"/>
              <a:t>  </a:t>
            </a:r>
            <a:r>
              <a:rPr lang="tr-TR" sz="6000" b="1" dirty="0">
                <a:solidFill>
                  <a:srgbClr val="7030A0"/>
                </a:solidFill>
              </a:rPr>
              <a:t>“… İman etmedikçe </a:t>
            </a:r>
            <a:endParaRPr lang="tr-TR" sz="6000" dirty="0" smtClean="0"/>
          </a:p>
          <a:p>
            <a:pPr algn="ctr">
              <a:buNone/>
            </a:pPr>
            <a:r>
              <a:rPr lang="tr-TR" sz="6000" b="1" dirty="0" smtClean="0">
                <a:solidFill>
                  <a:srgbClr val="7030A0"/>
                </a:solidFill>
              </a:rPr>
              <a:t>cennete </a:t>
            </a:r>
            <a:r>
              <a:rPr lang="tr-TR" sz="6000" b="1" dirty="0">
                <a:solidFill>
                  <a:srgbClr val="7030A0"/>
                </a:solidFill>
              </a:rPr>
              <a:t>giremezsiniz. Birbirinizi sevmedikçe de gerçek anlamda iman etmiş olamazsınız</a:t>
            </a:r>
            <a:r>
              <a:rPr lang="tr-TR" sz="6000" b="1" dirty="0" smtClean="0">
                <a:solidFill>
                  <a:srgbClr val="7030A0"/>
                </a:solidFill>
              </a:rPr>
              <a:t>....”</a:t>
            </a:r>
          </a:p>
          <a:p>
            <a:pPr algn="ctr">
              <a:buNone/>
            </a:pPr>
            <a:r>
              <a:rPr lang="tr-TR" b="1" dirty="0" smtClean="0"/>
              <a:t>(Müslim iman 93-94) </a:t>
            </a:r>
          </a:p>
        </p:txBody>
      </p:sp>
      <p:sp>
        <p:nvSpPr>
          <p:cNvPr id="4" name="Başlık 1"/>
          <p:cNvSpPr>
            <a:spLocks noGrp="1"/>
          </p:cNvSpPr>
          <p:nvPr>
            <p:ph type="title"/>
          </p:nvPr>
        </p:nvSpPr>
        <p:spPr>
          <a:xfrm>
            <a:off x="0" y="0"/>
            <a:ext cx="9144000" cy="908720"/>
          </a:xfrm>
          <a:solidFill>
            <a:srgbClr val="00B050"/>
          </a:solidFill>
        </p:spPr>
        <p:style>
          <a:lnRef idx="3">
            <a:schemeClr val="lt1"/>
          </a:lnRef>
          <a:fillRef idx="1">
            <a:schemeClr val="accent3"/>
          </a:fillRef>
          <a:effectRef idx="1">
            <a:schemeClr val="accent3"/>
          </a:effectRef>
          <a:fontRef idx="minor">
            <a:schemeClr val="lt1"/>
          </a:fontRef>
        </p:style>
        <p:txBody>
          <a:bodyPr>
            <a:normAutofit/>
          </a:bodyPr>
          <a:lstStyle/>
          <a:p>
            <a:r>
              <a:rPr lang="tr-TR" sz="4000" b="1" dirty="0" smtClean="0"/>
              <a:t>  HADİS-İ  ŞERİF</a:t>
            </a:r>
            <a:endParaRPr lang="tr-TR" sz="4000" b="1" dirty="0"/>
          </a:p>
        </p:txBody>
      </p:sp>
      <p:pic>
        <p:nvPicPr>
          <p:cNvPr id="86018" name="Picture 2" descr="http://t3.gstatic.com/images?q=tbn:ANd9GcRg9iIyBVwpJDKDlnu3QMqkZ9zTwR7AjnljX82ZbqTi71pmo8ML">
            <a:hlinkClick r:id="rId2"/>
          </p:cNvPr>
          <p:cNvPicPr>
            <a:picLocks noChangeAspect="1" noChangeArrowheads="1"/>
          </p:cNvPicPr>
          <p:nvPr/>
        </p:nvPicPr>
        <p:blipFill>
          <a:blip r:embed="rId3" cstate="print"/>
          <a:srcRect/>
          <a:stretch>
            <a:fillRect/>
          </a:stretch>
        </p:blipFill>
        <p:spPr bwMode="auto">
          <a:xfrm>
            <a:off x="6732240" y="980728"/>
            <a:ext cx="2411760" cy="3024336"/>
          </a:xfrm>
          <a:prstGeom prst="rect">
            <a:avLst/>
          </a:prstGeom>
          <a:noFill/>
        </p:spPr>
      </p:pic>
      <p:pic>
        <p:nvPicPr>
          <p:cNvPr id="5" name="Picture 6" descr="Gül Yapraklarından Kalp Resmi">
            <a:hlinkClick r:id="rId4"/>
          </p:cNvPr>
          <p:cNvPicPr>
            <a:picLocks noChangeAspect="1" noChangeArrowheads="1"/>
          </p:cNvPicPr>
          <p:nvPr/>
        </p:nvPicPr>
        <p:blipFill>
          <a:blip r:embed="rId5" cstate="print"/>
          <a:srcRect/>
          <a:stretch>
            <a:fillRect/>
          </a:stretch>
        </p:blipFill>
        <p:spPr bwMode="auto">
          <a:xfrm>
            <a:off x="5940152" y="4005064"/>
            <a:ext cx="3203848" cy="2852936"/>
          </a:xfrm>
          <a:prstGeom prst="rect">
            <a:avLst/>
          </a:prstGeom>
          <a:noFill/>
        </p:spPr>
      </p:pic>
      <p:sp>
        <p:nvSpPr>
          <p:cNvPr id="6" name="5 Slayt Numarası Yer Tutucusu"/>
          <p:cNvSpPr>
            <a:spLocks noGrp="1"/>
          </p:cNvSpPr>
          <p:nvPr>
            <p:ph type="sldNum" sz="quarter" idx="12"/>
          </p:nvPr>
        </p:nvSpPr>
        <p:spPr/>
        <p:txBody>
          <a:bodyPr/>
          <a:lstStyle/>
          <a:p>
            <a:fld id="{033D0BAF-6978-46C3-89BD-F601A3A6A564}" type="slidenum">
              <a:rPr lang="tr-TR" smtClean="0"/>
              <a:pPr/>
              <a:t>19</a:t>
            </a:fld>
            <a:endParaRPr lang="tr-TR"/>
          </a:p>
        </p:txBody>
      </p:sp>
    </p:spTree>
    <p:extLst>
      <p:ext uri="{BB962C8B-B14F-4D97-AF65-F5344CB8AC3E}">
        <p14:creationId xmlns="" xmlns:p14="http://schemas.microsoft.com/office/powerpoint/2010/main" val="346510344"/>
      </p:ext>
    </p:extLst>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Slayt Numarası Yer Tutucusu"/>
          <p:cNvSpPr>
            <a:spLocks noGrp="1"/>
          </p:cNvSpPr>
          <p:nvPr>
            <p:ph type="sldNum" sz="quarter" idx="12"/>
          </p:nvPr>
        </p:nvSpPr>
        <p:spPr/>
        <p:txBody>
          <a:bodyPr/>
          <a:lstStyle/>
          <a:p>
            <a:fld id="{033D0BAF-6978-46C3-89BD-F601A3A6A564}" type="slidenum">
              <a:rPr lang="tr-TR" smtClean="0"/>
              <a:pPr/>
              <a:t>2</a:t>
            </a:fld>
            <a:endParaRPr lang="tr-TR"/>
          </a:p>
        </p:txBody>
      </p:sp>
    </p:spTree>
    <p:extLst>
      <p:ext uri="{BB962C8B-B14F-4D97-AF65-F5344CB8AC3E}">
        <p14:creationId xmlns="" xmlns:p14="http://schemas.microsoft.com/office/powerpoint/2010/main" val="544396640"/>
      </p:ext>
    </p:extLst>
  </p:cSld>
  <p:clrMapOvr>
    <a:masterClrMapping/>
  </p:clrMapOvr>
  <p:transition spd="med">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rgbClr val="00B050"/>
          </a:solidFill>
        </p:spPr>
        <p:style>
          <a:lnRef idx="3">
            <a:schemeClr val="lt1"/>
          </a:lnRef>
          <a:fillRef idx="1">
            <a:schemeClr val="accent1"/>
          </a:fillRef>
          <a:effectRef idx="1">
            <a:schemeClr val="accent1"/>
          </a:effectRef>
          <a:fontRef idx="minor">
            <a:schemeClr val="lt1"/>
          </a:fontRef>
        </p:style>
        <p:txBody>
          <a:bodyPr>
            <a:normAutofit/>
          </a:bodyPr>
          <a:lstStyle/>
          <a:p>
            <a:r>
              <a:rPr lang="tr-TR" b="1" dirty="0" smtClean="0"/>
              <a:t> HADİS-İ  ŞERİF</a:t>
            </a:r>
            <a:endParaRPr lang="tr-TR" b="1" dirty="0"/>
          </a:p>
        </p:txBody>
      </p:sp>
      <p:sp>
        <p:nvSpPr>
          <p:cNvPr id="3" name="İçerik Yer Tutucusu 2"/>
          <p:cNvSpPr>
            <a:spLocks noGrp="1"/>
          </p:cNvSpPr>
          <p:nvPr>
            <p:ph idx="1"/>
          </p:nvPr>
        </p:nvSpPr>
        <p:spPr>
          <a:xfrm>
            <a:off x="467544" y="1600200"/>
            <a:ext cx="8219256" cy="4853136"/>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algn="ctr">
              <a:buNone/>
            </a:pPr>
            <a:r>
              <a:rPr lang="tr-TR" sz="5400" b="1" dirty="0" smtClean="0"/>
              <a:t> «Sizden </a:t>
            </a:r>
            <a:r>
              <a:rPr lang="tr-TR" sz="5400" b="1" dirty="0"/>
              <a:t>biriniz kendisi için istediğini Müslüman kardeşi için de istemedikçe (kâmil manada) iman etmiş olamaz</a:t>
            </a:r>
            <a:r>
              <a:rPr lang="tr-TR" sz="5400" b="1" dirty="0" smtClean="0"/>
              <a:t>.» </a:t>
            </a:r>
          </a:p>
          <a:p>
            <a:pPr algn="ctr">
              <a:buNone/>
            </a:pPr>
            <a:r>
              <a:rPr lang="tr-TR" sz="5400" b="1" dirty="0" smtClean="0"/>
              <a:t> </a:t>
            </a:r>
            <a:r>
              <a:rPr lang="tr-TR" b="1" dirty="0" smtClean="0"/>
              <a:t>(</a:t>
            </a:r>
            <a:r>
              <a:rPr lang="tr-TR" b="1" dirty="0" err="1" smtClean="0"/>
              <a:t>Buhari</a:t>
            </a:r>
            <a:r>
              <a:rPr lang="tr-TR" b="1" dirty="0" smtClean="0"/>
              <a:t>, iman 7) </a:t>
            </a:r>
          </a:p>
          <a:p>
            <a:pPr>
              <a:buNone/>
            </a:pPr>
            <a:endParaRPr lang="tr-TR" b="1" dirty="0" smtClean="0"/>
          </a:p>
        </p:txBody>
      </p:sp>
      <p:sp>
        <p:nvSpPr>
          <p:cNvPr id="4" name="3 Slayt Numarası Yer Tutucusu"/>
          <p:cNvSpPr>
            <a:spLocks noGrp="1"/>
          </p:cNvSpPr>
          <p:nvPr>
            <p:ph type="sldNum" sz="quarter" idx="12"/>
          </p:nvPr>
        </p:nvSpPr>
        <p:spPr/>
        <p:txBody>
          <a:bodyPr/>
          <a:lstStyle/>
          <a:p>
            <a:fld id="{033D0BAF-6978-46C3-89BD-F601A3A6A564}" type="slidenum">
              <a:rPr lang="tr-TR" smtClean="0"/>
              <a:pPr/>
              <a:t>20</a:t>
            </a:fld>
            <a:endParaRPr lang="tr-TR"/>
          </a:p>
        </p:txBody>
      </p:sp>
    </p:spTree>
    <p:extLst>
      <p:ext uri="{BB962C8B-B14F-4D97-AF65-F5344CB8AC3E}">
        <p14:creationId xmlns="" xmlns:p14="http://schemas.microsoft.com/office/powerpoint/2010/main" val="2776246152"/>
      </p:ext>
    </p:extLst>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208509"/>
            <a:ext cx="9144000" cy="5649491"/>
          </a:xfrm>
          <a:solidFill>
            <a:schemeClr val="accent6">
              <a:lumMod val="60000"/>
              <a:lumOff val="40000"/>
            </a:schemeClr>
          </a:solidFill>
        </p:spPr>
        <p:txBody>
          <a:bodyPr>
            <a:normAutofit/>
          </a:bodyPr>
          <a:lstStyle/>
          <a:p>
            <a:pPr algn="just">
              <a:buNone/>
            </a:pPr>
            <a:r>
              <a:rPr lang="tr-TR" sz="4000" b="1" dirty="0" smtClean="0"/>
              <a:t>«Kim Müslüman </a:t>
            </a:r>
            <a:r>
              <a:rPr lang="tr-TR" sz="4000" b="1" dirty="0"/>
              <a:t>kardeşinin ihtiyacını giderirse Allah da onun ihtiyacını giderir; kim </a:t>
            </a:r>
            <a:r>
              <a:rPr lang="tr-TR" sz="4000" b="1" dirty="0" smtClean="0"/>
              <a:t>Müslüman </a:t>
            </a:r>
            <a:r>
              <a:rPr lang="tr-TR" sz="4000" b="1" dirty="0"/>
              <a:t>kardeşini bir sıkıntıdan kurtarırsa Allah da onu bir sıkıntıdan kurtarır; kim </a:t>
            </a:r>
            <a:r>
              <a:rPr lang="tr-TR" sz="4000" b="1" dirty="0" smtClean="0"/>
              <a:t>Müslüman </a:t>
            </a:r>
            <a:r>
              <a:rPr lang="tr-TR" sz="4000" b="1" dirty="0"/>
              <a:t>kardeşinin bir kusurunu gizlerse Allah da onun kusurunu </a:t>
            </a:r>
            <a:r>
              <a:rPr lang="tr-TR" sz="4000" b="1" dirty="0" smtClean="0"/>
              <a:t>gizler (</a:t>
            </a:r>
            <a:r>
              <a:rPr lang="tr-TR" sz="4000" b="1" dirty="0"/>
              <a:t>affeder)» </a:t>
            </a:r>
            <a:endParaRPr lang="tr-TR" sz="4000" b="1" dirty="0" smtClean="0"/>
          </a:p>
          <a:p>
            <a:pPr>
              <a:buNone/>
            </a:pPr>
            <a:r>
              <a:rPr lang="tr-TR" sz="4000" b="1" dirty="0" smtClean="0"/>
              <a:t>                         </a:t>
            </a:r>
            <a:r>
              <a:rPr lang="tr-TR" dirty="0" smtClean="0"/>
              <a:t>(</a:t>
            </a:r>
            <a:r>
              <a:rPr lang="tr-TR" dirty="0"/>
              <a:t>Buhari mezalim 3) </a:t>
            </a:r>
            <a:endParaRPr lang="tr-TR" dirty="0" smtClean="0"/>
          </a:p>
          <a:p>
            <a:pPr>
              <a:buNone/>
            </a:pPr>
            <a:endParaRPr lang="tr-TR" dirty="0" smtClean="0"/>
          </a:p>
          <a:p>
            <a:pPr>
              <a:buFont typeface="Wingdings" pitchFamily="2" charset="2"/>
              <a:buChar char="q"/>
            </a:pPr>
            <a:endParaRPr lang="tr-TR" dirty="0"/>
          </a:p>
          <a:p>
            <a:endParaRPr lang="tr-TR" dirty="0"/>
          </a:p>
        </p:txBody>
      </p:sp>
      <p:sp>
        <p:nvSpPr>
          <p:cNvPr id="4" name="Başlık 1"/>
          <p:cNvSpPr>
            <a:spLocks noGrp="1"/>
          </p:cNvSpPr>
          <p:nvPr>
            <p:ph type="title"/>
          </p:nvPr>
        </p:nvSpPr>
        <p:spPr>
          <a:xfrm>
            <a:off x="0" y="0"/>
            <a:ext cx="9144000" cy="1124744"/>
          </a:xfrm>
          <a:solidFill>
            <a:srgbClr val="00B050"/>
          </a:solidFill>
        </p:spPr>
        <p:style>
          <a:lnRef idx="3">
            <a:schemeClr val="lt1"/>
          </a:lnRef>
          <a:fillRef idx="1">
            <a:schemeClr val="accent1"/>
          </a:fillRef>
          <a:effectRef idx="1">
            <a:schemeClr val="accent1"/>
          </a:effectRef>
          <a:fontRef idx="minor">
            <a:schemeClr val="lt1"/>
          </a:fontRef>
        </p:style>
        <p:txBody>
          <a:bodyPr>
            <a:normAutofit/>
          </a:bodyPr>
          <a:lstStyle/>
          <a:p>
            <a:r>
              <a:rPr lang="tr-TR" b="1" dirty="0" smtClean="0"/>
              <a:t> HADİS-İ  ŞERİF</a:t>
            </a:r>
            <a:endParaRPr lang="tr-TR" b="1" dirty="0"/>
          </a:p>
        </p:txBody>
      </p:sp>
      <p:sp>
        <p:nvSpPr>
          <p:cNvPr id="5" name="4 Slayt Numarası Yer Tutucusu"/>
          <p:cNvSpPr>
            <a:spLocks noGrp="1"/>
          </p:cNvSpPr>
          <p:nvPr>
            <p:ph type="sldNum" sz="quarter" idx="12"/>
          </p:nvPr>
        </p:nvSpPr>
        <p:spPr/>
        <p:txBody>
          <a:bodyPr/>
          <a:lstStyle/>
          <a:p>
            <a:fld id="{033D0BAF-6978-46C3-89BD-F601A3A6A564}" type="slidenum">
              <a:rPr lang="tr-TR" smtClean="0"/>
              <a:pPr/>
              <a:t>21</a:t>
            </a:fld>
            <a:endParaRPr lang="tr-TR"/>
          </a:p>
        </p:txBody>
      </p:sp>
    </p:spTree>
    <p:extLst>
      <p:ext uri="{BB962C8B-B14F-4D97-AF65-F5344CB8AC3E}">
        <p14:creationId xmlns="" xmlns:p14="http://schemas.microsoft.com/office/powerpoint/2010/main" val="2114039927"/>
      </p:ext>
    </p:extLst>
  </p:cSld>
  <p:clrMapOvr>
    <a:masterClrMapping/>
  </p:clrMapOvr>
  <p:transition spd="med">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96752"/>
            <a:ext cx="9144000" cy="5661248"/>
          </a:xfrm>
          <a:solidFill>
            <a:srgbClr val="00B0F0"/>
          </a:solidFill>
        </p:spPr>
        <p:txBody>
          <a:bodyPr>
            <a:normAutofit fontScale="92500" lnSpcReduction="20000"/>
          </a:bodyPr>
          <a:lstStyle/>
          <a:p>
            <a:pPr>
              <a:buNone/>
            </a:pPr>
            <a:r>
              <a:rPr lang="tr-TR" sz="4400" b="1" dirty="0" smtClean="0"/>
              <a:t>  </a:t>
            </a:r>
          </a:p>
          <a:p>
            <a:pPr marL="0" indent="0" algn="ctr">
              <a:buNone/>
            </a:pPr>
            <a:r>
              <a:rPr lang="tr-TR" sz="6500" b="1" dirty="0" smtClean="0"/>
              <a:t>“</a:t>
            </a:r>
            <a:r>
              <a:rPr lang="tr-TR" sz="6500" b="1" dirty="0"/>
              <a:t>Mümin ülfet </a:t>
            </a:r>
            <a:r>
              <a:rPr lang="tr-TR" sz="6500" b="1" dirty="0" smtClean="0"/>
              <a:t>eden (</a:t>
            </a:r>
            <a:r>
              <a:rPr lang="tr-TR" sz="6500" b="1" dirty="0"/>
              <a:t>uzlaşıp kaynaşan) insandır; ülfet etmeyen ve kendisiyle ülfet kurulamayan insanda hayır yoktur</a:t>
            </a:r>
            <a:r>
              <a:rPr lang="tr-TR" sz="6500" b="1" dirty="0" smtClean="0"/>
              <a:t>.”</a:t>
            </a:r>
          </a:p>
          <a:p>
            <a:pPr marL="0" indent="0" algn="ctr">
              <a:buNone/>
            </a:pPr>
            <a:r>
              <a:rPr lang="tr-TR" sz="5200" b="1" dirty="0" smtClean="0"/>
              <a:t> </a:t>
            </a:r>
            <a:r>
              <a:rPr lang="tr-TR" sz="3000" b="1" dirty="0"/>
              <a:t>(</a:t>
            </a:r>
            <a:r>
              <a:rPr lang="tr-TR" sz="3000" b="1" dirty="0" err="1"/>
              <a:t>Müsned</a:t>
            </a:r>
            <a:r>
              <a:rPr lang="tr-TR" sz="3000" b="1" dirty="0"/>
              <a:t> II 400)</a:t>
            </a:r>
          </a:p>
          <a:p>
            <a:endParaRPr lang="tr-TR" dirty="0" smtClean="0"/>
          </a:p>
          <a:p>
            <a:pPr>
              <a:buNone/>
            </a:pPr>
            <a:endParaRPr lang="tr-TR" dirty="0" smtClean="0"/>
          </a:p>
          <a:p>
            <a:pPr>
              <a:buNone/>
            </a:pPr>
            <a:endParaRPr lang="tr-TR" dirty="0"/>
          </a:p>
        </p:txBody>
      </p:sp>
      <p:sp>
        <p:nvSpPr>
          <p:cNvPr id="4" name="Başlık 1"/>
          <p:cNvSpPr>
            <a:spLocks noGrp="1"/>
          </p:cNvSpPr>
          <p:nvPr>
            <p:ph type="title"/>
          </p:nvPr>
        </p:nvSpPr>
        <p:spPr>
          <a:xfrm>
            <a:off x="0" y="0"/>
            <a:ext cx="9144000" cy="1124744"/>
          </a:xfrm>
          <a:solidFill>
            <a:srgbClr val="00B050"/>
          </a:solidFill>
        </p:spPr>
        <p:style>
          <a:lnRef idx="3">
            <a:schemeClr val="lt1"/>
          </a:lnRef>
          <a:fillRef idx="1">
            <a:schemeClr val="accent1"/>
          </a:fillRef>
          <a:effectRef idx="1">
            <a:schemeClr val="accent1"/>
          </a:effectRef>
          <a:fontRef idx="minor">
            <a:schemeClr val="lt1"/>
          </a:fontRef>
        </p:style>
        <p:txBody>
          <a:bodyPr>
            <a:normAutofit/>
          </a:bodyPr>
          <a:lstStyle/>
          <a:p>
            <a:r>
              <a:rPr lang="tr-TR" b="1" dirty="0" smtClean="0"/>
              <a:t> HADİS-İ  ŞERİF</a:t>
            </a:r>
            <a:endParaRPr lang="tr-TR" b="1" dirty="0"/>
          </a:p>
        </p:txBody>
      </p:sp>
      <p:sp>
        <p:nvSpPr>
          <p:cNvPr id="5" name="4 Slayt Numarası Yer Tutucusu"/>
          <p:cNvSpPr>
            <a:spLocks noGrp="1"/>
          </p:cNvSpPr>
          <p:nvPr>
            <p:ph type="sldNum" sz="quarter" idx="12"/>
          </p:nvPr>
        </p:nvSpPr>
        <p:spPr/>
        <p:txBody>
          <a:bodyPr/>
          <a:lstStyle/>
          <a:p>
            <a:fld id="{033D0BAF-6978-46C3-89BD-F601A3A6A564}" type="slidenum">
              <a:rPr lang="tr-TR" smtClean="0"/>
              <a:pPr/>
              <a:t>22</a:t>
            </a:fld>
            <a:endParaRPr lang="tr-TR"/>
          </a:p>
        </p:txBody>
      </p:sp>
    </p:spTree>
    <p:extLst>
      <p:ext uri="{BB962C8B-B14F-4D97-AF65-F5344CB8AC3E}">
        <p14:creationId xmlns="" xmlns:p14="http://schemas.microsoft.com/office/powerpoint/2010/main" val="2587121657"/>
      </p:ext>
    </p:extLst>
  </p:cSld>
  <p:clrMapOvr>
    <a:masterClrMapping/>
  </p:clrMapOvr>
  <p:transition spd="med">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60648"/>
            <a:ext cx="8280920" cy="62646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Slayt Numarası Yer Tutucusu"/>
          <p:cNvSpPr>
            <a:spLocks noGrp="1"/>
          </p:cNvSpPr>
          <p:nvPr>
            <p:ph type="sldNum" sz="quarter" idx="12"/>
          </p:nvPr>
        </p:nvSpPr>
        <p:spPr/>
        <p:txBody>
          <a:bodyPr/>
          <a:lstStyle/>
          <a:p>
            <a:fld id="{033D0BAF-6978-46C3-89BD-F601A3A6A564}" type="slidenum">
              <a:rPr lang="tr-TR" smtClean="0"/>
              <a:pPr/>
              <a:t>23</a:t>
            </a:fld>
            <a:endParaRPr lang="tr-TR"/>
          </a:p>
        </p:txBody>
      </p:sp>
    </p:spTree>
    <p:extLst>
      <p:ext uri="{BB962C8B-B14F-4D97-AF65-F5344CB8AC3E}">
        <p14:creationId xmlns="" xmlns:p14="http://schemas.microsoft.com/office/powerpoint/2010/main" val="2538079570"/>
      </p:ext>
    </p:extLst>
  </p:cSld>
  <p:clrMapOvr>
    <a:masterClrMapping/>
  </p:clrMapOvr>
  <p:transition spd="med">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rgbClr val="00B0F0"/>
          </a:solidFill>
        </p:spPr>
        <p:style>
          <a:lnRef idx="3">
            <a:schemeClr val="lt1"/>
          </a:lnRef>
          <a:fillRef idx="1">
            <a:schemeClr val="accent2"/>
          </a:fillRef>
          <a:effectRef idx="1">
            <a:schemeClr val="accent2"/>
          </a:effectRef>
          <a:fontRef idx="minor">
            <a:schemeClr val="lt1"/>
          </a:fontRef>
        </p:style>
        <p:txBody>
          <a:bodyPr>
            <a:normAutofit/>
          </a:bodyPr>
          <a:lstStyle/>
          <a:p>
            <a:pPr algn="ctr">
              <a:buNone/>
            </a:pPr>
            <a:r>
              <a:rPr lang="tr-TR" sz="9600" b="1" dirty="0" smtClean="0"/>
              <a:t> BİRLİKTE YAŞAMANIN İLKELERİ</a:t>
            </a:r>
            <a:endParaRPr lang="tr-TR" sz="9600" b="1" dirty="0"/>
          </a:p>
        </p:txBody>
      </p:sp>
      <p:pic>
        <p:nvPicPr>
          <p:cNvPr id="80898" name="Picture 2" descr="Hareketli Gül Resmi">
            <a:hlinkClick r:id="rId2"/>
          </p:cNvPr>
          <p:cNvPicPr>
            <a:picLocks noChangeAspect="1" noChangeArrowheads="1" noCrop="1"/>
          </p:cNvPicPr>
          <p:nvPr/>
        </p:nvPicPr>
        <p:blipFill>
          <a:blip r:embed="rId3" cstate="print"/>
          <a:srcRect/>
          <a:stretch>
            <a:fillRect/>
          </a:stretch>
        </p:blipFill>
        <p:spPr bwMode="auto">
          <a:xfrm>
            <a:off x="0" y="4591049"/>
            <a:ext cx="2857500" cy="2266951"/>
          </a:xfrm>
          <a:prstGeom prst="rect">
            <a:avLst/>
          </a:prstGeom>
          <a:noFill/>
        </p:spPr>
      </p:pic>
      <p:pic>
        <p:nvPicPr>
          <p:cNvPr id="80900" name="Picture 4" descr="Hareketli Gül Resmi">
            <a:hlinkClick r:id="rId2"/>
          </p:cNvPr>
          <p:cNvPicPr>
            <a:picLocks noChangeAspect="1" noChangeArrowheads="1" noCrop="1"/>
          </p:cNvPicPr>
          <p:nvPr/>
        </p:nvPicPr>
        <p:blipFill>
          <a:blip r:embed="rId3" cstate="print"/>
          <a:srcRect/>
          <a:stretch>
            <a:fillRect/>
          </a:stretch>
        </p:blipFill>
        <p:spPr bwMode="auto">
          <a:xfrm>
            <a:off x="6286500" y="4591049"/>
            <a:ext cx="2857500" cy="2266951"/>
          </a:xfrm>
          <a:prstGeom prst="rect">
            <a:avLst/>
          </a:prstGeom>
          <a:noFill/>
        </p:spPr>
      </p:pic>
      <p:sp>
        <p:nvSpPr>
          <p:cNvPr id="5" name="4 Slayt Numarası Yer Tutucusu"/>
          <p:cNvSpPr>
            <a:spLocks noGrp="1"/>
          </p:cNvSpPr>
          <p:nvPr>
            <p:ph type="sldNum" sz="quarter" idx="12"/>
          </p:nvPr>
        </p:nvSpPr>
        <p:spPr/>
        <p:txBody>
          <a:bodyPr/>
          <a:lstStyle/>
          <a:p>
            <a:fld id="{033D0BAF-6978-46C3-89BD-F601A3A6A564}" type="slidenum">
              <a:rPr lang="tr-TR" smtClean="0"/>
              <a:pPr/>
              <a:t>24</a:t>
            </a:fld>
            <a:endParaRPr lang="tr-TR"/>
          </a:p>
        </p:txBody>
      </p:sp>
    </p:spTree>
    <p:extLst>
      <p:ext uri="{BB962C8B-B14F-4D97-AF65-F5344CB8AC3E}">
        <p14:creationId xmlns="" xmlns:p14="http://schemas.microsoft.com/office/powerpoint/2010/main" val="754154722"/>
      </p:ext>
    </p:extLst>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style>
          <a:lnRef idx="3">
            <a:schemeClr val="lt1"/>
          </a:lnRef>
          <a:fillRef idx="1">
            <a:schemeClr val="accent2"/>
          </a:fillRef>
          <a:effectRef idx="1">
            <a:schemeClr val="accent2"/>
          </a:effectRef>
          <a:fontRef idx="minor">
            <a:schemeClr val="lt1"/>
          </a:fontRef>
        </p:style>
        <p:txBody>
          <a:bodyPr/>
          <a:lstStyle/>
          <a:p>
            <a:r>
              <a:rPr lang="tr-TR" b="1" dirty="0" smtClean="0"/>
              <a:t>1) ÖFKEYİ YENMEK</a:t>
            </a:r>
            <a:endParaRPr lang="tr-TR" b="1" dirty="0"/>
          </a:p>
        </p:txBody>
      </p:sp>
      <p:sp>
        <p:nvSpPr>
          <p:cNvPr id="3" name="İçerik Yer Tutucusu 2"/>
          <p:cNvSpPr>
            <a:spLocks noGrp="1"/>
          </p:cNvSpPr>
          <p:nvPr>
            <p:ph idx="1"/>
          </p:nvPr>
        </p:nvSpPr>
        <p:spPr>
          <a:xfrm>
            <a:off x="0" y="1772816"/>
            <a:ext cx="9144000" cy="4752528"/>
          </a:xfrm>
          <a:solidFill>
            <a:schemeClr val="accent4">
              <a:lumMod val="40000"/>
              <a:lumOff val="60000"/>
            </a:schemeClr>
          </a:solidFill>
        </p:spPr>
        <p:txBody>
          <a:bodyPr>
            <a:normAutofit/>
          </a:bodyPr>
          <a:lstStyle/>
          <a:p>
            <a:pPr algn="r">
              <a:lnSpc>
                <a:spcPct val="150000"/>
              </a:lnSpc>
              <a:buNone/>
            </a:pPr>
            <a:r>
              <a:rPr lang="ar-AE" b="1" dirty="0" smtClean="0"/>
              <a:t>وَلَا </a:t>
            </a:r>
            <a:r>
              <a:rPr lang="ar-AE" b="1" dirty="0"/>
              <a:t>تَسْتَوِى الْحَسَنَةُ وَلَا السَّيِّئَةُ اِدْفَعْ بِالَّتٖى هِىَ اَحْسَنُ فَاِذَا الَّذٖى بَيْنَكَ </a:t>
            </a:r>
            <a:r>
              <a:rPr lang="tr-TR" b="1" dirty="0" smtClean="0"/>
              <a:t>*</a:t>
            </a:r>
            <a:r>
              <a:rPr lang="ar-AE" b="1" dirty="0" smtClean="0"/>
              <a:t>وَبَيْنَهُ </a:t>
            </a:r>
            <a:r>
              <a:rPr lang="ar-AE" b="1" dirty="0"/>
              <a:t>عَدَاوَةٌ كَاَنَّهُ وَلِىٌّ </a:t>
            </a:r>
            <a:r>
              <a:rPr lang="ar-AE" b="1" dirty="0" smtClean="0"/>
              <a:t>حَمٖيمٌ</a:t>
            </a:r>
            <a:endParaRPr lang="tr-TR" b="1" dirty="0" smtClean="0"/>
          </a:p>
          <a:p>
            <a:pPr marL="0" indent="0" algn="just">
              <a:buNone/>
            </a:pPr>
            <a:r>
              <a:rPr lang="tr-TR" sz="3600" b="1" dirty="0" smtClean="0"/>
              <a:t>« İyilikle </a:t>
            </a:r>
            <a:r>
              <a:rPr lang="tr-TR" sz="3600" b="1" dirty="0"/>
              <a:t>kötülük bir olmaz. Kötülüğü en güzel bir şekilde sav. Bir de bakarsın ki, seninle arasında düşmanlık bulunan kimse sanki sıcak bir dost oluvermiştir</a:t>
            </a:r>
            <a:r>
              <a:rPr lang="tr-TR" sz="3600" b="1" dirty="0" smtClean="0"/>
              <a:t>. » </a:t>
            </a:r>
          </a:p>
          <a:p>
            <a:pPr marL="0" indent="0" algn="ctr">
              <a:buNone/>
            </a:pPr>
            <a:r>
              <a:rPr lang="tr-TR" sz="2000" b="1" dirty="0" smtClean="0"/>
              <a:t>(</a:t>
            </a:r>
            <a:r>
              <a:rPr lang="tr-TR" sz="2000" b="1" dirty="0" err="1" smtClean="0"/>
              <a:t>Fussilet</a:t>
            </a:r>
            <a:r>
              <a:rPr lang="tr-TR" sz="2000" b="1" dirty="0" smtClean="0"/>
              <a:t> suresi 34)</a:t>
            </a:r>
          </a:p>
          <a:p>
            <a:pPr marL="0" indent="0">
              <a:buNone/>
            </a:pPr>
            <a:endParaRPr lang="tr-TR" dirty="0" smtClean="0"/>
          </a:p>
          <a:p>
            <a:pPr marL="0" indent="0">
              <a:buNone/>
            </a:pPr>
            <a:endParaRPr lang="tr-TR" b="1" dirty="0"/>
          </a:p>
        </p:txBody>
      </p:sp>
      <p:sp>
        <p:nvSpPr>
          <p:cNvPr id="4" name="3 Metin kutusu"/>
          <p:cNvSpPr txBox="1"/>
          <p:nvPr/>
        </p:nvSpPr>
        <p:spPr>
          <a:xfrm>
            <a:off x="2987824" y="1196752"/>
            <a:ext cx="2952328" cy="523220"/>
          </a:xfrm>
          <a:prstGeom prst="rect">
            <a:avLst/>
          </a:prstGeom>
          <a:solidFill>
            <a:srgbClr val="7030A0"/>
          </a:solidFill>
        </p:spPr>
        <p:txBody>
          <a:bodyPr wrap="square" rtlCol="0">
            <a:spAutoFit/>
          </a:bodyPr>
          <a:lstStyle/>
          <a:p>
            <a:pPr algn="ctr"/>
            <a:r>
              <a:rPr lang="tr-TR" sz="2800" b="1" dirty="0" smtClean="0">
                <a:solidFill>
                  <a:schemeClr val="bg1"/>
                </a:solidFill>
              </a:rPr>
              <a:t>AYET-İ KERİME</a:t>
            </a:r>
            <a:endParaRPr lang="tr-TR" b="1" dirty="0">
              <a:solidFill>
                <a:schemeClr val="bg1"/>
              </a:solidFill>
            </a:endParaRPr>
          </a:p>
        </p:txBody>
      </p:sp>
      <p:sp>
        <p:nvSpPr>
          <p:cNvPr id="5" name="4 Slayt Numarası Yer Tutucusu"/>
          <p:cNvSpPr>
            <a:spLocks noGrp="1"/>
          </p:cNvSpPr>
          <p:nvPr>
            <p:ph type="sldNum" sz="quarter" idx="12"/>
          </p:nvPr>
        </p:nvSpPr>
        <p:spPr/>
        <p:txBody>
          <a:bodyPr/>
          <a:lstStyle/>
          <a:p>
            <a:fld id="{033D0BAF-6978-46C3-89BD-F601A3A6A564}" type="slidenum">
              <a:rPr lang="tr-TR" smtClean="0"/>
              <a:pPr/>
              <a:t>25</a:t>
            </a:fld>
            <a:endParaRPr lang="tr-TR"/>
          </a:p>
        </p:txBody>
      </p:sp>
    </p:spTree>
    <p:extLst>
      <p:ext uri="{BB962C8B-B14F-4D97-AF65-F5344CB8AC3E}">
        <p14:creationId xmlns="" xmlns:p14="http://schemas.microsoft.com/office/powerpoint/2010/main" val="268936426"/>
      </p:ext>
    </p:extLst>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764704"/>
            <a:ext cx="9144000" cy="6093296"/>
          </a:xfrm>
          <a:solidFill>
            <a:schemeClr val="accent4">
              <a:lumMod val="40000"/>
              <a:lumOff val="60000"/>
            </a:schemeClr>
          </a:solidFill>
        </p:spPr>
        <p:txBody>
          <a:bodyPr>
            <a:normAutofit lnSpcReduction="10000"/>
          </a:bodyPr>
          <a:lstStyle/>
          <a:p>
            <a:pPr algn="ctr">
              <a:lnSpc>
                <a:spcPct val="150000"/>
              </a:lnSpc>
              <a:buNone/>
            </a:pPr>
            <a:r>
              <a:rPr lang="tr-TR" sz="4700" b="1" dirty="0" smtClean="0"/>
              <a:t> “Onlar (gerçek </a:t>
            </a:r>
            <a:r>
              <a:rPr lang="tr-TR" sz="4700" b="1" dirty="0" err="1" smtClean="0"/>
              <a:t>mü’minler</a:t>
            </a:r>
            <a:r>
              <a:rPr lang="tr-TR" sz="4700" b="1" dirty="0" smtClean="0"/>
              <a:t>) bollukta ve darlıkta Allah yolunda harcayanlar, </a:t>
            </a:r>
            <a:r>
              <a:rPr lang="tr-TR" sz="4700" b="1" u="sng" dirty="0" smtClean="0">
                <a:solidFill>
                  <a:srgbClr val="C00000"/>
                </a:solidFill>
              </a:rPr>
              <a:t>öfkelerini yenenler, </a:t>
            </a:r>
            <a:r>
              <a:rPr lang="tr-TR" sz="4700" b="1" dirty="0" smtClean="0"/>
              <a:t>insanları affedenlerdir. </a:t>
            </a:r>
          </a:p>
          <a:p>
            <a:pPr algn="ctr">
              <a:lnSpc>
                <a:spcPct val="150000"/>
              </a:lnSpc>
              <a:buNone/>
            </a:pPr>
            <a:r>
              <a:rPr lang="tr-TR" sz="4700" b="1" dirty="0" smtClean="0"/>
              <a:t>Allah, iyilik edenleri sever.”</a:t>
            </a:r>
          </a:p>
          <a:p>
            <a:pPr algn="ctr">
              <a:lnSpc>
                <a:spcPct val="150000"/>
              </a:lnSpc>
              <a:buNone/>
            </a:pPr>
            <a:r>
              <a:rPr lang="tr-TR" sz="2600" b="1" dirty="0" smtClean="0"/>
              <a:t>(</a:t>
            </a:r>
            <a:r>
              <a:rPr lang="tr-TR" sz="2600" b="1" dirty="0" err="1" smtClean="0"/>
              <a:t>Âl</a:t>
            </a:r>
            <a:r>
              <a:rPr lang="tr-TR" sz="2600" b="1" dirty="0" smtClean="0"/>
              <a:t>-i </a:t>
            </a:r>
            <a:r>
              <a:rPr lang="tr-TR" sz="2600" b="1" dirty="0" err="1" smtClean="0"/>
              <a:t>İmrân</a:t>
            </a:r>
            <a:r>
              <a:rPr lang="tr-TR" sz="2600" b="1" dirty="0" smtClean="0"/>
              <a:t>/13)</a:t>
            </a:r>
          </a:p>
          <a:p>
            <a:pPr algn="r">
              <a:lnSpc>
                <a:spcPct val="150000"/>
              </a:lnSpc>
              <a:buNone/>
            </a:pPr>
            <a:endParaRPr lang="tr-TR" dirty="0" smtClean="0"/>
          </a:p>
          <a:p>
            <a:pPr marL="0" indent="0">
              <a:buNone/>
            </a:pPr>
            <a:endParaRPr lang="tr-TR" b="1" dirty="0"/>
          </a:p>
        </p:txBody>
      </p:sp>
      <p:sp>
        <p:nvSpPr>
          <p:cNvPr id="4" name="3 Metin kutusu"/>
          <p:cNvSpPr txBox="1"/>
          <p:nvPr/>
        </p:nvSpPr>
        <p:spPr>
          <a:xfrm>
            <a:off x="0" y="0"/>
            <a:ext cx="9144000" cy="707886"/>
          </a:xfrm>
          <a:prstGeom prst="rect">
            <a:avLst/>
          </a:prstGeom>
          <a:solidFill>
            <a:schemeClr val="accent2">
              <a:lumMod val="75000"/>
            </a:schemeClr>
          </a:solidFill>
        </p:spPr>
        <p:txBody>
          <a:bodyPr wrap="square" rtlCol="0">
            <a:spAutoFit/>
          </a:bodyPr>
          <a:lstStyle/>
          <a:p>
            <a:pPr algn="ctr"/>
            <a:r>
              <a:rPr lang="tr-TR" sz="4000" b="1" dirty="0" smtClean="0">
                <a:solidFill>
                  <a:schemeClr val="bg1"/>
                </a:solidFill>
              </a:rPr>
              <a:t>AYET-İ KERİME</a:t>
            </a:r>
            <a:endParaRPr lang="tr-TR" sz="2800" b="1" dirty="0">
              <a:solidFill>
                <a:schemeClr val="bg1"/>
              </a:solidFill>
            </a:endParaRPr>
          </a:p>
        </p:txBody>
      </p:sp>
      <p:sp>
        <p:nvSpPr>
          <p:cNvPr id="5" name="4 Slayt Numarası Yer Tutucusu"/>
          <p:cNvSpPr>
            <a:spLocks noGrp="1"/>
          </p:cNvSpPr>
          <p:nvPr>
            <p:ph type="sldNum" sz="quarter" idx="12"/>
          </p:nvPr>
        </p:nvSpPr>
        <p:spPr/>
        <p:txBody>
          <a:bodyPr/>
          <a:lstStyle/>
          <a:p>
            <a:fld id="{033D0BAF-6978-46C3-89BD-F601A3A6A564}" type="slidenum">
              <a:rPr lang="tr-TR" smtClean="0"/>
              <a:pPr/>
              <a:t>26</a:t>
            </a:fld>
            <a:endParaRPr lang="tr-TR"/>
          </a:p>
        </p:txBody>
      </p:sp>
    </p:spTree>
    <p:extLst>
      <p:ext uri="{BB962C8B-B14F-4D97-AF65-F5344CB8AC3E}">
        <p14:creationId xmlns="" xmlns:p14="http://schemas.microsoft.com/office/powerpoint/2010/main" val="268936426"/>
      </p:ext>
    </p:extLst>
  </p:cSld>
  <p:clrMapOvr>
    <a:masterClrMapping/>
  </p:clrMapOvr>
  <p:transition spd="med">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764704"/>
          </a:xfrm>
        </p:spPr>
        <p:style>
          <a:lnRef idx="3">
            <a:schemeClr val="lt1"/>
          </a:lnRef>
          <a:fillRef idx="1">
            <a:schemeClr val="accent2"/>
          </a:fillRef>
          <a:effectRef idx="1">
            <a:schemeClr val="accent2"/>
          </a:effectRef>
          <a:fontRef idx="minor">
            <a:schemeClr val="lt1"/>
          </a:fontRef>
        </p:style>
        <p:txBody>
          <a:bodyPr/>
          <a:lstStyle/>
          <a:p>
            <a:r>
              <a:rPr lang="tr-TR" b="1" dirty="0" smtClean="0"/>
              <a:t>ÖFKELENME!</a:t>
            </a:r>
            <a:endParaRPr lang="tr-TR" b="1" dirty="0"/>
          </a:p>
        </p:txBody>
      </p:sp>
      <p:sp>
        <p:nvSpPr>
          <p:cNvPr id="3" name="İçerik Yer Tutucusu 2"/>
          <p:cNvSpPr>
            <a:spLocks noGrp="1"/>
          </p:cNvSpPr>
          <p:nvPr>
            <p:ph idx="1"/>
          </p:nvPr>
        </p:nvSpPr>
        <p:spPr>
          <a:xfrm>
            <a:off x="0" y="1600200"/>
            <a:ext cx="9144000" cy="5257800"/>
          </a:xfrm>
          <a:solidFill>
            <a:schemeClr val="tx2"/>
          </a:solidFill>
        </p:spPr>
        <p:txBody>
          <a:bodyPr>
            <a:noAutofit/>
          </a:bodyPr>
          <a:lstStyle/>
          <a:p>
            <a:pPr algn="ctr">
              <a:buNone/>
            </a:pPr>
            <a:r>
              <a:rPr lang="tr-TR" sz="1000" b="1" dirty="0" smtClean="0"/>
              <a:t>   </a:t>
            </a:r>
            <a:endParaRPr lang="tr-TR" sz="4400" b="1" dirty="0" smtClean="0"/>
          </a:p>
          <a:p>
            <a:pPr algn="ctr">
              <a:buNone/>
            </a:pPr>
            <a:r>
              <a:rPr lang="tr-TR" sz="4400" b="1" dirty="0" err="1" smtClean="0">
                <a:solidFill>
                  <a:schemeClr val="bg1"/>
                </a:solidFill>
              </a:rPr>
              <a:t>Rasûlullah</a:t>
            </a:r>
            <a:r>
              <a:rPr lang="tr-TR" sz="4400" b="1" dirty="0" smtClean="0">
                <a:solidFill>
                  <a:schemeClr val="bg1"/>
                </a:solidFill>
              </a:rPr>
              <a:t> (S.A.V.) kendisinden </a:t>
            </a:r>
            <a:r>
              <a:rPr lang="tr-TR" sz="4400" b="1" dirty="0">
                <a:solidFill>
                  <a:schemeClr val="bg1"/>
                </a:solidFill>
              </a:rPr>
              <a:t>kısa ve öz bir telkin isteyen </a:t>
            </a:r>
            <a:r>
              <a:rPr lang="tr-TR" sz="4400" b="1" dirty="0" smtClean="0">
                <a:solidFill>
                  <a:schemeClr val="bg1"/>
                </a:solidFill>
              </a:rPr>
              <a:t>Bedevi’ye </a:t>
            </a:r>
            <a:r>
              <a:rPr lang="tr-TR" sz="4400" b="1" dirty="0">
                <a:solidFill>
                  <a:schemeClr val="bg1"/>
                </a:solidFill>
              </a:rPr>
              <a:t>“öfkelenme” buyurarak cevap vermiştir. Bu diyalog üç sefer tekrar etmiş ve Peygamber’in tavsiyesi </a:t>
            </a:r>
            <a:r>
              <a:rPr lang="tr-TR" sz="4400" b="1" dirty="0" smtClean="0">
                <a:solidFill>
                  <a:schemeClr val="bg1"/>
                </a:solidFill>
              </a:rPr>
              <a:t>değişmemiştir.»</a:t>
            </a:r>
          </a:p>
          <a:p>
            <a:pPr algn="ctr">
              <a:buNone/>
            </a:pPr>
            <a:r>
              <a:rPr lang="tr-TR" sz="4400" b="1" dirty="0" smtClean="0">
                <a:solidFill>
                  <a:schemeClr val="bg1"/>
                </a:solidFill>
              </a:rPr>
              <a:t> </a:t>
            </a:r>
            <a:r>
              <a:rPr lang="tr-TR" sz="2400" b="1" dirty="0" smtClean="0">
                <a:solidFill>
                  <a:schemeClr val="bg1"/>
                </a:solidFill>
              </a:rPr>
              <a:t>(Buhari Edep 76)</a:t>
            </a:r>
            <a:endParaRPr lang="tr-TR" sz="4400" dirty="0" smtClean="0">
              <a:solidFill>
                <a:schemeClr val="bg1"/>
              </a:solidFill>
            </a:endParaRPr>
          </a:p>
          <a:p>
            <a:endParaRPr lang="tr-TR" sz="4400" b="1" dirty="0" smtClean="0">
              <a:solidFill>
                <a:schemeClr val="bg1"/>
              </a:solidFill>
            </a:endParaRPr>
          </a:p>
          <a:p>
            <a:endParaRPr lang="tr-TR" sz="4400" b="1" dirty="0">
              <a:solidFill>
                <a:schemeClr val="bg1"/>
              </a:solidFill>
            </a:endParaRPr>
          </a:p>
        </p:txBody>
      </p:sp>
      <p:sp>
        <p:nvSpPr>
          <p:cNvPr id="4" name="3 Metin kutusu"/>
          <p:cNvSpPr txBox="1"/>
          <p:nvPr/>
        </p:nvSpPr>
        <p:spPr>
          <a:xfrm>
            <a:off x="2771800" y="908720"/>
            <a:ext cx="3600400" cy="646331"/>
          </a:xfrm>
          <a:prstGeom prst="rect">
            <a:avLst/>
          </a:prstGeom>
          <a:solidFill>
            <a:srgbClr val="92D050"/>
          </a:solidFill>
        </p:spPr>
        <p:txBody>
          <a:bodyPr wrap="square" rtlCol="0">
            <a:spAutoFit/>
          </a:bodyPr>
          <a:lstStyle/>
          <a:p>
            <a:pPr algn="ctr"/>
            <a:r>
              <a:rPr lang="tr-TR" sz="3600" b="1" dirty="0" smtClean="0"/>
              <a:t>HADİS-İ ŞERİF</a:t>
            </a:r>
            <a:endParaRPr lang="tr-TR" b="1" dirty="0"/>
          </a:p>
        </p:txBody>
      </p:sp>
      <p:sp>
        <p:nvSpPr>
          <p:cNvPr id="5" name="4 Slayt Numarası Yer Tutucusu"/>
          <p:cNvSpPr>
            <a:spLocks noGrp="1"/>
          </p:cNvSpPr>
          <p:nvPr>
            <p:ph type="sldNum" sz="quarter" idx="12"/>
          </p:nvPr>
        </p:nvSpPr>
        <p:spPr/>
        <p:txBody>
          <a:bodyPr/>
          <a:lstStyle/>
          <a:p>
            <a:fld id="{033D0BAF-6978-46C3-89BD-F601A3A6A564}" type="slidenum">
              <a:rPr lang="tr-TR" smtClean="0"/>
              <a:pPr/>
              <a:t>27</a:t>
            </a:fld>
            <a:endParaRPr lang="tr-TR"/>
          </a:p>
        </p:txBody>
      </p:sp>
    </p:spTree>
    <p:extLst>
      <p:ext uri="{BB962C8B-B14F-4D97-AF65-F5344CB8AC3E}">
        <p14:creationId xmlns="" xmlns:p14="http://schemas.microsoft.com/office/powerpoint/2010/main" val="1865799915"/>
      </p:ext>
    </p:extLst>
  </p:cSld>
  <p:clrMapOvr>
    <a:masterClrMapping/>
  </p:clrMapOvr>
  <p:transition spd="med">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83671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tr-TR" sz="3600" b="1" dirty="0" smtClean="0"/>
              <a:t>2) GÜZEL SÖZ SÖYLEMEK</a:t>
            </a:r>
            <a:endParaRPr lang="tr-TR" sz="3600" b="1" dirty="0"/>
          </a:p>
        </p:txBody>
      </p:sp>
      <p:sp>
        <p:nvSpPr>
          <p:cNvPr id="3" name="İçerik Yer Tutucusu 2"/>
          <p:cNvSpPr>
            <a:spLocks noGrp="1"/>
          </p:cNvSpPr>
          <p:nvPr>
            <p:ph idx="1"/>
          </p:nvPr>
        </p:nvSpPr>
        <p:spPr>
          <a:xfrm>
            <a:off x="0" y="1556792"/>
            <a:ext cx="6156176" cy="5301208"/>
          </a:xfrm>
          <a:solidFill>
            <a:srgbClr val="F814C7"/>
          </a:solidFill>
        </p:spPr>
        <p:txBody>
          <a:bodyPr>
            <a:normAutofit fontScale="92500" lnSpcReduction="20000"/>
          </a:bodyPr>
          <a:lstStyle/>
          <a:p>
            <a:pPr>
              <a:buNone/>
            </a:pPr>
            <a:endParaRPr lang="tr-TR" sz="4400" b="1" dirty="0" smtClean="0"/>
          </a:p>
          <a:p>
            <a:pPr algn="ctr">
              <a:buFont typeface="Wingdings" pitchFamily="2" charset="2"/>
              <a:buChar char="Ø"/>
            </a:pPr>
            <a:r>
              <a:rPr lang="tr-TR" sz="4400" b="1" dirty="0" smtClean="0"/>
              <a:t> "İnsanlara güzel söz söyleyin”</a:t>
            </a:r>
            <a:r>
              <a:rPr lang="tr-TR" sz="2400" b="1" dirty="0" smtClean="0"/>
              <a:t>(Bakara 83)</a:t>
            </a:r>
          </a:p>
          <a:p>
            <a:pPr algn="just">
              <a:buNone/>
            </a:pPr>
            <a:r>
              <a:rPr lang="tr-TR" sz="2400" b="1" dirty="0" smtClean="0"/>
              <a:t> </a:t>
            </a:r>
          </a:p>
          <a:p>
            <a:pPr algn="ctr">
              <a:buFont typeface="Wingdings" pitchFamily="2" charset="2"/>
              <a:buChar char="Ø"/>
            </a:pPr>
            <a:r>
              <a:rPr lang="tr-TR" sz="4400" b="1" dirty="0" smtClean="0"/>
              <a:t> «Kullarıma </a:t>
            </a:r>
            <a:r>
              <a:rPr lang="tr-TR" sz="4400" b="1" dirty="0"/>
              <a:t>söyle, sözün en güzelini söylesinler. Sonra şeytan aralarını bozar. Çünkü şeytan insanın apaçık düşmanıdır</a:t>
            </a:r>
            <a:r>
              <a:rPr lang="tr-TR" sz="4400" b="1" dirty="0" smtClean="0"/>
              <a:t>.» </a:t>
            </a:r>
            <a:r>
              <a:rPr lang="tr-TR" sz="2400" b="1" dirty="0" smtClean="0"/>
              <a:t>(</a:t>
            </a:r>
            <a:r>
              <a:rPr lang="tr-TR" sz="2400" b="1" dirty="0" err="1" smtClean="0"/>
              <a:t>İsra</a:t>
            </a:r>
            <a:r>
              <a:rPr lang="tr-TR" sz="2400" b="1" dirty="0" smtClean="0"/>
              <a:t> 53) </a:t>
            </a:r>
            <a:endParaRPr lang="tr-TR" sz="4400" b="1" dirty="0" smtClean="0"/>
          </a:p>
          <a:p>
            <a:pPr>
              <a:buNone/>
            </a:pPr>
            <a:endParaRPr lang="tr-TR" b="1" dirty="0"/>
          </a:p>
        </p:txBody>
      </p:sp>
      <p:sp>
        <p:nvSpPr>
          <p:cNvPr id="5" name="4 Metin kutusu"/>
          <p:cNvSpPr txBox="1"/>
          <p:nvPr/>
        </p:nvSpPr>
        <p:spPr>
          <a:xfrm>
            <a:off x="2627784" y="908720"/>
            <a:ext cx="3816424"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800" b="1" dirty="0" smtClean="0"/>
              <a:t>AYET-İ KERİME</a:t>
            </a:r>
            <a:endParaRPr lang="tr-TR" b="1" dirty="0"/>
          </a:p>
        </p:txBody>
      </p:sp>
      <p:pic>
        <p:nvPicPr>
          <p:cNvPr id="72706" name="Picture 2" descr="Simli Hareketli Gül Resmi">
            <a:hlinkClick r:id="rId2"/>
          </p:cNvPr>
          <p:cNvPicPr>
            <a:picLocks noChangeAspect="1" noChangeArrowheads="1" noCrop="1"/>
          </p:cNvPicPr>
          <p:nvPr/>
        </p:nvPicPr>
        <p:blipFill>
          <a:blip r:embed="rId3" cstate="print"/>
          <a:srcRect/>
          <a:stretch>
            <a:fillRect/>
          </a:stretch>
        </p:blipFill>
        <p:spPr bwMode="auto">
          <a:xfrm>
            <a:off x="6156176" y="1556792"/>
            <a:ext cx="2987824" cy="5301208"/>
          </a:xfrm>
          <a:prstGeom prst="rect">
            <a:avLst/>
          </a:prstGeom>
          <a:noFill/>
        </p:spPr>
      </p:pic>
      <p:sp>
        <p:nvSpPr>
          <p:cNvPr id="6" name="5 Slayt Numarası Yer Tutucusu"/>
          <p:cNvSpPr>
            <a:spLocks noGrp="1"/>
          </p:cNvSpPr>
          <p:nvPr>
            <p:ph type="sldNum" sz="quarter" idx="12"/>
          </p:nvPr>
        </p:nvSpPr>
        <p:spPr/>
        <p:txBody>
          <a:bodyPr/>
          <a:lstStyle/>
          <a:p>
            <a:fld id="{033D0BAF-6978-46C3-89BD-F601A3A6A564}" type="slidenum">
              <a:rPr lang="tr-TR" smtClean="0"/>
              <a:pPr/>
              <a:t>28</a:t>
            </a:fld>
            <a:endParaRPr lang="tr-TR"/>
          </a:p>
        </p:txBody>
      </p:sp>
    </p:spTree>
    <p:extLst>
      <p:ext uri="{BB962C8B-B14F-4D97-AF65-F5344CB8AC3E}">
        <p14:creationId xmlns="" xmlns:p14="http://schemas.microsoft.com/office/powerpoint/2010/main" val="2880000431"/>
      </p:ext>
    </p:extLst>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96752"/>
          </a:xfrm>
        </p:spPr>
        <p:style>
          <a:lnRef idx="3">
            <a:schemeClr val="lt1"/>
          </a:lnRef>
          <a:fillRef idx="1">
            <a:schemeClr val="accent2"/>
          </a:fillRef>
          <a:effectRef idx="1">
            <a:schemeClr val="accent2"/>
          </a:effectRef>
          <a:fontRef idx="minor">
            <a:schemeClr val="lt1"/>
          </a:fontRef>
        </p:style>
        <p:txBody>
          <a:bodyPr>
            <a:noAutofit/>
          </a:bodyPr>
          <a:lstStyle/>
          <a:p>
            <a:r>
              <a:rPr lang="tr-TR" sz="3600" b="1" dirty="0" smtClean="0"/>
              <a:t>3) İSLAM DİNİ BARIŞ DİNİDİR. BOZGUNCULUK VE TERÖR DİNİ DEĞİLDİR !</a:t>
            </a:r>
            <a:endParaRPr lang="tr-TR" sz="3600" b="1" dirty="0"/>
          </a:p>
        </p:txBody>
      </p:sp>
      <p:sp>
        <p:nvSpPr>
          <p:cNvPr id="3" name="İçerik Yer Tutucusu 2"/>
          <p:cNvSpPr>
            <a:spLocks noGrp="1"/>
          </p:cNvSpPr>
          <p:nvPr>
            <p:ph idx="1"/>
          </p:nvPr>
        </p:nvSpPr>
        <p:spPr>
          <a:xfrm>
            <a:off x="179512" y="1844824"/>
            <a:ext cx="8784976" cy="5013176"/>
          </a:xfrm>
        </p:spPr>
        <p:txBody>
          <a:bodyPr>
            <a:normAutofit/>
          </a:bodyPr>
          <a:lstStyle/>
          <a:p>
            <a:pPr algn="r">
              <a:lnSpc>
                <a:spcPct val="150000"/>
              </a:lnSpc>
              <a:buNone/>
            </a:pPr>
            <a:r>
              <a:rPr lang="ar-AE" sz="4000" b="1" dirty="0" smtClean="0"/>
              <a:t>وَاِذَا </a:t>
            </a:r>
            <a:r>
              <a:rPr lang="ar-AE" sz="4000" b="1" dirty="0"/>
              <a:t>تَوَلّٰى سَعٰى فِى الْاَرْضِ لِيُفْسِدَ فٖيهَا وَيُهْلِكَ </a:t>
            </a:r>
            <a:r>
              <a:rPr lang="tr-TR" sz="4000" b="1" dirty="0" smtClean="0">
                <a:solidFill>
                  <a:srgbClr val="C00000"/>
                </a:solidFill>
              </a:rPr>
              <a:t>*</a:t>
            </a:r>
            <a:r>
              <a:rPr lang="ar-AE" sz="4000" b="1" dirty="0" smtClean="0"/>
              <a:t>الْحَرْثَ وَالنَّسْلَ </a:t>
            </a:r>
            <a:r>
              <a:rPr lang="ar-AE" sz="4800" b="1" dirty="0" smtClean="0"/>
              <a:t>وَاللهُ </a:t>
            </a:r>
            <a:r>
              <a:rPr lang="ar-AE" sz="4800" b="1" dirty="0"/>
              <a:t>لَا يُحِبُّ الْفَسَادَ</a:t>
            </a:r>
            <a:endParaRPr lang="ar-AE" sz="4000" b="1" dirty="0"/>
          </a:p>
          <a:p>
            <a:pPr marL="0" indent="0" algn="just">
              <a:buNone/>
            </a:pPr>
            <a:r>
              <a:rPr lang="tr-TR" sz="2800" b="1" dirty="0" smtClean="0"/>
              <a:t>«O</a:t>
            </a:r>
            <a:r>
              <a:rPr lang="tr-TR" sz="2800" b="1" dirty="0"/>
              <a:t>, (senin yanından) ayrılınca yeryüzünde bozgunculuk yapmağa, ekin ve nesli yok etmeğe çalışır. Allah ise bozgunculuğu sevmez</a:t>
            </a:r>
            <a:r>
              <a:rPr lang="tr-TR" sz="2800" b="1" dirty="0" smtClean="0"/>
              <a:t>.»   </a:t>
            </a:r>
            <a:r>
              <a:rPr lang="tr-TR" sz="1800" b="1" dirty="0" smtClean="0"/>
              <a:t>(Bakara suresi 205)</a:t>
            </a:r>
          </a:p>
          <a:p>
            <a:pPr marL="0" indent="0" algn="just">
              <a:buNone/>
            </a:pPr>
            <a:endParaRPr lang="tr-TR" sz="2800" b="1" dirty="0" smtClean="0"/>
          </a:p>
          <a:p>
            <a:pPr marL="0" indent="0" algn="just">
              <a:buNone/>
            </a:pPr>
            <a:r>
              <a:rPr lang="tr-TR" sz="2800" b="1" dirty="0" smtClean="0"/>
              <a:t>“Fitne, zulüm ve baskı adam öldürmekten daha korkunçtur”     </a:t>
            </a:r>
            <a:r>
              <a:rPr lang="tr-TR" sz="1800" b="1" dirty="0" smtClean="0"/>
              <a:t>(Bakara </a:t>
            </a:r>
            <a:r>
              <a:rPr lang="tr-TR" sz="1800" b="1" dirty="0" err="1" smtClean="0"/>
              <a:t>Sûresi</a:t>
            </a:r>
            <a:r>
              <a:rPr lang="tr-TR" sz="1800" b="1" dirty="0" smtClean="0"/>
              <a:t>, 217 )</a:t>
            </a:r>
            <a:endParaRPr lang="tr-TR" sz="1800" b="1" dirty="0"/>
          </a:p>
        </p:txBody>
      </p:sp>
      <p:sp>
        <p:nvSpPr>
          <p:cNvPr id="5" name="4 Metin kutusu"/>
          <p:cNvSpPr txBox="1"/>
          <p:nvPr/>
        </p:nvSpPr>
        <p:spPr>
          <a:xfrm>
            <a:off x="2699792" y="1268760"/>
            <a:ext cx="3816424"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800" b="1" dirty="0" smtClean="0"/>
              <a:t>AYET-İ KERİME</a:t>
            </a:r>
            <a:endParaRPr lang="tr-TR" b="1" dirty="0"/>
          </a:p>
        </p:txBody>
      </p:sp>
      <p:sp>
        <p:nvSpPr>
          <p:cNvPr id="6" name="5 Metin kutusu"/>
          <p:cNvSpPr txBox="1"/>
          <p:nvPr/>
        </p:nvSpPr>
        <p:spPr>
          <a:xfrm>
            <a:off x="2771800" y="5301208"/>
            <a:ext cx="3816424"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800" b="1" dirty="0" smtClean="0"/>
              <a:t>AYET-İ KERİME</a:t>
            </a:r>
            <a:endParaRPr lang="tr-TR" b="1" dirty="0"/>
          </a:p>
        </p:txBody>
      </p:sp>
      <p:sp>
        <p:nvSpPr>
          <p:cNvPr id="7" name="6 Slayt Numarası Yer Tutucusu"/>
          <p:cNvSpPr>
            <a:spLocks noGrp="1"/>
          </p:cNvSpPr>
          <p:nvPr>
            <p:ph type="sldNum" sz="quarter" idx="12"/>
          </p:nvPr>
        </p:nvSpPr>
        <p:spPr/>
        <p:txBody>
          <a:bodyPr/>
          <a:lstStyle/>
          <a:p>
            <a:fld id="{033D0BAF-6978-46C3-89BD-F601A3A6A564}" type="slidenum">
              <a:rPr lang="tr-TR" smtClean="0"/>
              <a:pPr/>
              <a:t>29</a:t>
            </a:fld>
            <a:endParaRPr lang="tr-TR"/>
          </a:p>
        </p:txBody>
      </p:sp>
    </p:spTree>
    <p:extLst>
      <p:ext uri="{BB962C8B-B14F-4D97-AF65-F5344CB8AC3E}">
        <p14:creationId xmlns="" xmlns:p14="http://schemas.microsoft.com/office/powerpoint/2010/main" val="3048156831"/>
      </p:ext>
    </p:extLst>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764704"/>
          </a:xfrm>
          <a:solidFill>
            <a:schemeClr val="accent2"/>
          </a:solidFill>
        </p:spPr>
        <p:style>
          <a:lnRef idx="3">
            <a:schemeClr val="lt1"/>
          </a:lnRef>
          <a:fillRef idx="1">
            <a:schemeClr val="accent6"/>
          </a:fillRef>
          <a:effectRef idx="1">
            <a:schemeClr val="accent6"/>
          </a:effectRef>
          <a:fontRef idx="minor">
            <a:schemeClr val="lt1"/>
          </a:fontRef>
        </p:style>
        <p:txBody>
          <a:bodyPr/>
          <a:lstStyle/>
          <a:p>
            <a:r>
              <a:rPr lang="tr-TR" b="1" dirty="0" smtClean="0"/>
              <a:t>AYET-İ KERİME</a:t>
            </a:r>
            <a:endParaRPr lang="tr-TR" b="1" dirty="0"/>
          </a:p>
        </p:txBody>
      </p:sp>
      <p:sp>
        <p:nvSpPr>
          <p:cNvPr id="3" name="İçerik Yer Tutucusu 2"/>
          <p:cNvSpPr>
            <a:spLocks noGrp="1"/>
          </p:cNvSpPr>
          <p:nvPr>
            <p:ph idx="1"/>
          </p:nvPr>
        </p:nvSpPr>
        <p:spPr>
          <a:xfrm>
            <a:off x="179512" y="836712"/>
            <a:ext cx="8784976" cy="6021288"/>
          </a:xfrm>
        </p:spPr>
        <p:txBody>
          <a:bodyPr>
            <a:normAutofit fontScale="92500" lnSpcReduction="20000"/>
          </a:bodyPr>
          <a:lstStyle/>
          <a:p>
            <a:pPr algn="r">
              <a:lnSpc>
                <a:spcPct val="210000"/>
              </a:lnSpc>
              <a:buNone/>
            </a:pPr>
            <a:r>
              <a:rPr lang="ar-AE" sz="3500" b="1" dirty="0" smtClean="0"/>
              <a:t>يَا </a:t>
            </a:r>
            <a:r>
              <a:rPr lang="ar-AE" sz="3500" b="1" dirty="0"/>
              <a:t>اَيُّهَا النَّاسُ اِنَّا خَلَقْنَاكُمْ مِنْ ذَكَرٍ وَاُنْثٰى وَجَعَلْنَاكُمْ شُعُوبًا وَقَبَائِلَ لِتَعَارَفُوا اِنَّ اَكْرَمَكُمْ عِنْدَ </a:t>
            </a:r>
            <a:r>
              <a:rPr lang="ar-AE" sz="3500" b="1" dirty="0" smtClean="0"/>
              <a:t>اللهِ </a:t>
            </a:r>
            <a:r>
              <a:rPr lang="ar-AE" sz="3500" b="1" dirty="0"/>
              <a:t>اَتْقٰیكُمْ اِنَّ </a:t>
            </a:r>
            <a:r>
              <a:rPr lang="ar-AE" sz="3500" b="1" dirty="0" smtClean="0"/>
              <a:t>اللهَ </a:t>
            </a:r>
            <a:r>
              <a:rPr lang="ar-AE" sz="3500" b="1" dirty="0"/>
              <a:t>عَلٖيمٌ خَبٖيرٌ</a:t>
            </a:r>
          </a:p>
          <a:p>
            <a:pPr marL="0" indent="0" algn="just">
              <a:lnSpc>
                <a:spcPct val="120000"/>
              </a:lnSpc>
              <a:buNone/>
            </a:pPr>
            <a:r>
              <a:rPr lang="tr-TR" sz="3800" b="1" dirty="0" smtClean="0"/>
              <a:t>«Ey insanlar! Şüphe yok ki, biz sizi bir erkek ve bir dişiden yarattık ve birbirinizi tanımanız için sizi boylara ve kabilelere ayırdık. </a:t>
            </a:r>
            <a:r>
              <a:rPr lang="tr-TR" sz="3800" b="1" u="sng" dirty="0" smtClean="0">
                <a:solidFill>
                  <a:srgbClr val="FF0000"/>
                </a:solidFill>
              </a:rPr>
              <a:t>Allah katında en değerli olanınız, O'na karşı gelmekten en çok sakınanınızdır.</a:t>
            </a:r>
            <a:r>
              <a:rPr lang="tr-TR" sz="3800" b="1" dirty="0" smtClean="0">
                <a:solidFill>
                  <a:srgbClr val="FF0000"/>
                </a:solidFill>
              </a:rPr>
              <a:t> </a:t>
            </a:r>
            <a:r>
              <a:rPr lang="tr-TR" sz="3800" b="1" dirty="0" smtClean="0"/>
              <a:t>Şüphesiz Allah hakkıyla bilendir, hakkıyla haberdar olandır.» </a:t>
            </a:r>
          </a:p>
          <a:p>
            <a:pPr marL="0" indent="0" algn="ctr">
              <a:lnSpc>
                <a:spcPct val="120000"/>
              </a:lnSpc>
              <a:buNone/>
            </a:pPr>
            <a:r>
              <a:rPr lang="tr-TR" sz="1900" b="1" dirty="0" smtClean="0"/>
              <a:t>(</a:t>
            </a:r>
            <a:r>
              <a:rPr lang="tr-TR" sz="1900" b="1" dirty="0" err="1" smtClean="0"/>
              <a:t>Hucurat</a:t>
            </a:r>
            <a:r>
              <a:rPr lang="tr-TR" sz="1900" b="1" dirty="0" smtClean="0"/>
              <a:t> suresi 13)</a:t>
            </a:r>
          </a:p>
          <a:p>
            <a:pPr marL="0" indent="0">
              <a:buNone/>
            </a:pPr>
            <a:r>
              <a:rPr lang="tr-TR" sz="1900" b="1" dirty="0" smtClean="0"/>
              <a:t> </a:t>
            </a:r>
          </a:p>
          <a:p>
            <a:pPr marL="0" indent="0">
              <a:buNone/>
            </a:pPr>
            <a:endParaRPr lang="tr-TR"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3</a:t>
            </a:fld>
            <a:endParaRPr lang="tr-TR"/>
          </a:p>
        </p:txBody>
      </p:sp>
    </p:spTree>
    <p:extLst>
      <p:ext uri="{BB962C8B-B14F-4D97-AF65-F5344CB8AC3E}">
        <p14:creationId xmlns="" xmlns:p14="http://schemas.microsoft.com/office/powerpoint/2010/main" val="1108486063"/>
      </p:ext>
    </p:extLst>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engin\Desktop\13_4_2015_9_55_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Slayt Numarası Yer Tutucusu"/>
          <p:cNvSpPr>
            <a:spLocks noGrp="1"/>
          </p:cNvSpPr>
          <p:nvPr>
            <p:ph type="sldNum" sz="quarter" idx="12"/>
          </p:nvPr>
        </p:nvSpPr>
        <p:spPr/>
        <p:txBody>
          <a:bodyPr/>
          <a:lstStyle/>
          <a:p>
            <a:fld id="{033D0BAF-6978-46C3-89BD-F601A3A6A564}" type="slidenum">
              <a:rPr lang="tr-TR" smtClean="0"/>
              <a:pPr/>
              <a:t>30</a:t>
            </a:fld>
            <a:endParaRPr lang="tr-TR"/>
          </a:p>
        </p:txBody>
      </p:sp>
    </p:spTree>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96752"/>
          </a:xfrm>
          <a:solidFill>
            <a:srgbClr val="15DEF9"/>
          </a:solidFill>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b="1" dirty="0" smtClean="0">
                <a:solidFill>
                  <a:srgbClr val="C00000"/>
                </a:solidFill>
              </a:rPr>
              <a:t>BİRLİKTE YAŞAMAK İÇİN ŞU KONULARA DİKKAT EDİLMELİDİR</a:t>
            </a:r>
            <a:endParaRPr lang="tr-TR" b="1" dirty="0">
              <a:solidFill>
                <a:srgbClr val="C00000"/>
              </a:solidFill>
            </a:endParaRPr>
          </a:p>
        </p:txBody>
      </p:sp>
      <p:sp>
        <p:nvSpPr>
          <p:cNvPr id="3" name="İçerik Yer Tutucusu 2"/>
          <p:cNvSpPr>
            <a:spLocks noGrp="1"/>
          </p:cNvSpPr>
          <p:nvPr>
            <p:ph idx="1"/>
          </p:nvPr>
        </p:nvSpPr>
        <p:spPr>
          <a:xfrm>
            <a:off x="0" y="1196752"/>
            <a:ext cx="9144000" cy="5661248"/>
          </a:xfrm>
          <a:solidFill>
            <a:schemeClr val="accent4">
              <a:lumMod val="20000"/>
              <a:lumOff val="80000"/>
            </a:schemeClr>
          </a:solidFill>
        </p:spPr>
        <p:txBody>
          <a:bodyPr>
            <a:normAutofit lnSpcReduction="10000"/>
          </a:bodyPr>
          <a:lstStyle/>
          <a:p>
            <a:pPr algn="just">
              <a:buFont typeface="Wingdings" pitchFamily="2" charset="2"/>
              <a:buChar char="ü"/>
            </a:pPr>
            <a:r>
              <a:rPr lang="tr-TR" sz="2600" b="1" dirty="0" smtClean="0"/>
              <a:t>1) Farklılıklarımızın Allah’ın bir nimeti, olduğu asla unutulmamalıdır.</a:t>
            </a:r>
          </a:p>
          <a:p>
            <a:pPr algn="just">
              <a:buFont typeface="Wingdings" pitchFamily="2" charset="2"/>
              <a:buChar char="ü"/>
            </a:pPr>
            <a:r>
              <a:rPr lang="tr-TR" sz="2600" b="1" dirty="0" smtClean="0"/>
              <a:t>2) Farklı fikirlere karşı toleranslı olmalıyız ve farklı fikirlere yaşam hakkı vermeliyiz.</a:t>
            </a:r>
            <a:endParaRPr lang="tr-TR" sz="2600" b="1" dirty="0"/>
          </a:p>
          <a:p>
            <a:pPr algn="just">
              <a:buFont typeface="Wingdings" pitchFamily="2" charset="2"/>
              <a:buChar char="ü"/>
            </a:pPr>
            <a:r>
              <a:rPr lang="tr-TR" sz="2600" b="1" dirty="0" smtClean="0"/>
              <a:t>3) </a:t>
            </a:r>
            <a:r>
              <a:rPr lang="tr-TR" sz="2600" b="1" dirty="0" err="1" smtClean="0"/>
              <a:t>Enelik</a:t>
            </a:r>
            <a:r>
              <a:rPr lang="tr-TR" sz="2600" b="1" dirty="0" smtClean="0"/>
              <a:t> (egoistlik) ve bencillikten arınarak erdemli ve onurlu davranışlar sergilemeliyiz ve her şeyi ben bilirim edasından kurtulmayız.</a:t>
            </a:r>
          </a:p>
          <a:p>
            <a:pPr algn="just">
              <a:buFont typeface="Wingdings" pitchFamily="2" charset="2"/>
              <a:buChar char="ü"/>
            </a:pPr>
            <a:r>
              <a:rPr lang="tr-TR" sz="2600" b="1" dirty="0" smtClean="0"/>
              <a:t>4) Her meselede istişareye önem verilmeli her işte istişare yapmalıyız çünkü istişare doğru kararları ortaya çıkmasına vesile olur.</a:t>
            </a:r>
          </a:p>
          <a:p>
            <a:pPr algn="just">
              <a:buFont typeface="Wingdings" pitchFamily="2" charset="2"/>
              <a:buChar char="ü"/>
            </a:pPr>
            <a:r>
              <a:rPr lang="tr-TR" sz="2600" b="1" dirty="0" smtClean="0"/>
              <a:t>5) İslam’ı iyi anlamalı ve  anlatmalıyız.</a:t>
            </a:r>
          </a:p>
          <a:p>
            <a:pPr algn="just">
              <a:buFont typeface="Wingdings" pitchFamily="2" charset="2"/>
              <a:buChar char="ü"/>
            </a:pPr>
            <a:r>
              <a:rPr lang="tr-TR" sz="2600" b="1" dirty="0" smtClean="0"/>
              <a:t>6) Birlikte yaşam için «Dinde zorlama yoktur» ayetini iyi anlamalı ve </a:t>
            </a:r>
            <a:r>
              <a:rPr lang="tr-TR" sz="2600" b="1" dirty="0" smtClean="0"/>
              <a:t>zorlamanın İslam </a:t>
            </a:r>
            <a:r>
              <a:rPr lang="tr-TR" sz="2600" b="1" dirty="0" smtClean="0"/>
              <a:t>dini dışındakiler için geçerli olmadığının farkında olmalıyız.</a:t>
            </a:r>
          </a:p>
          <a:p>
            <a:pPr>
              <a:buNone/>
            </a:pPr>
            <a:endParaRPr lang="tr-TR" sz="2400" b="1" dirty="0" smtClean="0"/>
          </a:p>
          <a:p>
            <a:pPr>
              <a:buNone/>
            </a:pPr>
            <a:endParaRPr lang="tr-TR" b="1" dirty="0" smtClean="0"/>
          </a:p>
        </p:txBody>
      </p:sp>
      <p:sp>
        <p:nvSpPr>
          <p:cNvPr id="4" name="3 Slayt Numarası Yer Tutucusu"/>
          <p:cNvSpPr>
            <a:spLocks noGrp="1"/>
          </p:cNvSpPr>
          <p:nvPr>
            <p:ph type="sldNum" sz="quarter" idx="12"/>
          </p:nvPr>
        </p:nvSpPr>
        <p:spPr/>
        <p:txBody>
          <a:bodyPr/>
          <a:lstStyle/>
          <a:p>
            <a:fld id="{033D0BAF-6978-46C3-89BD-F601A3A6A564}" type="slidenum">
              <a:rPr lang="tr-TR" smtClean="0"/>
              <a:pPr/>
              <a:t>31</a:t>
            </a:fld>
            <a:endParaRPr lang="tr-TR"/>
          </a:p>
        </p:txBody>
      </p:sp>
    </p:spTree>
    <p:extLst>
      <p:ext uri="{BB962C8B-B14F-4D97-AF65-F5344CB8AC3E}">
        <p14:creationId xmlns="" xmlns:p14="http://schemas.microsoft.com/office/powerpoint/2010/main" val="4016304488"/>
      </p:ext>
    </p:extLst>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style>
          <a:lnRef idx="3">
            <a:schemeClr val="lt1"/>
          </a:lnRef>
          <a:fillRef idx="1">
            <a:schemeClr val="accent1"/>
          </a:fillRef>
          <a:effectRef idx="1">
            <a:schemeClr val="accent1"/>
          </a:effectRef>
          <a:fontRef idx="minor">
            <a:schemeClr val="lt1"/>
          </a:fontRef>
        </p:style>
        <p:txBody>
          <a:bodyPr>
            <a:normAutofit/>
          </a:bodyPr>
          <a:lstStyle/>
          <a:p>
            <a:pPr algn="ctr">
              <a:buNone/>
            </a:pPr>
            <a:endParaRPr lang="tr-TR" b="1" dirty="0" smtClean="0"/>
          </a:p>
          <a:p>
            <a:pPr algn="ctr">
              <a:buNone/>
            </a:pPr>
            <a:r>
              <a:rPr lang="tr-TR" sz="9600" b="1" dirty="0" smtClean="0"/>
              <a:t>BİRLİKTE YAŞAM ÖRNEKLERİ</a:t>
            </a:r>
            <a:endParaRPr lang="tr-TR" sz="9600" b="1"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32</a:t>
            </a:fld>
            <a:endParaRPr lang="tr-TR"/>
          </a:p>
        </p:txBody>
      </p:sp>
    </p:spTree>
    <p:extLst>
      <p:ext uri="{BB962C8B-B14F-4D97-AF65-F5344CB8AC3E}">
        <p14:creationId xmlns="" xmlns:p14="http://schemas.microsoft.com/office/powerpoint/2010/main" val="3740290458"/>
      </p:ext>
    </p:extLst>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sz="3600" b="1" dirty="0" smtClean="0">
                <a:solidFill>
                  <a:schemeClr val="tx1"/>
                </a:solidFill>
              </a:rPr>
              <a:t>BİRLİKTE YAŞAM İLKESİ (ÖTEKİLEŞTİRMEMEK)</a:t>
            </a:r>
            <a:endParaRPr lang="tr-TR" sz="3600" b="1" dirty="0">
              <a:solidFill>
                <a:schemeClr val="tx1"/>
              </a:solidFill>
            </a:endParaRP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196752"/>
            <a:ext cx="8280920"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Slayt Numarası Yer Tutucusu"/>
          <p:cNvSpPr>
            <a:spLocks noGrp="1"/>
          </p:cNvSpPr>
          <p:nvPr>
            <p:ph type="sldNum" sz="quarter" idx="12"/>
          </p:nvPr>
        </p:nvSpPr>
        <p:spPr/>
        <p:txBody>
          <a:bodyPr/>
          <a:lstStyle/>
          <a:p>
            <a:fld id="{033D0BAF-6978-46C3-89BD-F601A3A6A564}" type="slidenum">
              <a:rPr lang="tr-TR" smtClean="0"/>
              <a:pPr/>
              <a:t>33</a:t>
            </a:fld>
            <a:endParaRPr lang="tr-TR"/>
          </a:p>
        </p:txBody>
      </p:sp>
    </p:spTree>
    <p:extLst>
      <p:ext uri="{BB962C8B-B14F-4D97-AF65-F5344CB8AC3E}">
        <p14:creationId xmlns="" xmlns:p14="http://schemas.microsoft.com/office/powerpoint/2010/main" val="2120082655"/>
      </p:ext>
    </p:extLst>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268760"/>
          </a:xfrm>
        </p:spPr>
        <p:style>
          <a:lnRef idx="3">
            <a:schemeClr val="lt1"/>
          </a:lnRef>
          <a:fillRef idx="1">
            <a:schemeClr val="accent1"/>
          </a:fillRef>
          <a:effectRef idx="1">
            <a:schemeClr val="accent1"/>
          </a:effectRef>
          <a:fontRef idx="minor">
            <a:schemeClr val="lt1"/>
          </a:fontRef>
        </p:style>
        <p:txBody>
          <a:bodyPr>
            <a:normAutofit/>
          </a:bodyPr>
          <a:lstStyle/>
          <a:p>
            <a:r>
              <a:rPr lang="tr-TR" sz="3600" b="1" dirty="0" smtClean="0"/>
              <a:t>MEDİNEDE BİRLİKTE YAŞAM SÖZLEŞMESİ: (MEDİNE VESİKASI)</a:t>
            </a:r>
            <a:endParaRPr lang="tr-TR" sz="3600" b="1" dirty="0"/>
          </a:p>
        </p:txBody>
      </p:sp>
      <p:sp>
        <p:nvSpPr>
          <p:cNvPr id="3" name="İçerik Yer Tutucusu 2"/>
          <p:cNvSpPr>
            <a:spLocks noGrp="1"/>
          </p:cNvSpPr>
          <p:nvPr>
            <p:ph idx="1"/>
          </p:nvPr>
        </p:nvSpPr>
        <p:spPr>
          <a:xfrm>
            <a:off x="0" y="1340768"/>
            <a:ext cx="9144000" cy="5517232"/>
          </a:xfrm>
          <a:solidFill>
            <a:schemeClr val="bg1"/>
          </a:solidFill>
        </p:spPr>
        <p:txBody>
          <a:bodyPr>
            <a:normAutofit fontScale="55000" lnSpcReduction="20000"/>
          </a:bodyPr>
          <a:lstStyle/>
          <a:p>
            <a:pPr>
              <a:buFont typeface="Wingdings" pitchFamily="2" charset="2"/>
              <a:buChar char="v"/>
            </a:pPr>
            <a:r>
              <a:rPr lang="tr-TR" sz="3800" b="1" u="sng" dirty="0" smtClean="0">
                <a:solidFill>
                  <a:srgbClr val="FF0000"/>
                </a:solidFill>
              </a:rPr>
              <a:t>MEDİNE SÖZLEŞMESİ</a:t>
            </a:r>
            <a:endParaRPr lang="tr-TR" sz="3800" b="1" dirty="0" smtClean="0"/>
          </a:p>
          <a:p>
            <a:pPr>
              <a:buFont typeface="Wingdings" pitchFamily="2" charset="2"/>
              <a:buChar char="v"/>
            </a:pPr>
            <a:r>
              <a:rPr lang="tr-TR" sz="4400" b="1" dirty="0" err="1" smtClean="0"/>
              <a:t>Yesrib</a:t>
            </a:r>
            <a:r>
              <a:rPr lang="tr-TR" sz="4400" b="1" dirty="0" smtClean="0"/>
              <a:t> </a:t>
            </a:r>
            <a:r>
              <a:rPr lang="tr-TR" sz="4400" b="1" dirty="0"/>
              <a:t>çevresi haram bölgesi olarak belirlenir. </a:t>
            </a:r>
            <a:endParaRPr lang="tr-TR" sz="4400" b="1" dirty="0" smtClean="0"/>
          </a:p>
          <a:p>
            <a:pPr>
              <a:buFont typeface="Wingdings" pitchFamily="2" charset="2"/>
              <a:buChar char="v"/>
            </a:pPr>
            <a:r>
              <a:rPr lang="tr-TR" sz="4400" b="1" dirty="0" smtClean="0"/>
              <a:t>Her </a:t>
            </a:r>
            <a:r>
              <a:rPr lang="tr-TR" sz="4400" b="1" dirty="0"/>
              <a:t>bir zümre kendi bölgesinden mesuldür. </a:t>
            </a:r>
            <a:endParaRPr lang="tr-TR" sz="4400" b="1" dirty="0" smtClean="0"/>
          </a:p>
          <a:p>
            <a:pPr>
              <a:buFont typeface="Wingdings" pitchFamily="2" charset="2"/>
              <a:buChar char="v"/>
            </a:pPr>
            <a:r>
              <a:rPr lang="tr-TR" sz="4400" b="1" dirty="0" smtClean="0"/>
              <a:t>Antlaşmaya </a:t>
            </a:r>
            <a:r>
              <a:rPr lang="tr-TR" sz="4400" b="1" dirty="0"/>
              <a:t>dâhil olan herkes, Medine içerisinde ve dışarısında güvendedir. </a:t>
            </a:r>
            <a:endParaRPr lang="tr-TR" sz="4400" b="1" dirty="0" smtClean="0"/>
          </a:p>
          <a:p>
            <a:pPr>
              <a:buFont typeface="Wingdings" pitchFamily="2" charset="2"/>
              <a:buChar char="v"/>
            </a:pPr>
            <a:r>
              <a:rPr lang="tr-TR" sz="4400" b="1" dirty="0" smtClean="0"/>
              <a:t>Yahudilerden </a:t>
            </a:r>
            <a:r>
              <a:rPr lang="tr-TR" sz="4400" b="1" dirty="0"/>
              <a:t>ittifaka dâhil olanlar, zulmetmez ve düşmana yardım etmezlerse, yardım ve iyi davranışa hak kazanır. </a:t>
            </a:r>
            <a:endParaRPr lang="tr-TR" sz="4400" b="1" dirty="0" smtClean="0"/>
          </a:p>
          <a:p>
            <a:pPr>
              <a:buFont typeface="Wingdings" pitchFamily="2" charset="2"/>
              <a:buChar char="v"/>
            </a:pPr>
            <a:r>
              <a:rPr lang="tr-TR" sz="4400" b="1" dirty="0" smtClean="0"/>
              <a:t>"Yahudilerden bize tabi olanlara yardım edilip iyi davranılacaktır. Onlar hiçbir haksızlığa uğramayacak, düşmanlarına yardım edilmeyecektir"</a:t>
            </a:r>
            <a:r>
              <a:rPr lang="tr-TR" sz="2900" b="1" dirty="0" smtClean="0"/>
              <a:t>(17. md.)</a:t>
            </a:r>
          </a:p>
          <a:p>
            <a:pPr>
              <a:buFont typeface="Wingdings" pitchFamily="2" charset="2"/>
              <a:buChar char="v"/>
            </a:pPr>
            <a:r>
              <a:rPr lang="tr-TR" sz="4400" b="1" dirty="0" smtClean="0"/>
              <a:t>"Müslümanlarla Yahudiler arasında yardımlaşma, karşılıklı hayırhahlık ve iyilik bulunacaktır"</a:t>
            </a:r>
            <a:r>
              <a:rPr lang="tr-TR" sz="3300" b="1" dirty="0" smtClean="0"/>
              <a:t>(36. md)</a:t>
            </a:r>
            <a:endParaRPr lang="tr-TR" sz="2900" b="1" dirty="0" smtClean="0"/>
          </a:p>
          <a:p>
            <a:pPr>
              <a:buFont typeface="Wingdings" pitchFamily="2" charset="2"/>
              <a:buChar char="v"/>
            </a:pPr>
            <a:r>
              <a:rPr lang="tr-TR" sz="4400" b="1" dirty="0" smtClean="0"/>
              <a:t>"Yahudiler müminlerle birlikte tek bir toplulukturlar. Onlar kendi dinlerine, Müslümanlar da kendi dinlerine göre yaşayacaklardır“</a:t>
            </a:r>
          </a:p>
          <a:p>
            <a:pPr>
              <a:buNone/>
            </a:pPr>
            <a:r>
              <a:rPr lang="tr-TR" sz="3800" b="1" dirty="0" smtClean="0"/>
              <a:t>     </a:t>
            </a:r>
            <a:r>
              <a:rPr lang="tr-TR" sz="2900" b="1" dirty="0" smtClean="0"/>
              <a:t>(25. md)  </a:t>
            </a:r>
          </a:p>
          <a:p>
            <a:pPr>
              <a:buNone/>
            </a:pPr>
            <a:endParaRPr lang="tr-TR" sz="2900" b="1" dirty="0" smtClean="0"/>
          </a:p>
          <a:p>
            <a:pPr>
              <a:buNone/>
            </a:pPr>
            <a:endParaRPr lang="tr-TR" sz="2900" b="1" dirty="0" smtClean="0"/>
          </a:p>
          <a:p>
            <a:pPr>
              <a:buNone/>
            </a:pPr>
            <a:endParaRPr lang="tr-TR" sz="2900" b="1" dirty="0" smtClean="0"/>
          </a:p>
          <a:p>
            <a:pPr>
              <a:buNone/>
            </a:pPr>
            <a:endParaRPr lang="tr-TR" sz="2900" b="1" dirty="0" smtClean="0"/>
          </a:p>
          <a:p>
            <a:pPr>
              <a:buNone/>
            </a:pPr>
            <a:endParaRPr lang="tr-TR" sz="1600" b="1" dirty="0"/>
          </a:p>
          <a:p>
            <a:pPr>
              <a:buNone/>
            </a:pPr>
            <a:endParaRPr lang="tr-TR" dirty="0" smtClean="0"/>
          </a:p>
          <a:p>
            <a:endParaRPr lang="tr-TR" dirty="0"/>
          </a:p>
          <a:p>
            <a:endParaRPr lang="tr-TR"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34</a:t>
            </a:fld>
            <a:endParaRPr lang="tr-TR"/>
          </a:p>
        </p:txBody>
      </p:sp>
    </p:spTree>
    <p:extLst>
      <p:ext uri="{BB962C8B-B14F-4D97-AF65-F5344CB8AC3E}">
        <p14:creationId xmlns="" xmlns:p14="http://schemas.microsoft.com/office/powerpoint/2010/main" val="1297150136"/>
      </p:ext>
    </p:extLst>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style>
          <a:lnRef idx="3">
            <a:schemeClr val="lt1"/>
          </a:lnRef>
          <a:fillRef idx="1">
            <a:schemeClr val="accent1"/>
          </a:fillRef>
          <a:effectRef idx="1">
            <a:schemeClr val="accent1"/>
          </a:effectRef>
          <a:fontRef idx="minor">
            <a:schemeClr val="lt1"/>
          </a:fontRef>
        </p:style>
        <p:txBody>
          <a:bodyPr>
            <a:normAutofit/>
          </a:bodyPr>
          <a:lstStyle/>
          <a:p>
            <a:r>
              <a:rPr lang="tr-TR" sz="3200" b="1" dirty="0" smtClean="0"/>
              <a:t>YAHUDİLERİN </a:t>
            </a:r>
            <a:r>
              <a:rPr lang="tr-TR" sz="3200" b="1" dirty="0" smtClean="0"/>
              <a:t>BİR KISMI </a:t>
            </a:r>
            <a:br>
              <a:rPr lang="tr-TR" sz="3200" b="1" dirty="0" smtClean="0"/>
            </a:br>
            <a:r>
              <a:rPr lang="tr-TR" sz="3200" b="1" dirty="0" smtClean="0"/>
              <a:t>MÜSLÜMAN OLMUŞTUR.</a:t>
            </a:r>
            <a:endParaRPr lang="tr-TR" sz="3200" b="1" dirty="0"/>
          </a:p>
        </p:txBody>
      </p:sp>
      <p:sp>
        <p:nvSpPr>
          <p:cNvPr id="3" name="İçerik Yer Tutucusu 2"/>
          <p:cNvSpPr>
            <a:spLocks noGrp="1"/>
          </p:cNvSpPr>
          <p:nvPr>
            <p:ph idx="1"/>
          </p:nvPr>
        </p:nvSpPr>
        <p:spPr>
          <a:xfrm>
            <a:off x="0" y="1196752"/>
            <a:ext cx="9144000" cy="5661248"/>
          </a:xfrm>
          <a:solidFill>
            <a:schemeClr val="accent2">
              <a:lumMod val="40000"/>
              <a:lumOff val="60000"/>
            </a:schemeClr>
          </a:solidFill>
        </p:spPr>
        <p:txBody>
          <a:bodyPr>
            <a:normAutofit lnSpcReduction="10000"/>
          </a:bodyPr>
          <a:lstStyle/>
          <a:p>
            <a:pPr algn="just">
              <a:buNone/>
            </a:pPr>
            <a:r>
              <a:rPr lang="tr-TR" b="1" dirty="0" smtClean="0"/>
              <a:t>Hz</a:t>
            </a:r>
            <a:r>
              <a:rPr lang="tr-TR" b="1" dirty="0"/>
              <a:t>. Peygamber'in Yahudilere karşı izlediği olumlu tavırlar sonucu az sayıda da olsa bazı </a:t>
            </a:r>
            <a:r>
              <a:rPr lang="tr-TR" b="1" dirty="0" smtClean="0"/>
              <a:t>Yahudiler </a:t>
            </a:r>
            <a:r>
              <a:rPr lang="tr-TR" b="1" dirty="0"/>
              <a:t>Müslüman </a:t>
            </a:r>
            <a:r>
              <a:rPr lang="tr-TR" b="1" dirty="0" smtClean="0"/>
              <a:t>olmuştur:</a:t>
            </a:r>
          </a:p>
          <a:p>
            <a:pPr>
              <a:buNone/>
            </a:pPr>
            <a:endParaRPr lang="tr-TR" b="1" dirty="0" smtClean="0"/>
          </a:p>
          <a:p>
            <a:r>
              <a:rPr lang="tr-TR" b="1" dirty="0" smtClean="0"/>
              <a:t> </a:t>
            </a:r>
            <a:r>
              <a:rPr lang="tr-TR" b="1" dirty="0"/>
              <a:t>Abdullah b. Selâm</a:t>
            </a:r>
            <a:r>
              <a:rPr lang="tr-TR" b="1" dirty="0" smtClean="0"/>
              <a:t>,</a:t>
            </a:r>
          </a:p>
          <a:p>
            <a:r>
              <a:rPr lang="tr-TR" b="1" dirty="0" smtClean="0"/>
              <a:t> </a:t>
            </a:r>
            <a:r>
              <a:rPr lang="tr-TR" b="1" dirty="0" err="1" smtClean="0"/>
              <a:t>Sa'lebe</a:t>
            </a:r>
            <a:r>
              <a:rPr lang="tr-TR" b="1" dirty="0" smtClean="0"/>
              <a:t> </a:t>
            </a:r>
            <a:r>
              <a:rPr lang="tr-TR" b="1" dirty="0"/>
              <a:t>b. </a:t>
            </a:r>
            <a:r>
              <a:rPr lang="tr-TR" b="1" dirty="0" err="1"/>
              <a:t>Sa'ye</a:t>
            </a:r>
            <a:r>
              <a:rPr lang="tr-TR" b="1" dirty="0" smtClean="0"/>
              <a:t>,</a:t>
            </a:r>
          </a:p>
          <a:p>
            <a:r>
              <a:rPr lang="tr-TR" b="1" dirty="0" smtClean="0"/>
              <a:t> </a:t>
            </a:r>
            <a:r>
              <a:rPr lang="tr-TR" b="1" dirty="0" err="1"/>
              <a:t>Esîd</a:t>
            </a:r>
            <a:r>
              <a:rPr lang="tr-TR" b="1" dirty="0"/>
              <a:t> b. </a:t>
            </a:r>
            <a:r>
              <a:rPr lang="tr-TR" b="1" dirty="0" err="1"/>
              <a:t>Sa'ye</a:t>
            </a:r>
            <a:r>
              <a:rPr lang="tr-TR" b="1" dirty="0"/>
              <a:t>, </a:t>
            </a:r>
            <a:endParaRPr lang="tr-TR" b="1" dirty="0" smtClean="0"/>
          </a:p>
          <a:p>
            <a:r>
              <a:rPr lang="tr-TR" b="1" dirty="0" smtClean="0"/>
              <a:t> </a:t>
            </a:r>
            <a:r>
              <a:rPr lang="tr-TR" b="1" dirty="0" err="1" smtClean="0"/>
              <a:t>Esed</a:t>
            </a:r>
            <a:r>
              <a:rPr lang="tr-TR" b="1" dirty="0" smtClean="0"/>
              <a:t> </a:t>
            </a:r>
            <a:r>
              <a:rPr lang="tr-TR" b="1" dirty="0"/>
              <a:t>b. Ubeyd, </a:t>
            </a:r>
            <a:endParaRPr lang="tr-TR" b="1" dirty="0" smtClean="0"/>
          </a:p>
          <a:p>
            <a:r>
              <a:rPr lang="tr-TR" b="1" dirty="0" err="1" smtClean="0"/>
              <a:t>Muhayrık</a:t>
            </a:r>
            <a:r>
              <a:rPr lang="tr-TR" b="1" dirty="0"/>
              <a:t>, </a:t>
            </a:r>
            <a:endParaRPr lang="tr-TR" b="1" dirty="0" smtClean="0"/>
          </a:p>
          <a:p>
            <a:r>
              <a:rPr lang="tr-TR" b="1" dirty="0" err="1" smtClean="0"/>
              <a:t>Meymûn</a:t>
            </a:r>
            <a:r>
              <a:rPr lang="tr-TR" b="1" dirty="0" smtClean="0"/>
              <a:t> </a:t>
            </a:r>
            <a:r>
              <a:rPr lang="tr-TR" b="1" dirty="0"/>
              <a:t>b. </a:t>
            </a:r>
            <a:r>
              <a:rPr lang="tr-TR" b="1" dirty="0" err="1"/>
              <a:t>Yâmin</a:t>
            </a:r>
            <a:r>
              <a:rPr lang="tr-TR" b="1" dirty="0"/>
              <a:t> </a:t>
            </a:r>
            <a:endParaRPr lang="tr-TR" b="1" dirty="0" smtClean="0"/>
          </a:p>
          <a:p>
            <a:pPr algn="r">
              <a:buNone/>
            </a:pPr>
            <a:r>
              <a:rPr lang="tr-TR" sz="1900" b="1" dirty="0" smtClean="0"/>
              <a:t>(</a:t>
            </a:r>
            <a:r>
              <a:rPr lang="tr-TR" sz="1900" b="1" dirty="0" err="1" smtClean="0"/>
              <a:t>İbni</a:t>
            </a:r>
            <a:r>
              <a:rPr lang="tr-TR" sz="1900" b="1" dirty="0" smtClean="0"/>
              <a:t>- </a:t>
            </a:r>
            <a:r>
              <a:rPr lang="tr-TR" sz="1900" b="1" dirty="0" err="1" smtClean="0"/>
              <a:t>sad</a:t>
            </a:r>
            <a:r>
              <a:rPr lang="tr-TR" sz="1900" b="1" dirty="0" smtClean="0"/>
              <a:t> </a:t>
            </a:r>
            <a:r>
              <a:rPr lang="tr-TR" sz="1900" b="1" dirty="0" err="1" smtClean="0"/>
              <a:t>Ettabakatül</a:t>
            </a:r>
            <a:r>
              <a:rPr lang="tr-TR" sz="1900" b="1" dirty="0" smtClean="0"/>
              <a:t> Kübra I 164)</a:t>
            </a:r>
          </a:p>
          <a:p>
            <a:pPr>
              <a:buNone/>
            </a:pPr>
            <a:endParaRPr lang="tr-TR" dirty="0" smtClean="0"/>
          </a:p>
          <a:p>
            <a:endParaRPr lang="tr-TR" b="1"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35</a:t>
            </a:fld>
            <a:endParaRPr lang="tr-TR"/>
          </a:p>
        </p:txBody>
      </p:sp>
    </p:spTree>
    <p:extLst>
      <p:ext uri="{BB962C8B-B14F-4D97-AF65-F5344CB8AC3E}">
        <p14:creationId xmlns="" xmlns:p14="http://schemas.microsoft.com/office/powerpoint/2010/main" val="2852210392"/>
      </p:ext>
    </p:extLst>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style>
          <a:lnRef idx="3">
            <a:schemeClr val="lt1"/>
          </a:lnRef>
          <a:fillRef idx="1">
            <a:schemeClr val="accent1"/>
          </a:fillRef>
          <a:effectRef idx="1">
            <a:schemeClr val="accent1"/>
          </a:effectRef>
          <a:fontRef idx="minor">
            <a:schemeClr val="lt1"/>
          </a:fontRef>
        </p:style>
        <p:txBody>
          <a:bodyPr>
            <a:noAutofit/>
          </a:bodyPr>
          <a:lstStyle/>
          <a:p>
            <a:r>
              <a:rPr lang="tr-TR" sz="3200" b="1" dirty="0" smtClean="0"/>
              <a:t>EFENDİMİZ S.A.V. ZİMMİ </a:t>
            </a:r>
            <a:r>
              <a:rPr lang="tr-TR" sz="3200" b="1" dirty="0" smtClean="0"/>
              <a:t>HAKLARINA</a:t>
            </a:r>
            <a:br>
              <a:rPr lang="tr-TR" sz="3200" b="1" dirty="0" smtClean="0"/>
            </a:br>
            <a:r>
              <a:rPr lang="tr-TR" sz="3200" b="1" dirty="0" smtClean="0"/>
              <a:t> </a:t>
            </a:r>
            <a:r>
              <a:rPr lang="tr-TR" sz="3200" b="1" dirty="0" smtClean="0"/>
              <a:t>TİTİZLİK </a:t>
            </a:r>
            <a:r>
              <a:rPr lang="tr-TR" sz="3200" b="1" dirty="0" smtClean="0"/>
              <a:t>GÖSTERMİŞTİR.</a:t>
            </a:r>
            <a:endParaRPr lang="tr-TR" sz="3200" b="1" dirty="0"/>
          </a:p>
        </p:txBody>
      </p:sp>
      <p:sp>
        <p:nvSpPr>
          <p:cNvPr id="3" name="İçerik Yer Tutucusu 2"/>
          <p:cNvSpPr>
            <a:spLocks noGrp="1"/>
          </p:cNvSpPr>
          <p:nvPr>
            <p:ph idx="1"/>
          </p:nvPr>
        </p:nvSpPr>
        <p:spPr>
          <a:xfrm>
            <a:off x="0" y="1196752"/>
            <a:ext cx="9144000" cy="5661248"/>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endParaRPr lang="tr-TR" b="1" dirty="0" smtClean="0"/>
          </a:p>
          <a:p>
            <a:r>
              <a:rPr lang="tr-TR" b="1" dirty="0" smtClean="0"/>
              <a:t>“</a:t>
            </a:r>
            <a:r>
              <a:rPr lang="tr-TR" b="1" dirty="0"/>
              <a:t>Kim bir zimmîyi incitirse, beni incitmiş olur. Beni inciten kimse de Allah'ı öfkelendirir</a:t>
            </a:r>
            <a:r>
              <a:rPr lang="tr-TR" b="1" dirty="0" smtClean="0"/>
              <a:t>.”</a:t>
            </a:r>
          </a:p>
          <a:p>
            <a:r>
              <a:rPr lang="tr-TR" b="1" dirty="0" smtClean="0">
                <a:solidFill>
                  <a:srgbClr val="C00000"/>
                </a:solidFill>
              </a:rPr>
              <a:t>“</a:t>
            </a:r>
            <a:r>
              <a:rPr lang="tr-TR" b="1" dirty="0">
                <a:solidFill>
                  <a:srgbClr val="C00000"/>
                </a:solidFill>
              </a:rPr>
              <a:t>Kıyamet günü, ben anlaşma yaptığımız zimmîlerden birine zulmeden, haklarına tecavüz eden, ona gücünden fazla sorumluluk yükleyen veya istemediği halde ona zorla bir iş yaptıran kimseyi kabul etmeyeceğim</a:t>
            </a:r>
            <a:r>
              <a:rPr lang="tr-TR" b="1" dirty="0" smtClean="0">
                <a:solidFill>
                  <a:srgbClr val="C00000"/>
                </a:solidFill>
              </a:rPr>
              <a:t>.” </a:t>
            </a:r>
            <a:endParaRPr lang="tr-TR" b="1" dirty="0" smtClean="0">
              <a:solidFill>
                <a:srgbClr val="C00000"/>
              </a:solidFill>
            </a:endParaRPr>
          </a:p>
          <a:p>
            <a:r>
              <a:rPr lang="tr-TR" b="1" dirty="0" smtClean="0">
                <a:solidFill>
                  <a:srgbClr val="7030A0"/>
                </a:solidFill>
              </a:rPr>
              <a:t>"</a:t>
            </a:r>
            <a:r>
              <a:rPr lang="tr-TR" b="1" dirty="0">
                <a:solidFill>
                  <a:srgbClr val="7030A0"/>
                </a:solidFill>
              </a:rPr>
              <a:t>Bir gayr-i Müslim vatandaşı haksız yere öldüren, kokusu kırk yıllık mesafeden duyulduğu halde cennetin kokusunu </a:t>
            </a:r>
            <a:r>
              <a:rPr lang="tr-TR" b="1" dirty="0" smtClean="0">
                <a:solidFill>
                  <a:srgbClr val="7030A0"/>
                </a:solidFill>
              </a:rPr>
              <a:t>duyamayacaktır“ </a:t>
            </a:r>
            <a:r>
              <a:rPr lang="tr-TR" sz="1900" b="1" dirty="0" smtClean="0">
                <a:solidFill>
                  <a:srgbClr val="7030A0"/>
                </a:solidFill>
              </a:rPr>
              <a:t>(</a:t>
            </a:r>
            <a:r>
              <a:rPr lang="tr-TR" sz="1900" b="1" dirty="0" smtClean="0">
                <a:solidFill>
                  <a:srgbClr val="7030A0"/>
                </a:solidFill>
              </a:rPr>
              <a:t>Buhari cizye 5</a:t>
            </a:r>
            <a:r>
              <a:rPr lang="tr-TR" sz="1900" b="1" dirty="0" smtClean="0">
                <a:solidFill>
                  <a:srgbClr val="7030A0"/>
                </a:solidFill>
              </a:rPr>
              <a:t>)</a:t>
            </a:r>
          </a:p>
          <a:p>
            <a:pPr algn="just">
              <a:buNone/>
            </a:pPr>
            <a:r>
              <a:rPr lang="tr-TR" sz="1900" b="1" dirty="0" smtClean="0">
                <a:solidFill>
                  <a:schemeClr val="tx1"/>
                </a:solidFill>
              </a:rPr>
              <a:t>( </a:t>
            </a:r>
            <a:r>
              <a:rPr lang="tr-TR" sz="2000" b="1" dirty="0" smtClean="0">
                <a:solidFill>
                  <a:schemeClr val="tx1"/>
                </a:solidFill>
              </a:rPr>
              <a:t>ZİMMÎ: İslam devletinde yaşayan gayri </a:t>
            </a:r>
            <a:r>
              <a:rPr lang="tr-TR" sz="2000" b="1" dirty="0" err="1" smtClean="0">
                <a:solidFill>
                  <a:schemeClr val="tx1"/>
                </a:solidFill>
              </a:rPr>
              <a:t>müslim</a:t>
            </a:r>
            <a:r>
              <a:rPr lang="tr-TR" sz="2000" b="1" dirty="0" smtClean="0">
                <a:solidFill>
                  <a:schemeClr val="tx1"/>
                </a:solidFill>
              </a:rPr>
              <a:t> vatandaşlar. Cizye vergisi verirler buna   karşılık İslam devleti onları korur, hür bir şekilde </a:t>
            </a:r>
            <a:r>
              <a:rPr lang="tr-TR" sz="2000" b="1" dirty="0" smtClean="0">
                <a:solidFill>
                  <a:schemeClr val="tx1"/>
                </a:solidFill>
              </a:rPr>
              <a:t>İ</a:t>
            </a:r>
            <a:r>
              <a:rPr lang="tr-TR" sz="2000" b="1" dirty="0" smtClean="0">
                <a:solidFill>
                  <a:schemeClr val="tx1"/>
                </a:solidFill>
              </a:rPr>
              <a:t>slam devletinde yaşarlar.</a:t>
            </a:r>
            <a:r>
              <a:rPr lang="tr-TR" sz="1900" b="1" dirty="0" smtClean="0">
                <a:solidFill>
                  <a:schemeClr val="tx1"/>
                </a:solidFill>
              </a:rPr>
              <a:t>)</a:t>
            </a:r>
            <a:endParaRPr lang="tr-TR" b="1" dirty="0" smtClean="0">
              <a:solidFill>
                <a:schemeClr val="tx1"/>
              </a:solidFill>
            </a:endParaRPr>
          </a:p>
          <a:p>
            <a:pPr>
              <a:buNone/>
            </a:pPr>
            <a:endParaRPr lang="tr-TR" b="1" dirty="0"/>
          </a:p>
        </p:txBody>
      </p:sp>
      <p:sp>
        <p:nvSpPr>
          <p:cNvPr id="4" name="3 Metin kutusu"/>
          <p:cNvSpPr txBox="1"/>
          <p:nvPr/>
        </p:nvSpPr>
        <p:spPr>
          <a:xfrm>
            <a:off x="2843808" y="1196752"/>
            <a:ext cx="36004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tr-TR" sz="2800" b="1" dirty="0" smtClean="0">
                <a:solidFill>
                  <a:schemeClr val="tx1"/>
                </a:solidFill>
              </a:rPr>
              <a:t>HADİS-İ ŞERİFLER</a:t>
            </a:r>
            <a:endParaRPr lang="tr-TR" b="1" dirty="0">
              <a:solidFill>
                <a:schemeClr val="tx1"/>
              </a:solidFill>
            </a:endParaRPr>
          </a:p>
        </p:txBody>
      </p:sp>
      <p:sp>
        <p:nvSpPr>
          <p:cNvPr id="5" name="4 Slayt Numarası Yer Tutucusu"/>
          <p:cNvSpPr>
            <a:spLocks noGrp="1"/>
          </p:cNvSpPr>
          <p:nvPr>
            <p:ph type="sldNum" sz="quarter" idx="12"/>
          </p:nvPr>
        </p:nvSpPr>
        <p:spPr/>
        <p:txBody>
          <a:bodyPr/>
          <a:lstStyle/>
          <a:p>
            <a:fld id="{033D0BAF-6978-46C3-89BD-F601A3A6A564}" type="slidenum">
              <a:rPr lang="tr-TR" smtClean="0"/>
              <a:pPr/>
              <a:t>36</a:t>
            </a:fld>
            <a:endParaRPr lang="tr-TR"/>
          </a:p>
        </p:txBody>
      </p:sp>
    </p:spTree>
    <p:extLst>
      <p:ext uri="{BB962C8B-B14F-4D97-AF65-F5344CB8AC3E}">
        <p14:creationId xmlns="" xmlns:p14="http://schemas.microsoft.com/office/powerpoint/2010/main" val="2542028861"/>
      </p:ext>
    </p:extLst>
  </p:cSld>
  <p:clrMapOvr>
    <a:masterClrMapping/>
  </p:clrMapOvr>
  <p:transition spd="med">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72816"/>
            <a:ext cx="9144000" cy="5085184"/>
          </a:xfrm>
        </p:spPr>
        <p:txBody>
          <a:bodyPr anchor="ctr">
            <a:normAutofit fontScale="62500" lnSpcReduction="20000"/>
          </a:bodyPr>
          <a:lstStyle/>
          <a:p>
            <a:pPr>
              <a:buNone/>
            </a:pPr>
            <a:r>
              <a:rPr lang="tr-TR" sz="4000" b="1" dirty="0" smtClean="0"/>
              <a:t>Fatih, Bir cami </a:t>
            </a:r>
            <a:r>
              <a:rPr lang="tr-TR" sz="4000" b="1" dirty="0" err="1" smtClean="0"/>
              <a:t>inşatında</a:t>
            </a:r>
            <a:r>
              <a:rPr lang="tr-TR" sz="4000" b="1" dirty="0" smtClean="0"/>
              <a:t>  </a:t>
            </a:r>
            <a:r>
              <a:rPr lang="tr-TR" sz="4000" b="1" dirty="0" smtClean="0"/>
              <a:t>iki mermer sütunu üçer arşın kesip kısaltan mimarbaşının ellerini kestirmiş ve bunun üzerine mimarbaşı kendisi hakkında davacı olmuştur.</a:t>
            </a:r>
          </a:p>
          <a:p>
            <a:pPr>
              <a:buNone/>
            </a:pPr>
            <a:r>
              <a:rPr lang="tr-TR" sz="4000" b="1" dirty="0" smtClean="0"/>
              <a:t>     Dava </a:t>
            </a:r>
            <a:r>
              <a:rPr lang="tr-TR" sz="4000" b="1" dirty="0" smtClean="0"/>
              <a:t>üzerine, Fatih Sultan Mehmet davacı ile birlikte İstanbul kadısı huzurunda mahkeme olmuştur. İstanbul kadısı mahkemede hüküm olarak Sultan Fatih’in de ellerinin kesilmesi gerektiği hükmüne varmıştır.</a:t>
            </a:r>
          </a:p>
          <a:p>
            <a:pPr>
              <a:buNone/>
            </a:pPr>
            <a:r>
              <a:rPr lang="tr-TR" sz="4000" b="1" dirty="0" smtClean="0"/>
              <a:t>     Fakat </a:t>
            </a:r>
            <a:r>
              <a:rPr lang="tr-TR" sz="4000" b="1" dirty="0" smtClean="0"/>
              <a:t>mimarbaşı kısas istememiş ve Fatih'in her gün kendisine on akçe ödemesi talebinde bulunmuştur. Fatih Sultan Mehmet ise bunu kendi isteğiyle günlük yirmi akçeye çıkarmıştır. </a:t>
            </a:r>
            <a:r>
              <a:rPr lang="tr-TR" sz="2800" dirty="0" smtClean="0"/>
              <a:t/>
            </a:r>
            <a:br>
              <a:rPr lang="tr-TR" sz="2800" dirty="0" smtClean="0"/>
            </a:br>
            <a:r>
              <a:rPr lang="tr-TR" sz="2800" dirty="0" smtClean="0"/>
              <a:t/>
            </a:r>
            <a:br>
              <a:rPr lang="tr-TR" sz="2800" dirty="0" smtClean="0"/>
            </a:br>
            <a:endParaRPr lang="tr-TR" sz="2800" dirty="0" smtClean="0"/>
          </a:p>
          <a:p>
            <a:pPr algn="just">
              <a:buNone/>
            </a:pPr>
            <a:r>
              <a:rPr lang="tr-TR" sz="2600" b="1" dirty="0" smtClean="0"/>
              <a:t>Kaynak: </a:t>
            </a:r>
            <a:r>
              <a:rPr lang="tr-TR" sz="2600" b="1" dirty="0" smtClean="0"/>
              <a:t> </a:t>
            </a:r>
            <a:r>
              <a:rPr lang="tr-TR" sz="2600" dirty="0" smtClean="0"/>
              <a:t>Evliya </a:t>
            </a:r>
            <a:r>
              <a:rPr lang="tr-TR" sz="2600" dirty="0" smtClean="0"/>
              <a:t>Çelebi Seyahatnamesi, Millet Kütüphanesi, Ali </a:t>
            </a:r>
            <a:r>
              <a:rPr lang="tr-TR" sz="2600" dirty="0" err="1" smtClean="0"/>
              <a:t>Emiri</a:t>
            </a:r>
            <a:r>
              <a:rPr lang="tr-TR" sz="2600" dirty="0" smtClean="0"/>
              <a:t> Koleksiyonu, I/36; </a:t>
            </a:r>
            <a:r>
              <a:rPr lang="tr-TR" sz="2600" dirty="0" err="1" smtClean="0"/>
              <a:t>Abdurrahman</a:t>
            </a:r>
            <a:r>
              <a:rPr lang="tr-TR" sz="2600" dirty="0" smtClean="0"/>
              <a:t> Adil, Hadisat-ı </a:t>
            </a:r>
            <a:r>
              <a:rPr lang="tr-TR" sz="2600" dirty="0" err="1" smtClean="0"/>
              <a:t>Hukukiyye</a:t>
            </a:r>
            <a:r>
              <a:rPr lang="tr-TR" sz="2600" dirty="0" smtClean="0"/>
              <a:t>, İstanbul, 1932, s. 185-186; İsmail Hami </a:t>
            </a:r>
            <a:r>
              <a:rPr lang="tr-TR" sz="2600" dirty="0" err="1" smtClean="0"/>
              <a:t>Danişmend</a:t>
            </a:r>
            <a:r>
              <a:rPr lang="tr-TR" sz="2600" dirty="0" smtClean="0"/>
              <a:t>, Fetih ve Fatih, </a:t>
            </a:r>
            <a:r>
              <a:rPr lang="tr-TR" sz="2600" dirty="0" err="1" smtClean="0"/>
              <a:t>Timaş</a:t>
            </a:r>
            <a:r>
              <a:rPr lang="tr-TR" sz="2600" dirty="0" smtClean="0"/>
              <a:t> Yayınları, İstanbul, 2008, s. 116- 117.</a:t>
            </a:r>
          </a:p>
          <a:p>
            <a:pPr>
              <a:buNone/>
            </a:pPr>
            <a:endParaRPr lang="tr-TR" sz="2800" b="1" dirty="0"/>
          </a:p>
        </p:txBody>
      </p:sp>
      <p:sp>
        <p:nvSpPr>
          <p:cNvPr id="6" name="Başlık 1"/>
          <p:cNvSpPr>
            <a:spLocks noGrp="1"/>
          </p:cNvSpPr>
          <p:nvPr>
            <p:ph type="title"/>
          </p:nvPr>
        </p:nvSpPr>
        <p:spPr>
          <a:xfrm>
            <a:off x="0" y="0"/>
            <a:ext cx="9144000" cy="1700808"/>
          </a:xfrm>
          <a:solidFill>
            <a:srgbClr val="F814C7"/>
          </a:solidFill>
        </p:spPr>
        <p:style>
          <a:lnRef idx="3">
            <a:schemeClr val="lt1"/>
          </a:lnRef>
          <a:fillRef idx="1">
            <a:schemeClr val="accent1"/>
          </a:fillRef>
          <a:effectRef idx="1">
            <a:schemeClr val="accent1"/>
          </a:effectRef>
          <a:fontRef idx="minor">
            <a:schemeClr val="lt1"/>
          </a:fontRef>
        </p:style>
        <p:txBody>
          <a:bodyPr anchor="t">
            <a:noAutofit/>
          </a:bodyPr>
          <a:lstStyle/>
          <a:p>
            <a:r>
              <a:rPr lang="tr-TR" sz="3200" b="1" dirty="0" smtClean="0"/>
              <a:t> ÖRNEK: </a:t>
            </a:r>
            <a:br>
              <a:rPr lang="tr-TR" sz="3200" b="1" dirty="0" smtClean="0"/>
            </a:br>
            <a:r>
              <a:rPr lang="tr-TR" sz="3200" b="1" dirty="0" smtClean="0"/>
              <a:t>  </a:t>
            </a:r>
            <a:r>
              <a:rPr lang="tr-TR" sz="3600" b="1" dirty="0" smtClean="0"/>
              <a:t>Fatih Sultan Mehmet’in Rum ustası ile yaşadığı mahkemedeki ibretlik olay...</a:t>
            </a:r>
            <a:r>
              <a:rPr lang="tr-TR" sz="3200" b="1" dirty="0" smtClean="0"/>
              <a:t/>
            </a:r>
            <a:br>
              <a:rPr lang="tr-TR" sz="3200" b="1" dirty="0" smtClean="0"/>
            </a:br>
            <a:endParaRPr lang="tr-TR" sz="3200" b="1" dirty="0"/>
          </a:p>
        </p:txBody>
      </p:sp>
      <p:sp>
        <p:nvSpPr>
          <p:cNvPr id="7" name="6 Slayt Numarası Yer Tutucusu"/>
          <p:cNvSpPr>
            <a:spLocks noGrp="1"/>
          </p:cNvSpPr>
          <p:nvPr>
            <p:ph type="sldNum" sz="quarter" idx="12"/>
          </p:nvPr>
        </p:nvSpPr>
        <p:spPr/>
        <p:txBody>
          <a:bodyPr/>
          <a:lstStyle/>
          <a:p>
            <a:fld id="{033D0BAF-6978-46C3-89BD-F601A3A6A564}" type="slidenum">
              <a:rPr lang="tr-TR" smtClean="0"/>
              <a:pPr/>
              <a:t>37</a:t>
            </a:fld>
            <a:endParaRPr lang="tr-TR"/>
          </a:p>
        </p:txBody>
      </p:sp>
    </p:spTree>
    <p:extLst>
      <p:ext uri="{BB962C8B-B14F-4D97-AF65-F5344CB8AC3E}">
        <p14:creationId xmlns="" xmlns:p14="http://schemas.microsoft.com/office/powerpoint/2010/main" val="2120082655"/>
      </p:ext>
    </p:extLst>
  </p:cSld>
  <p:clrMapOvr>
    <a:masterClrMapping/>
  </p:clrMapOvr>
  <p:transition spd="med">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22714"/>
          </a:xfrm>
          <a:solidFill>
            <a:srgbClr val="002060"/>
          </a:solidFill>
        </p:spPr>
        <p:style>
          <a:lnRef idx="3">
            <a:schemeClr val="lt1"/>
          </a:lnRef>
          <a:fillRef idx="1">
            <a:schemeClr val="accent1"/>
          </a:fillRef>
          <a:effectRef idx="1">
            <a:schemeClr val="accent1"/>
          </a:effectRef>
          <a:fontRef idx="minor">
            <a:schemeClr val="lt1"/>
          </a:fontRef>
        </p:style>
        <p:txBody>
          <a:bodyPr>
            <a:noAutofit/>
          </a:bodyPr>
          <a:lstStyle/>
          <a:p>
            <a:r>
              <a:rPr lang="tr-TR" sz="4800" b="1" dirty="0" smtClean="0"/>
              <a:t>Efendimiz, NECRANLI 60 kadar Hıristiyan heyetine  </a:t>
            </a:r>
            <a:r>
              <a:rPr lang="tr-TR" sz="4800" b="1" dirty="0" err="1" smtClean="0"/>
              <a:t>Mescid</a:t>
            </a:r>
            <a:r>
              <a:rPr lang="tr-TR" sz="4800" b="1" dirty="0" smtClean="0"/>
              <a:t>-i Nebevide ibadet etme </a:t>
            </a:r>
            <a:r>
              <a:rPr lang="tr-TR" sz="4800" b="1" dirty="0" err="1" smtClean="0"/>
              <a:t>müsadesi</a:t>
            </a:r>
            <a:r>
              <a:rPr lang="tr-TR" sz="4800" b="1" dirty="0" smtClean="0"/>
              <a:t> vermiştir.</a:t>
            </a:r>
            <a:br>
              <a:rPr lang="tr-TR" sz="4800" b="1" dirty="0" smtClean="0"/>
            </a:br>
            <a:r>
              <a:rPr lang="tr-TR" sz="3200" b="1" dirty="0" smtClean="0"/>
              <a:t>(Al-i İmran suresinin başında bu olay anlatılır.</a:t>
            </a:r>
            <a:r>
              <a:rPr lang="tr-TR" sz="4800" b="1" dirty="0" smtClean="0"/>
              <a:t>)</a:t>
            </a:r>
            <a:endParaRPr lang="tr-TR" sz="4800" b="1"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38</a:t>
            </a:fld>
            <a:endParaRPr lang="tr-TR"/>
          </a:p>
        </p:txBody>
      </p:sp>
    </p:spTree>
    <p:extLst>
      <p:ext uri="{BB962C8B-B14F-4D97-AF65-F5344CB8AC3E}">
        <p14:creationId xmlns="" xmlns:p14="http://schemas.microsoft.com/office/powerpoint/2010/main" val="1644874521"/>
      </p:ext>
    </p:extLst>
  </p:cSld>
  <p:clrMapOvr>
    <a:masterClrMapping/>
  </p:clrMapOvr>
  <p:transition spd="med">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Slayt Numarası Yer Tutucusu"/>
          <p:cNvSpPr>
            <a:spLocks noGrp="1"/>
          </p:cNvSpPr>
          <p:nvPr>
            <p:ph type="sldNum" sz="quarter" idx="12"/>
          </p:nvPr>
        </p:nvSpPr>
        <p:spPr/>
        <p:txBody>
          <a:bodyPr/>
          <a:lstStyle/>
          <a:p>
            <a:fld id="{033D0BAF-6978-46C3-89BD-F601A3A6A564}" type="slidenum">
              <a:rPr lang="tr-TR" smtClean="0"/>
              <a:pPr/>
              <a:t>39</a:t>
            </a:fld>
            <a:endParaRPr lang="tr-TR"/>
          </a:p>
        </p:txBody>
      </p:sp>
    </p:spTree>
    <p:extLst>
      <p:ext uri="{BB962C8B-B14F-4D97-AF65-F5344CB8AC3E}">
        <p14:creationId xmlns="" xmlns:p14="http://schemas.microsoft.com/office/powerpoint/2010/main" val="3521189720"/>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9144000" cy="4337323"/>
          </a:xfrm>
        </p:spPr>
        <p:txBody>
          <a:bodyPr anchor="ctr">
            <a:normAutofit/>
          </a:bodyPr>
          <a:lstStyle/>
          <a:p>
            <a:pPr algn="ctr">
              <a:buNone/>
            </a:pPr>
            <a:r>
              <a:rPr lang="tr-TR" sz="6600" b="1" dirty="0"/>
              <a:t> İnsanlar farklı dil, din, cins, ırk, kabile, sosyal ve kültürel gruplar halinde yaşarlar. </a:t>
            </a:r>
            <a:r>
              <a:rPr lang="tr-TR" sz="6600" b="1" dirty="0" smtClean="0"/>
              <a:t> </a:t>
            </a:r>
          </a:p>
          <a:p>
            <a:pPr>
              <a:buNone/>
            </a:pPr>
            <a:endParaRPr lang="tr-TR" sz="3600" b="1" dirty="0"/>
          </a:p>
        </p:txBody>
      </p:sp>
      <p:pic>
        <p:nvPicPr>
          <p:cNvPr id="4" name="Picture 3" descr="C:\Users\engin\Desktop\VAAZ\imagesRZZ1HT9K.jpg"/>
          <p:cNvPicPr>
            <a:picLocks noChangeAspect="1" noChangeArrowheads="1"/>
          </p:cNvPicPr>
          <p:nvPr/>
        </p:nvPicPr>
        <p:blipFill>
          <a:blip r:embed="rId2" cstate="print"/>
          <a:srcRect/>
          <a:stretch>
            <a:fillRect/>
          </a:stretch>
        </p:blipFill>
        <p:spPr bwMode="auto">
          <a:xfrm>
            <a:off x="0" y="4005064"/>
            <a:ext cx="6696744" cy="2852936"/>
          </a:xfrm>
          <a:prstGeom prst="rect">
            <a:avLst/>
          </a:prstGeom>
          <a:noFill/>
        </p:spPr>
      </p:pic>
      <p:sp>
        <p:nvSpPr>
          <p:cNvPr id="5" name="4 Slayt Numarası Yer Tutucusu"/>
          <p:cNvSpPr>
            <a:spLocks noGrp="1"/>
          </p:cNvSpPr>
          <p:nvPr>
            <p:ph type="sldNum" sz="quarter" idx="12"/>
          </p:nvPr>
        </p:nvSpPr>
        <p:spPr/>
        <p:txBody>
          <a:bodyPr/>
          <a:lstStyle/>
          <a:p>
            <a:fld id="{033D0BAF-6978-46C3-89BD-F601A3A6A564}" type="slidenum">
              <a:rPr lang="tr-TR" smtClean="0"/>
              <a:pPr/>
              <a:t>4</a:t>
            </a:fld>
            <a:endParaRPr lang="tr-TR"/>
          </a:p>
        </p:txBody>
      </p:sp>
    </p:spTree>
    <p:extLst>
      <p:ext uri="{BB962C8B-B14F-4D97-AF65-F5344CB8AC3E}">
        <p14:creationId xmlns="" xmlns:p14="http://schemas.microsoft.com/office/powerpoint/2010/main" val="1693896806"/>
      </p:ext>
    </p:extLst>
  </p:cSld>
  <p:clrMapOvr>
    <a:masterClrMapping/>
  </p:clrMapOvr>
  <p:transition spd="med">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52736"/>
          </a:xfrm>
        </p:spPr>
        <p:style>
          <a:lnRef idx="1">
            <a:schemeClr val="accent3"/>
          </a:lnRef>
          <a:fillRef idx="3">
            <a:schemeClr val="accent3"/>
          </a:fillRef>
          <a:effectRef idx="2">
            <a:schemeClr val="accent3"/>
          </a:effectRef>
          <a:fontRef idx="minor">
            <a:schemeClr val="lt1"/>
          </a:fontRef>
        </p:style>
        <p:txBody>
          <a:bodyPr>
            <a:noAutofit/>
          </a:bodyPr>
          <a:lstStyle/>
          <a:p>
            <a:r>
              <a:rPr lang="tr-TR" sz="3600" b="1" dirty="0" smtClean="0">
                <a:solidFill>
                  <a:schemeClr val="bg1"/>
                </a:solidFill>
              </a:rPr>
              <a:t>FATİH’İN İSTANBUL’U FETHİNDE YAYINLADIĞI BİRLİKTE YAŞAM </a:t>
            </a:r>
            <a:r>
              <a:rPr lang="tr-TR" sz="3600" b="1" dirty="0" smtClean="0">
                <a:solidFill>
                  <a:schemeClr val="bg1"/>
                </a:solidFill>
              </a:rPr>
              <a:t>FERMANI</a:t>
            </a:r>
            <a:endParaRPr lang="tr-TR" sz="3600" b="1" dirty="0">
              <a:solidFill>
                <a:schemeClr val="bg1"/>
              </a:solidFill>
            </a:endParaRPr>
          </a:p>
        </p:txBody>
      </p:sp>
      <p:sp>
        <p:nvSpPr>
          <p:cNvPr id="3" name="İçerik Yer Tutucusu 2"/>
          <p:cNvSpPr>
            <a:spLocks noGrp="1"/>
          </p:cNvSpPr>
          <p:nvPr>
            <p:ph idx="1"/>
          </p:nvPr>
        </p:nvSpPr>
        <p:spPr>
          <a:xfrm>
            <a:off x="0" y="1052736"/>
            <a:ext cx="9144000" cy="5805264"/>
          </a:xfrm>
          <a:solidFill>
            <a:schemeClr val="accent3">
              <a:lumMod val="20000"/>
              <a:lumOff val="80000"/>
            </a:schemeClr>
          </a:solidFill>
        </p:spPr>
        <p:txBody>
          <a:bodyPr>
            <a:noAutofit/>
          </a:bodyPr>
          <a:lstStyle/>
          <a:p>
            <a:pPr algn="just">
              <a:buNone/>
            </a:pPr>
            <a:r>
              <a:rPr lang="tr-TR" sz="2800" b="1" dirty="0" smtClean="0"/>
              <a:t>1</a:t>
            </a:r>
            <a:r>
              <a:rPr lang="tr-TR" sz="2800" b="1" dirty="0" smtClean="0"/>
              <a:t>) Onlara din hürriyeti veriyorum, dinî tören ve âdetlerini daha önce uyguladıkları şekilde </a:t>
            </a:r>
            <a:r>
              <a:rPr lang="tr-TR" sz="2800" b="1" dirty="0" err="1" smtClean="0"/>
              <a:t>icrâ</a:t>
            </a:r>
            <a:r>
              <a:rPr lang="tr-TR" sz="2800" b="1" dirty="0" smtClean="0"/>
              <a:t> etmede serbest bırakıyorum.</a:t>
            </a:r>
          </a:p>
          <a:p>
            <a:pPr algn="just">
              <a:buNone/>
            </a:pPr>
            <a:r>
              <a:rPr lang="tr-TR" sz="2800" b="1" dirty="0" smtClean="0"/>
              <a:t>2) Onların malları, </a:t>
            </a:r>
            <a:r>
              <a:rPr lang="tr-TR" sz="2800" b="1" dirty="0" err="1" smtClean="0"/>
              <a:t>zahîreleri</a:t>
            </a:r>
            <a:r>
              <a:rPr lang="tr-TR" sz="2800" b="1" dirty="0" smtClean="0"/>
              <a:t>, dükkânları, bahçeleri, çiftlikleri ve bütün malları dokunulmazdır. Keza kadınları, hizmetçileri, köleleri, </a:t>
            </a:r>
            <a:r>
              <a:rPr lang="tr-TR" sz="2800" b="1" dirty="0" err="1" smtClean="0"/>
              <a:t>cariyele</a:t>
            </a:r>
            <a:r>
              <a:rPr lang="tr-TR" sz="2800" b="1" dirty="0" smtClean="0"/>
              <a:t>-</a:t>
            </a:r>
            <a:r>
              <a:rPr lang="tr-TR" sz="2800" b="1" dirty="0" err="1" smtClean="0"/>
              <a:t>ri</a:t>
            </a:r>
            <a:r>
              <a:rPr lang="tr-TR" sz="2800" b="1" dirty="0" smtClean="0"/>
              <a:t> de dokunulmazdır</a:t>
            </a:r>
            <a:r>
              <a:rPr lang="tr-TR" sz="2800" b="1" dirty="0" smtClean="0"/>
              <a:t>.</a:t>
            </a:r>
          </a:p>
          <a:p>
            <a:pPr algn="just">
              <a:buNone/>
            </a:pPr>
            <a:r>
              <a:rPr lang="tr-TR" sz="2800" b="1" dirty="0" smtClean="0"/>
              <a:t>3) Onlar, tarlalarını istedikleri tarzda ekebilecek, hiçbir sınırlama olmaksızın karada ve denizde seyahat edebileceklerdir.</a:t>
            </a:r>
          </a:p>
          <a:p>
            <a:pPr algn="just">
              <a:buNone/>
            </a:pPr>
            <a:r>
              <a:rPr lang="tr-TR" sz="2800" b="1" dirty="0" smtClean="0"/>
              <a:t>4) Onlar belirlenen yıllık Haraç vergisini verecekler, biz de onların güvenliklerini ve mallarını korumayı garanti edeceğiz</a:t>
            </a:r>
            <a:r>
              <a:rPr lang="tr-TR" sz="2800" b="1" dirty="0" smtClean="0"/>
              <a:t>.</a:t>
            </a:r>
          </a:p>
          <a:p>
            <a:pPr>
              <a:buNone/>
            </a:pPr>
            <a:endParaRPr lang="tr-TR" sz="2000" b="1" dirty="0" smtClean="0"/>
          </a:p>
          <a:p>
            <a:pPr>
              <a:buNone/>
            </a:pPr>
            <a:endParaRPr lang="tr-TR" sz="2000" b="1" dirty="0" smtClean="0"/>
          </a:p>
          <a:p>
            <a:pPr algn="just">
              <a:buNone/>
            </a:pPr>
            <a:endParaRPr lang="tr-TR" sz="2000" dirty="0" smtClean="0"/>
          </a:p>
          <a:p>
            <a:pPr>
              <a:buNone/>
            </a:pPr>
            <a:endParaRPr lang="tr-TR" b="1" dirty="0" smtClean="0"/>
          </a:p>
        </p:txBody>
      </p:sp>
      <p:sp>
        <p:nvSpPr>
          <p:cNvPr id="4" name="3 Aşağı Ok"/>
          <p:cNvSpPr/>
          <p:nvPr/>
        </p:nvSpPr>
        <p:spPr>
          <a:xfrm>
            <a:off x="4355976" y="6165304"/>
            <a:ext cx="432048" cy="6926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layt Numarası Yer Tutucusu"/>
          <p:cNvSpPr>
            <a:spLocks noGrp="1"/>
          </p:cNvSpPr>
          <p:nvPr>
            <p:ph type="sldNum" sz="quarter" idx="12"/>
          </p:nvPr>
        </p:nvSpPr>
        <p:spPr/>
        <p:txBody>
          <a:bodyPr/>
          <a:lstStyle/>
          <a:p>
            <a:fld id="{033D0BAF-6978-46C3-89BD-F601A3A6A564}" type="slidenum">
              <a:rPr lang="tr-TR" smtClean="0"/>
              <a:pPr/>
              <a:t>40</a:t>
            </a:fld>
            <a:endParaRPr lang="tr-TR"/>
          </a:p>
        </p:txBody>
      </p:sp>
    </p:spTree>
    <p:extLst>
      <p:ext uri="{BB962C8B-B14F-4D97-AF65-F5344CB8AC3E}">
        <p14:creationId xmlns="" xmlns:p14="http://schemas.microsoft.com/office/powerpoint/2010/main" val="865272166"/>
      </p:ext>
    </p:extLst>
  </p:cSld>
  <p:clrMapOvr>
    <a:masterClrMapping/>
  </p:clrMapOvr>
  <p:transition spd="med">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3">
              <a:lumMod val="20000"/>
              <a:lumOff val="80000"/>
            </a:schemeClr>
          </a:solidFill>
        </p:spPr>
        <p:txBody>
          <a:bodyPr>
            <a:normAutofit fontScale="92500" lnSpcReduction="10000"/>
          </a:bodyPr>
          <a:lstStyle/>
          <a:p>
            <a:pPr algn="just">
              <a:buNone/>
            </a:pPr>
            <a:endParaRPr lang="tr-TR" b="1" dirty="0" smtClean="0"/>
          </a:p>
          <a:p>
            <a:pPr algn="just">
              <a:buNone/>
            </a:pPr>
            <a:r>
              <a:rPr lang="tr-TR" b="1" dirty="0" smtClean="0"/>
              <a:t>5</a:t>
            </a:r>
            <a:r>
              <a:rPr lang="tr-TR" b="1" dirty="0" smtClean="0"/>
              <a:t>) </a:t>
            </a:r>
            <a:r>
              <a:rPr lang="tr-TR" sz="3000" b="1" dirty="0" smtClean="0"/>
              <a:t>İbadet ve ayinlerini istedikleri tarzda yapabilecek, kutsal kitaplarını okuyabileceklerdir. Çan çalmayacaklardır. Biz, onların kiliselerini cami hâline getirmeyeceğiz, onlar da yeni kiliseler bina etmeyeceklerdir.</a:t>
            </a:r>
          </a:p>
          <a:p>
            <a:pPr algn="just">
              <a:buNone/>
            </a:pPr>
            <a:r>
              <a:rPr lang="tr-TR" sz="3000" b="1" dirty="0" smtClean="0"/>
              <a:t>6) Zimmî vatandaşların tüccarları karada ve denizde ticaret yapabilirler. Onlar örfe göre gümrük vergisi öderler ve hiçbir müdahaleye maruz kalmazlar.</a:t>
            </a:r>
          </a:p>
          <a:p>
            <a:pPr algn="just">
              <a:buNone/>
            </a:pPr>
            <a:r>
              <a:rPr lang="tr-TR" sz="3000" b="1" dirty="0" smtClean="0"/>
              <a:t>7) Biz, zimmîlerin çocuklarını askere almayız, kendi rızası olmadıkça onlardan hiçbir şahsı İslâm’a girmeye zorlamayız.</a:t>
            </a:r>
          </a:p>
          <a:p>
            <a:pPr algn="just">
              <a:buNone/>
            </a:pPr>
            <a:r>
              <a:rPr lang="tr-TR" sz="3000" b="1" dirty="0" smtClean="0"/>
              <a:t>8) Onların kendi işlerini ve menfaatlerini takip edecek cemaat başkanlarını seçme hakları vardır.</a:t>
            </a:r>
          </a:p>
          <a:p>
            <a:pPr algn="just">
              <a:buNone/>
            </a:pPr>
            <a:r>
              <a:rPr lang="tr-TR" sz="3000" b="1" dirty="0" smtClean="0"/>
              <a:t>9) Onlar angaryaya maruz bırakılmayacaklardır (yani ücreti verilmeden iş yapmaya zorlanmayacaklar) </a:t>
            </a:r>
          </a:p>
          <a:p>
            <a:pPr algn="r">
              <a:buNone/>
            </a:pPr>
            <a:r>
              <a:rPr lang="tr-TR" sz="1900" b="1" dirty="0" smtClean="0"/>
              <a:t>( KAYNAK: A</a:t>
            </a:r>
            <a:r>
              <a:rPr lang="tr-TR" sz="1900" b="1" dirty="0" smtClean="0"/>
              <a:t>. </a:t>
            </a:r>
            <a:r>
              <a:rPr lang="tr-TR" sz="1900" b="1" dirty="0" err="1" smtClean="0"/>
              <a:t>Akgündüz</a:t>
            </a:r>
            <a:r>
              <a:rPr lang="tr-TR" sz="1900" b="1" dirty="0" smtClean="0"/>
              <a:t>, s.430)</a:t>
            </a:r>
          </a:p>
          <a:p>
            <a:endParaRPr lang="tr-TR" dirty="0"/>
          </a:p>
        </p:txBody>
      </p:sp>
      <p:sp>
        <p:nvSpPr>
          <p:cNvPr id="6" name="5 Slayt Numarası Yer Tutucusu"/>
          <p:cNvSpPr>
            <a:spLocks noGrp="1"/>
          </p:cNvSpPr>
          <p:nvPr>
            <p:ph type="sldNum" sz="quarter" idx="12"/>
          </p:nvPr>
        </p:nvSpPr>
        <p:spPr/>
        <p:txBody>
          <a:bodyPr/>
          <a:lstStyle/>
          <a:p>
            <a:fld id="{033D0BAF-6978-46C3-89BD-F601A3A6A564}" type="slidenum">
              <a:rPr lang="tr-TR" smtClean="0"/>
              <a:pPr/>
              <a:t>41</a:t>
            </a:fld>
            <a:endParaRPr lang="tr-TR"/>
          </a:p>
        </p:txBody>
      </p:sp>
    </p:spTree>
  </p:cSld>
  <p:clrMapOvr>
    <a:masterClrMapping/>
  </p:clrMapOvr>
  <p:transition spd="med">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2776"/>
          </a:xfrm>
        </p:spPr>
        <p:style>
          <a:lnRef idx="3">
            <a:schemeClr val="lt1"/>
          </a:lnRef>
          <a:fillRef idx="1">
            <a:schemeClr val="accent3"/>
          </a:fillRef>
          <a:effectRef idx="1">
            <a:schemeClr val="accent3"/>
          </a:effectRef>
          <a:fontRef idx="minor">
            <a:schemeClr val="lt1"/>
          </a:fontRef>
        </p:style>
        <p:txBody>
          <a:bodyPr>
            <a:noAutofit/>
          </a:bodyPr>
          <a:lstStyle/>
          <a:p>
            <a:r>
              <a:rPr lang="tr-TR" sz="3200" b="1" dirty="0" smtClean="0"/>
              <a:t>EFENDİMİZ S.A.V. ASLA AYRIM YAPMAMIŞTIR : </a:t>
            </a:r>
            <a:r>
              <a:rPr lang="tr-TR" sz="3200" b="1" u="sng" dirty="0" smtClean="0">
                <a:solidFill>
                  <a:srgbClr val="C00000"/>
                </a:solidFill>
              </a:rPr>
              <a:t>YAHUDİ CENAZESİ </a:t>
            </a:r>
            <a:r>
              <a:rPr lang="tr-TR" sz="3200" b="1" dirty="0" smtClean="0"/>
              <a:t>GEÇERKEN AYAĞA KALMASI MUHTEŞEM İNCELİKTİR</a:t>
            </a:r>
            <a:endParaRPr lang="tr-TR" sz="3200" b="1" dirty="0"/>
          </a:p>
        </p:txBody>
      </p:sp>
      <p:sp>
        <p:nvSpPr>
          <p:cNvPr id="3" name="İçerik Yer Tutucusu 2"/>
          <p:cNvSpPr>
            <a:spLocks noGrp="1"/>
          </p:cNvSpPr>
          <p:nvPr>
            <p:ph idx="1"/>
          </p:nvPr>
        </p:nvSpPr>
        <p:spPr>
          <a:xfrm>
            <a:off x="0" y="1988840"/>
            <a:ext cx="9144000" cy="4869160"/>
          </a:xfrm>
          <a:solidFill>
            <a:schemeClr val="accent5">
              <a:lumMod val="40000"/>
              <a:lumOff val="60000"/>
            </a:schemeClr>
          </a:solidFill>
        </p:spPr>
        <p:txBody>
          <a:bodyPr>
            <a:normAutofit fontScale="92500" lnSpcReduction="20000"/>
          </a:bodyPr>
          <a:lstStyle/>
          <a:p>
            <a:pPr algn="just"/>
            <a:r>
              <a:rPr lang="tr-TR" b="1" dirty="0"/>
              <a:t>Hz. Peygamber Müslüman olsun olmasın insanlar arasında bir ayrım da yapmamıştır. Örneğin bir defasında Medine’de Müslümanlarla birlikte otururken önlerinden geçen bir cenaze önünde ayağa kalkmıştır. Onun bu tutumu karşısında “Ey Allah’ın </a:t>
            </a:r>
            <a:r>
              <a:rPr lang="tr-TR" b="1" dirty="0" smtClean="0"/>
              <a:t>Resulü! </a:t>
            </a:r>
            <a:r>
              <a:rPr lang="tr-TR" b="1" dirty="0"/>
              <a:t>o ölen bir Müslüman değildi,” denilmesi üzere “o da bir can taşımıyor muydu?” diyerek insanlar arasındaki en temel asgari müşterek olan insan olma niteliğinin önemini vurgulamıştır. Kaynaklar sözü edilen bu cenazenin Yahudi olduğunu, saygı için ayağa kalktığını ve bunu da ashabına </a:t>
            </a:r>
            <a:r>
              <a:rPr lang="tr-TR" b="1" dirty="0" smtClean="0"/>
              <a:t>tavsiye </a:t>
            </a:r>
            <a:r>
              <a:rPr lang="tr-TR" b="1" dirty="0"/>
              <a:t>ettiğini belirtmektedir</a:t>
            </a:r>
            <a:r>
              <a:rPr lang="tr-TR" b="1" dirty="0" smtClean="0"/>
              <a:t>.                                                  </a:t>
            </a:r>
            <a:r>
              <a:rPr lang="tr-TR" sz="1900" b="1" dirty="0" smtClean="0"/>
              <a:t>(</a:t>
            </a:r>
            <a:r>
              <a:rPr lang="tr-TR" sz="1900" b="1" dirty="0" err="1"/>
              <a:t>Buhârî</a:t>
            </a:r>
            <a:r>
              <a:rPr lang="tr-TR" sz="1900" b="1" dirty="0"/>
              <a:t>, </a:t>
            </a:r>
            <a:r>
              <a:rPr lang="tr-TR" sz="1900" b="1" dirty="0" err="1"/>
              <a:t>Cenâiz</a:t>
            </a:r>
            <a:r>
              <a:rPr lang="tr-TR" sz="1900" b="1" dirty="0"/>
              <a:t>, 50</a:t>
            </a:r>
            <a:r>
              <a:rPr lang="tr-TR" sz="1900" b="1" dirty="0" smtClean="0"/>
              <a:t>)</a:t>
            </a:r>
            <a:r>
              <a:rPr lang="tr-TR" dirty="0" smtClean="0"/>
              <a:t> </a:t>
            </a:r>
          </a:p>
          <a:p>
            <a:endParaRPr lang="tr-TR" dirty="0"/>
          </a:p>
        </p:txBody>
      </p:sp>
      <p:sp>
        <p:nvSpPr>
          <p:cNvPr id="4" name="3 Metin kutusu"/>
          <p:cNvSpPr txBox="1"/>
          <p:nvPr/>
        </p:nvSpPr>
        <p:spPr>
          <a:xfrm>
            <a:off x="2771800" y="1484784"/>
            <a:ext cx="345638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400" b="1" dirty="0" smtClean="0"/>
              <a:t>HADİS-İ ŞERİF</a:t>
            </a:r>
            <a:endParaRPr lang="tr-TR" b="1" dirty="0"/>
          </a:p>
        </p:txBody>
      </p:sp>
      <p:sp>
        <p:nvSpPr>
          <p:cNvPr id="5" name="4 Slayt Numarası Yer Tutucusu"/>
          <p:cNvSpPr>
            <a:spLocks noGrp="1"/>
          </p:cNvSpPr>
          <p:nvPr>
            <p:ph type="sldNum" sz="quarter" idx="12"/>
          </p:nvPr>
        </p:nvSpPr>
        <p:spPr/>
        <p:txBody>
          <a:bodyPr/>
          <a:lstStyle/>
          <a:p>
            <a:fld id="{033D0BAF-6978-46C3-89BD-F601A3A6A564}" type="slidenum">
              <a:rPr lang="tr-TR" smtClean="0"/>
              <a:pPr/>
              <a:t>42</a:t>
            </a:fld>
            <a:endParaRPr lang="tr-TR"/>
          </a:p>
        </p:txBody>
      </p:sp>
    </p:spTree>
    <p:extLst>
      <p:ext uri="{BB962C8B-B14F-4D97-AF65-F5344CB8AC3E}">
        <p14:creationId xmlns="" xmlns:p14="http://schemas.microsoft.com/office/powerpoint/2010/main" val="4153902358"/>
      </p:ext>
    </p:extLst>
  </p:cSld>
  <p:clrMapOvr>
    <a:masterClrMapping/>
  </p:clrMapOvr>
  <p:transition spd="med">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tr-TR" sz="5400" b="1" dirty="0" smtClean="0">
                <a:solidFill>
                  <a:schemeClr val="bg1"/>
                </a:solidFill>
              </a:rPr>
              <a:t>DUAMIZ</a:t>
            </a:r>
            <a:endParaRPr lang="tr-TR" sz="5400" b="1" dirty="0">
              <a:solidFill>
                <a:schemeClr val="bg1"/>
              </a:solidFill>
            </a:endParaRPr>
          </a:p>
        </p:txBody>
      </p:sp>
      <p:sp>
        <p:nvSpPr>
          <p:cNvPr id="3" name="İçerik Yer Tutucusu 2"/>
          <p:cNvSpPr>
            <a:spLocks noGrp="1"/>
          </p:cNvSpPr>
          <p:nvPr>
            <p:ph idx="1"/>
          </p:nvPr>
        </p:nvSpPr>
        <p:spPr>
          <a:xfrm>
            <a:off x="457200" y="1600200"/>
            <a:ext cx="8229600" cy="4997152"/>
          </a:xfrm>
        </p:spPr>
        <p:txBody>
          <a:bodyPr>
            <a:normAutofit/>
          </a:bodyPr>
          <a:lstStyle/>
          <a:p>
            <a:r>
              <a:rPr lang="tr-TR" b="1" dirty="0" smtClean="0"/>
              <a:t>ALLAHIM BİRLİK VE BERABERLİK İÇİNDE HUZURLU VE İMANLI YAŞAMAYI BİZLERE İHSAN </a:t>
            </a:r>
            <a:r>
              <a:rPr lang="tr-TR" b="1" dirty="0" smtClean="0"/>
              <a:t>EYLE...</a:t>
            </a:r>
            <a:endParaRPr lang="tr-TR" b="1" dirty="0" smtClean="0"/>
          </a:p>
          <a:p>
            <a:r>
              <a:rPr lang="tr-TR" b="1" dirty="0" smtClean="0"/>
              <a:t>ALLAHIM BİZLERE </a:t>
            </a:r>
            <a:r>
              <a:rPr lang="tr-TR" b="1" dirty="0" smtClean="0"/>
              <a:t> KARDEŞÇE YAŞAMA ŞUURU NASİBEYLE...</a:t>
            </a:r>
            <a:endParaRPr lang="tr-TR" b="1" dirty="0" smtClean="0"/>
          </a:p>
          <a:p>
            <a:r>
              <a:rPr lang="tr-TR" b="1" dirty="0" smtClean="0"/>
              <a:t>ALLAHIM DÜNYA MAZLUM VE MAĞDURLARINA YARDIM EYLE VE BİZLERE DÜNYA VE AHİRET SAADETLERİ İHSAN </a:t>
            </a:r>
            <a:r>
              <a:rPr lang="tr-TR" b="1" dirty="0" smtClean="0"/>
              <a:t>EYLE...</a:t>
            </a:r>
            <a:endParaRPr lang="tr-TR" b="1" dirty="0" smtClean="0"/>
          </a:p>
          <a:p>
            <a:pPr algn="ctr">
              <a:buNone/>
            </a:pPr>
            <a:r>
              <a:rPr lang="tr-TR" sz="3600" dirty="0" smtClean="0">
                <a:solidFill>
                  <a:srgbClr val="00B050"/>
                </a:solidFill>
                <a:latin typeface="HURT ME " pitchFamily="2" charset="-94"/>
              </a:rPr>
              <a:t>AMİN</a:t>
            </a:r>
          </a:p>
          <a:p>
            <a:pPr>
              <a:buNone/>
            </a:pPr>
            <a:endParaRPr lang="tr-TR" dirty="0" smtClean="0"/>
          </a:p>
          <a:p>
            <a:endParaRPr lang="tr-TR" dirty="0" smtClean="0"/>
          </a:p>
          <a:p>
            <a:endParaRPr lang="tr-TR"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43</a:t>
            </a:fld>
            <a:endParaRPr lang="tr-TR"/>
          </a:p>
        </p:txBody>
      </p:sp>
    </p:spTree>
    <p:extLst>
      <p:ext uri="{BB962C8B-B14F-4D97-AF65-F5344CB8AC3E}">
        <p14:creationId xmlns="" xmlns:p14="http://schemas.microsoft.com/office/powerpoint/2010/main" val="777448960"/>
      </p:ext>
    </p:extLst>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0"/>
            <a:ext cx="8229600" cy="6858000"/>
          </a:xfrm>
        </p:spPr>
        <p:txBody>
          <a:bodyPr anchor="ctr">
            <a:normAutofit fontScale="32500" lnSpcReduction="20000"/>
          </a:bodyPr>
          <a:lstStyle/>
          <a:p>
            <a:pPr>
              <a:buNone/>
            </a:pPr>
            <a:r>
              <a:rPr lang="tr-TR" b="1" dirty="0" smtClean="0"/>
              <a:t> </a:t>
            </a:r>
          </a:p>
          <a:p>
            <a:pPr>
              <a:buNone/>
            </a:pPr>
            <a:endParaRPr lang="tr-TR" sz="4000" b="1" dirty="0" smtClean="0"/>
          </a:p>
          <a:p>
            <a:pPr>
              <a:buNone/>
            </a:pPr>
            <a:endParaRPr lang="tr-TR" sz="4000" b="1" dirty="0" smtClean="0"/>
          </a:p>
          <a:p>
            <a:pPr algn="just">
              <a:lnSpc>
                <a:spcPct val="170000"/>
              </a:lnSpc>
              <a:buNone/>
            </a:pPr>
            <a:r>
              <a:rPr lang="tr-TR" sz="14400" b="1" dirty="0" smtClean="0">
                <a:solidFill>
                  <a:srgbClr val="C00000"/>
                </a:solidFill>
                <a:latin typeface="Times New Roman" pitchFamily="18" charset="0"/>
                <a:cs typeface="Times New Roman" pitchFamily="18" charset="0"/>
              </a:rPr>
              <a:t>İSLAM; farklı </a:t>
            </a:r>
            <a:r>
              <a:rPr lang="tr-TR" sz="14400" b="1" dirty="0">
                <a:solidFill>
                  <a:srgbClr val="C00000"/>
                </a:solidFill>
                <a:latin typeface="Times New Roman" pitchFamily="18" charset="0"/>
                <a:cs typeface="Times New Roman" pitchFamily="18" charset="0"/>
              </a:rPr>
              <a:t>sosyal ve etnik gruplara mensup olmanın üstünlük vesilesi olarak kullanılmasını </a:t>
            </a:r>
            <a:r>
              <a:rPr lang="tr-TR" sz="14400" b="1" dirty="0" smtClean="0">
                <a:solidFill>
                  <a:srgbClr val="C00000"/>
                </a:solidFill>
                <a:latin typeface="Times New Roman" pitchFamily="18" charset="0"/>
                <a:cs typeface="Times New Roman" pitchFamily="18" charset="0"/>
              </a:rPr>
              <a:t> reddeder</a:t>
            </a:r>
            <a:r>
              <a:rPr lang="tr-TR" sz="14400" b="1" dirty="0">
                <a:solidFill>
                  <a:srgbClr val="C00000"/>
                </a:solidFill>
                <a:latin typeface="Times New Roman" pitchFamily="18" charset="0"/>
                <a:cs typeface="Times New Roman" pitchFamily="18" charset="0"/>
              </a:rPr>
              <a:t>. </a:t>
            </a:r>
            <a:r>
              <a:rPr lang="tr-TR" sz="14400" b="1" dirty="0" smtClean="0">
                <a:solidFill>
                  <a:srgbClr val="C00000"/>
                </a:solidFill>
                <a:latin typeface="Times New Roman" pitchFamily="18" charset="0"/>
                <a:cs typeface="Times New Roman" pitchFamily="18" charset="0"/>
              </a:rPr>
              <a:t> </a:t>
            </a:r>
            <a:endParaRPr lang="tr-TR" sz="14400" b="1" dirty="0">
              <a:solidFill>
                <a:srgbClr val="C00000"/>
              </a:solidFill>
              <a:latin typeface="Times New Roman" pitchFamily="18" charset="0"/>
              <a:cs typeface="Times New Roman" pitchFamily="18" charset="0"/>
            </a:endParaRPr>
          </a:p>
          <a:p>
            <a:pPr>
              <a:buNone/>
            </a:pPr>
            <a:r>
              <a:rPr lang="tr-TR" dirty="0" smtClean="0"/>
              <a:t> </a:t>
            </a:r>
          </a:p>
          <a:p>
            <a:pPr>
              <a:buNone/>
            </a:pPr>
            <a:endParaRPr lang="tr-TR" dirty="0"/>
          </a:p>
          <a:p>
            <a:endParaRPr lang="tr-TR"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5</a:t>
            </a:fld>
            <a:endParaRPr lang="tr-TR"/>
          </a:p>
        </p:txBody>
      </p:sp>
    </p:spTree>
    <p:extLst>
      <p:ext uri="{BB962C8B-B14F-4D97-AF65-F5344CB8AC3E}">
        <p14:creationId xmlns="" xmlns:p14="http://schemas.microsoft.com/office/powerpoint/2010/main" val="3452452858"/>
      </p:ext>
    </p:extLst>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83671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b="1" dirty="0" smtClean="0"/>
              <a:t> VEDA HUTBESİNDEN...</a:t>
            </a:r>
            <a:endParaRPr lang="tr-TR" b="1" dirty="0"/>
          </a:p>
        </p:txBody>
      </p:sp>
      <p:sp>
        <p:nvSpPr>
          <p:cNvPr id="3" name="İçerik Yer Tutucusu 2"/>
          <p:cNvSpPr>
            <a:spLocks noGrp="1"/>
          </p:cNvSpPr>
          <p:nvPr>
            <p:ph idx="1"/>
          </p:nvPr>
        </p:nvSpPr>
        <p:spPr>
          <a:xfrm>
            <a:off x="-252536" y="836712"/>
            <a:ext cx="5436096" cy="6021288"/>
          </a:xfrm>
        </p:spPr>
        <p:txBody>
          <a:bodyPr>
            <a:normAutofit fontScale="92500" lnSpcReduction="20000"/>
          </a:bodyPr>
          <a:lstStyle/>
          <a:p>
            <a:pPr algn="ctr">
              <a:buNone/>
            </a:pPr>
            <a:r>
              <a:rPr lang="tr-TR" b="1" dirty="0" smtClean="0"/>
              <a:t>     </a:t>
            </a:r>
            <a:r>
              <a:rPr lang="tr-TR" sz="4000" b="1" dirty="0" smtClean="0"/>
              <a:t>Ey İnsanlar ! Rabbiniz birdir. Babanızda birdir. Hepiniz Adem’in çocuklarısınız. Adem ise topraktandır. </a:t>
            </a:r>
            <a:r>
              <a:rPr lang="tr-TR" sz="4000" b="1" dirty="0" smtClean="0">
                <a:solidFill>
                  <a:srgbClr val="0070C0"/>
                </a:solidFill>
              </a:rPr>
              <a:t>Allah katında en kıymetliniz, takvası çok olanınızdır. </a:t>
            </a:r>
            <a:r>
              <a:rPr lang="tr-TR" sz="4000" b="1" dirty="0" err="1" smtClean="0"/>
              <a:t>Arabın</a:t>
            </a:r>
            <a:r>
              <a:rPr lang="tr-TR" sz="4000" b="1" dirty="0" smtClean="0"/>
              <a:t> </a:t>
            </a:r>
            <a:r>
              <a:rPr lang="tr-TR" sz="4000" b="1" dirty="0" err="1" smtClean="0"/>
              <a:t>arap</a:t>
            </a:r>
            <a:r>
              <a:rPr lang="tr-TR" sz="4000" b="1" dirty="0" smtClean="0"/>
              <a:t> olmayana bir üstünlüğü yoktur. Üstünlük ancak takva iledir.</a:t>
            </a:r>
          </a:p>
          <a:p>
            <a:pPr algn="ctr">
              <a:buNone/>
            </a:pPr>
            <a:r>
              <a:rPr lang="tr-TR" sz="3500" b="1" dirty="0" smtClean="0">
                <a:solidFill>
                  <a:srgbClr val="C00000"/>
                </a:solidFill>
                <a:latin typeface="akaFrivolity" pitchFamily="66" charset="-94"/>
              </a:rPr>
              <a:t>   (</a:t>
            </a:r>
            <a:r>
              <a:rPr lang="tr-TR" sz="3500" b="1" u="sng" dirty="0" smtClean="0">
                <a:solidFill>
                  <a:srgbClr val="C00000"/>
                </a:solidFill>
                <a:latin typeface="akaFrivolity" pitchFamily="66" charset="-94"/>
              </a:rPr>
              <a:t>Takva: </a:t>
            </a:r>
            <a:r>
              <a:rPr lang="tr-TR" sz="3500" b="1" dirty="0" smtClean="0">
                <a:solidFill>
                  <a:srgbClr val="C00000"/>
                </a:solidFill>
                <a:latin typeface="akaFrivolity" pitchFamily="66" charset="-94"/>
              </a:rPr>
              <a:t>Dinde İhlas ve samimiyettir.)</a:t>
            </a:r>
            <a:r>
              <a:rPr lang="tr-TR" sz="4000" b="1" dirty="0" smtClean="0">
                <a:solidFill>
                  <a:srgbClr val="C00000"/>
                </a:solidFill>
              </a:rPr>
              <a:t> </a:t>
            </a:r>
            <a:endParaRPr lang="tr-TR" b="1" u="sng" dirty="0">
              <a:solidFill>
                <a:srgbClr val="C00000"/>
              </a:solidFill>
            </a:endParaRPr>
          </a:p>
        </p:txBody>
      </p:sp>
      <p:pic>
        <p:nvPicPr>
          <p:cNvPr id="2052" name="Picture 4" descr="C:\Users\engin\Desktop\VAAZ\2176554-siyah-beyaz-2.jpg"/>
          <p:cNvPicPr>
            <a:picLocks noChangeAspect="1" noChangeArrowheads="1"/>
          </p:cNvPicPr>
          <p:nvPr/>
        </p:nvPicPr>
        <p:blipFill>
          <a:blip r:embed="rId2" cstate="print"/>
          <a:srcRect/>
          <a:stretch>
            <a:fillRect/>
          </a:stretch>
        </p:blipFill>
        <p:spPr bwMode="auto">
          <a:xfrm>
            <a:off x="5796136" y="836712"/>
            <a:ext cx="3024336" cy="2667000"/>
          </a:xfrm>
          <a:prstGeom prst="rect">
            <a:avLst/>
          </a:prstGeom>
          <a:noFill/>
        </p:spPr>
      </p:pic>
      <p:pic>
        <p:nvPicPr>
          <p:cNvPr id="2054" name="Picture 6" descr="rukudaki insan ile ilgili görsel sonucu"/>
          <p:cNvPicPr>
            <a:picLocks noChangeAspect="1" noChangeArrowheads="1"/>
          </p:cNvPicPr>
          <p:nvPr/>
        </p:nvPicPr>
        <p:blipFill>
          <a:blip r:embed="rId3" cstate="print"/>
          <a:srcRect/>
          <a:stretch>
            <a:fillRect/>
          </a:stretch>
        </p:blipFill>
        <p:spPr bwMode="auto">
          <a:xfrm>
            <a:off x="5436096" y="3429000"/>
            <a:ext cx="3707904" cy="3429000"/>
          </a:xfrm>
          <a:prstGeom prst="rect">
            <a:avLst/>
          </a:prstGeom>
          <a:noFill/>
        </p:spPr>
      </p:pic>
      <p:sp>
        <p:nvSpPr>
          <p:cNvPr id="6" name="5 Slayt Numarası Yer Tutucusu"/>
          <p:cNvSpPr>
            <a:spLocks noGrp="1"/>
          </p:cNvSpPr>
          <p:nvPr>
            <p:ph type="sldNum" sz="quarter" idx="12"/>
          </p:nvPr>
        </p:nvSpPr>
        <p:spPr/>
        <p:txBody>
          <a:bodyPr/>
          <a:lstStyle/>
          <a:p>
            <a:fld id="{033D0BAF-6978-46C3-89BD-F601A3A6A564}" type="slidenum">
              <a:rPr lang="tr-TR" smtClean="0"/>
              <a:pPr/>
              <a:t>6</a:t>
            </a:fld>
            <a:endParaRPr lang="tr-TR"/>
          </a:p>
        </p:txBody>
      </p:sp>
    </p:spTree>
    <p:extLst>
      <p:ext uri="{BB962C8B-B14F-4D97-AF65-F5344CB8AC3E}">
        <p14:creationId xmlns="" xmlns:p14="http://schemas.microsoft.com/office/powerpoint/2010/main" val="780080172"/>
      </p:ext>
    </p:extLst>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229600" cy="5544616"/>
          </a:xfrm>
        </p:spPr>
        <p:style>
          <a:lnRef idx="2">
            <a:schemeClr val="accent3">
              <a:shade val="50000"/>
            </a:schemeClr>
          </a:lnRef>
          <a:fillRef idx="1">
            <a:schemeClr val="accent3"/>
          </a:fillRef>
          <a:effectRef idx="0">
            <a:schemeClr val="accent3"/>
          </a:effectRef>
          <a:fontRef idx="minor">
            <a:schemeClr val="lt1"/>
          </a:fontRef>
        </p:style>
        <p:txBody>
          <a:bodyPr anchor="t">
            <a:normAutofit fontScale="92500"/>
          </a:bodyPr>
          <a:lstStyle/>
          <a:p>
            <a:pPr algn="ctr">
              <a:buNone/>
            </a:pPr>
            <a:endParaRPr lang="tr-TR" sz="9600" b="1" dirty="0" smtClean="0"/>
          </a:p>
          <a:p>
            <a:pPr algn="ctr">
              <a:buNone/>
            </a:pPr>
            <a:r>
              <a:rPr lang="tr-TR" sz="9600" b="1" dirty="0" smtClean="0"/>
              <a:t>BİRLİKTE  YAŞAM KOŞULLARI</a:t>
            </a:r>
          </a:p>
          <a:p>
            <a:pPr>
              <a:buNone/>
            </a:pPr>
            <a:endParaRPr lang="tr-TR" sz="9600" b="1" dirty="0"/>
          </a:p>
        </p:txBody>
      </p:sp>
      <p:sp>
        <p:nvSpPr>
          <p:cNvPr id="4" name="3 Slayt Numarası Yer Tutucusu"/>
          <p:cNvSpPr>
            <a:spLocks noGrp="1"/>
          </p:cNvSpPr>
          <p:nvPr>
            <p:ph type="sldNum" sz="quarter" idx="12"/>
          </p:nvPr>
        </p:nvSpPr>
        <p:spPr/>
        <p:txBody>
          <a:bodyPr/>
          <a:lstStyle/>
          <a:p>
            <a:fld id="{033D0BAF-6978-46C3-89BD-F601A3A6A564}" type="slidenum">
              <a:rPr lang="tr-TR" smtClean="0"/>
              <a:pPr/>
              <a:t>7</a:t>
            </a:fld>
            <a:endParaRPr lang="tr-TR"/>
          </a:p>
        </p:txBody>
      </p:sp>
    </p:spTree>
    <p:extLst>
      <p:ext uri="{BB962C8B-B14F-4D97-AF65-F5344CB8AC3E}">
        <p14:creationId xmlns="" xmlns:p14="http://schemas.microsoft.com/office/powerpoint/2010/main" val="2324066688"/>
      </p:ext>
    </p:extLst>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10669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tr-TR" sz="6600" b="1" dirty="0" smtClean="0">
                <a:solidFill>
                  <a:srgbClr val="C00000"/>
                </a:solidFill>
              </a:rPr>
              <a:t>1) </a:t>
            </a:r>
            <a:r>
              <a:rPr lang="tr-TR" sz="6600" b="1" dirty="0" smtClean="0"/>
              <a:t>BİRLİKTE YAŞAMAYI ÖĞRENMEK İÇİN </a:t>
            </a:r>
            <a:r>
              <a:rPr lang="tr-TR" sz="6600" b="1" dirty="0" smtClean="0">
                <a:solidFill>
                  <a:srgbClr val="0070C0"/>
                </a:solidFill>
              </a:rPr>
              <a:t>İSLAM’I ANLAMAMIZ </a:t>
            </a:r>
            <a:r>
              <a:rPr lang="tr-TR" sz="6600" b="1" dirty="0" smtClean="0"/>
              <a:t>GEREKİR !</a:t>
            </a:r>
            <a:endParaRPr lang="tr-TR" sz="6600" b="1" dirty="0"/>
          </a:p>
        </p:txBody>
      </p:sp>
      <p:sp>
        <p:nvSpPr>
          <p:cNvPr id="3" name="2 Slayt Numarası Yer Tutucusu"/>
          <p:cNvSpPr>
            <a:spLocks noGrp="1"/>
          </p:cNvSpPr>
          <p:nvPr>
            <p:ph type="sldNum" sz="quarter" idx="12"/>
          </p:nvPr>
        </p:nvSpPr>
        <p:spPr/>
        <p:txBody>
          <a:bodyPr/>
          <a:lstStyle/>
          <a:p>
            <a:fld id="{033D0BAF-6978-46C3-89BD-F601A3A6A564}" type="slidenum">
              <a:rPr lang="tr-TR" smtClean="0"/>
              <a:pPr/>
              <a:t>8</a:t>
            </a:fld>
            <a:endParaRPr lang="tr-TR"/>
          </a:p>
        </p:txBody>
      </p:sp>
    </p:spTree>
    <p:extLst>
      <p:ext uri="{BB962C8B-B14F-4D97-AF65-F5344CB8AC3E}">
        <p14:creationId xmlns="" xmlns:p14="http://schemas.microsoft.com/office/powerpoint/2010/main" val="1549834188"/>
      </p:ext>
    </p:extLst>
  </p:cSld>
  <p:clrMapOvr>
    <a:masterClrMapping/>
  </p:clrMapOvr>
  <p:transition spd="med">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962674"/>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tr-TR" sz="6600" b="1" dirty="0" smtClean="0">
                <a:solidFill>
                  <a:srgbClr val="C00000"/>
                </a:solidFill>
              </a:rPr>
              <a:t>2) </a:t>
            </a:r>
            <a:r>
              <a:rPr lang="tr-TR" sz="6600" b="1" dirty="0" smtClean="0"/>
              <a:t>BİRLİKTE YAŞAMAK İÇİN </a:t>
            </a:r>
            <a:r>
              <a:rPr lang="tr-TR" sz="6600" b="1" dirty="0" smtClean="0">
                <a:solidFill>
                  <a:srgbClr val="0070C0"/>
                </a:solidFill>
              </a:rPr>
              <a:t>AHLAKI </a:t>
            </a:r>
            <a:r>
              <a:rPr lang="tr-TR" sz="6600" b="1" dirty="0" smtClean="0"/>
              <a:t>ANLAMALIYIZ VE AHLAK SAHİBİ OLMALIYIZ !</a:t>
            </a:r>
            <a:endParaRPr lang="tr-TR" sz="6600" b="1" dirty="0"/>
          </a:p>
        </p:txBody>
      </p:sp>
      <p:sp>
        <p:nvSpPr>
          <p:cNvPr id="3" name="2 Slayt Numarası Yer Tutucusu"/>
          <p:cNvSpPr>
            <a:spLocks noGrp="1"/>
          </p:cNvSpPr>
          <p:nvPr>
            <p:ph type="sldNum" sz="quarter" idx="12"/>
          </p:nvPr>
        </p:nvSpPr>
        <p:spPr/>
        <p:txBody>
          <a:bodyPr/>
          <a:lstStyle/>
          <a:p>
            <a:fld id="{033D0BAF-6978-46C3-89BD-F601A3A6A564}" type="slidenum">
              <a:rPr lang="tr-TR" smtClean="0"/>
              <a:pPr/>
              <a:t>9</a:t>
            </a:fld>
            <a:endParaRPr lang="tr-TR"/>
          </a:p>
        </p:txBody>
      </p:sp>
    </p:spTree>
    <p:extLst>
      <p:ext uri="{BB962C8B-B14F-4D97-AF65-F5344CB8AC3E}">
        <p14:creationId xmlns="" xmlns:p14="http://schemas.microsoft.com/office/powerpoint/2010/main" val="2049443646"/>
      </p:ext>
    </p:extLst>
  </p:cSld>
  <p:clrMapOvr>
    <a:masterClrMapping/>
  </p:clrMapOvr>
  <p:transition spd="med">
    <p:wedge/>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TotalTime>
  <Words>1949</Words>
  <Application>Microsoft Office PowerPoint</Application>
  <PresentationFormat>Ekran Gösterisi (4:3)</PresentationFormat>
  <Paragraphs>219</Paragraphs>
  <Slides>43</Slides>
  <Notes>0</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Ofis Teması</vt:lpstr>
      <vt:lpstr>HZ. MUHAMMED (S.A.V.) ve BİRLİKTE YAŞAMA  AHLAKI (2015 Kutlu Doğum Ana Teması)</vt:lpstr>
      <vt:lpstr>Slayt 2</vt:lpstr>
      <vt:lpstr>AYET-İ KERİME</vt:lpstr>
      <vt:lpstr>Slayt 4</vt:lpstr>
      <vt:lpstr>Slayt 5</vt:lpstr>
      <vt:lpstr> VEDA HUTBESİNDEN...</vt:lpstr>
      <vt:lpstr>Slayt 7</vt:lpstr>
      <vt:lpstr>1) BİRLİKTE YAŞAMAYI ÖĞRENMEK İÇİN İSLAM’I ANLAMAMIZ GEREKİR !</vt:lpstr>
      <vt:lpstr>2) BİRLİKTE YAŞAMAK İÇİN AHLAKI ANLAMALIYIZ VE AHLAK SAHİBİ OLMALIYIZ !</vt:lpstr>
      <vt:lpstr>3) BİRLİKTE YAŞAMAK İÇİN  HOŞ GÖRÜLÜ OLMALIYIZ !</vt:lpstr>
      <vt:lpstr>FARKLILIKLARIMIZDA   İLAHİ  HİKMETLER   SAKLIDIR</vt:lpstr>
      <vt:lpstr>FARKLILIKLAR  İHTİLAF  DEĞİL  RAHMETTİR</vt:lpstr>
      <vt:lpstr>BİR İNSANI ÖLDÜRMEK,  BÜTÜN İNSANLARI ÖLDÜRMEK GİBİDİR. </vt:lpstr>
      <vt:lpstr>BİRLİKTE YAŞAMAK İÇİN PEYGAMBERİMİZİ VE  ASHABINI İYİ ANLAMAK GEREKİR.</vt:lpstr>
      <vt:lpstr>AYET-İ KERİME</vt:lpstr>
      <vt:lpstr> ASHAB, PEYGAMBERİMİZLE BİRLİKTE YAŞARKEN AZAPTAN EMİNDİLER. BİZLERDE İSTİĞFARA DEVAM EDECEĞİZ.</vt:lpstr>
      <vt:lpstr>Slayt 17</vt:lpstr>
      <vt:lpstr> EFENDİMİZİN HAYATINDA  BİRLİKTE YAŞAMIN ÖRNEKLERİ</vt:lpstr>
      <vt:lpstr>  HADİS-İ  ŞERİF</vt:lpstr>
      <vt:lpstr> HADİS-İ  ŞERİF</vt:lpstr>
      <vt:lpstr> HADİS-İ  ŞERİF</vt:lpstr>
      <vt:lpstr> HADİS-İ  ŞERİF</vt:lpstr>
      <vt:lpstr>Slayt 23</vt:lpstr>
      <vt:lpstr>Slayt 24</vt:lpstr>
      <vt:lpstr>1) ÖFKEYİ YENMEK</vt:lpstr>
      <vt:lpstr>Slayt 26</vt:lpstr>
      <vt:lpstr>ÖFKELENME!</vt:lpstr>
      <vt:lpstr>2) GÜZEL SÖZ SÖYLEMEK</vt:lpstr>
      <vt:lpstr>3) İSLAM DİNİ BARIŞ DİNİDİR. BOZGUNCULUK VE TERÖR DİNİ DEĞİLDİR !</vt:lpstr>
      <vt:lpstr>Slayt 30</vt:lpstr>
      <vt:lpstr>BİRLİKTE YAŞAMAK İÇİN ŞU KONULARA DİKKAT EDİLMELİDİR</vt:lpstr>
      <vt:lpstr>Slayt 32</vt:lpstr>
      <vt:lpstr>BİRLİKTE YAŞAM İLKESİ (ÖTEKİLEŞTİRMEMEK)</vt:lpstr>
      <vt:lpstr>MEDİNEDE BİRLİKTE YAŞAM SÖZLEŞMESİ: (MEDİNE VESİKASI)</vt:lpstr>
      <vt:lpstr>YAHUDİLERİN BİR KISMI  MÜSLÜMAN OLMUŞTUR.</vt:lpstr>
      <vt:lpstr>EFENDİMİZ S.A.V. ZİMMİ HAKLARINA  TİTİZLİK GÖSTERMİŞTİR.</vt:lpstr>
      <vt:lpstr> ÖRNEK:    Fatih Sultan Mehmet’in Rum ustası ile yaşadığı mahkemedeki ibretlik olay... </vt:lpstr>
      <vt:lpstr>Efendimiz, NECRANLI 60 kadar Hıristiyan heyetine  Mescid-i Nebevide ibadet etme müsadesi vermiştir. (Al-i İmran suresinin başında bu olay anlatılır.)</vt:lpstr>
      <vt:lpstr>Slayt 39</vt:lpstr>
      <vt:lpstr>FATİH’İN İSTANBUL’U FETHİNDE YAYINLADIĞI BİRLİKTE YAŞAM FERMANI</vt:lpstr>
      <vt:lpstr>Slayt 41</vt:lpstr>
      <vt:lpstr>EFENDİMİZ S.A.V. ASLA AYRIM YAPMAMIŞTIR : YAHUDİ CENAZESİ GEÇERKEN AYAĞA KALMASI MUHTEŞEM İNCELİKTİR</vt:lpstr>
      <vt:lpstr>DUAMIZ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 (S.A.V.) BİRLİKTE YAŞAM AHLAKI VE KÜLTÜRÜ</dc:title>
  <dc:creator>Muhammed Emin</dc:creator>
  <cp:lastModifiedBy>engin</cp:lastModifiedBy>
  <cp:revision>139</cp:revision>
  <dcterms:created xsi:type="dcterms:W3CDTF">2015-04-02T16:15:32Z</dcterms:created>
  <dcterms:modified xsi:type="dcterms:W3CDTF">2015-04-17T08:30:39Z</dcterms:modified>
</cp:coreProperties>
</file>