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294" r:id="rId2"/>
    <p:sldId id="258" r:id="rId3"/>
    <p:sldId id="257" r:id="rId4"/>
    <p:sldId id="259" r:id="rId5"/>
    <p:sldId id="260" r:id="rId6"/>
    <p:sldId id="301" r:id="rId7"/>
    <p:sldId id="262" r:id="rId8"/>
    <p:sldId id="302" r:id="rId9"/>
    <p:sldId id="276" r:id="rId10"/>
    <p:sldId id="277" r:id="rId11"/>
    <p:sldId id="298" r:id="rId12"/>
    <p:sldId id="263" r:id="rId13"/>
    <p:sldId id="299" r:id="rId14"/>
    <p:sldId id="281" r:id="rId15"/>
    <p:sldId id="264" r:id="rId16"/>
    <p:sldId id="265" r:id="rId17"/>
    <p:sldId id="300" r:id="rId18"/>
    <p:sldId id="266" r:id="rId19"/>
    <p:sldId id="268" r:id="rId20"/>
    <p:sldId id="269" r:id="rId21"/>
    <p:sldId id="290" r:id="rId22"/>
    <p:sldId id="291" r:id="rId23"/>
    <p:sldId id="275" r:id="rId24"/>
    <p:sldId id="295" r:id="rId25"/>
    <p:sldId id="282" r:id="rId26"/>
    <p:sldId id="296" r:id="rId27"/>
    <p:sldId id="297" r:id="rId28"/>
    <p:sldId id="283" r:id="rId29"/>
    <p:sldId id="288" r:id="rId30"/>
    <p:sldId id="289" r:id="rId31"/>
    <p:sldId id="304"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33CC"/>
    <a:srgbClr val="FF6699"/>
    <a:srgbClr val="FF6600"/>
    <a:srgbClr val="66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8" d="100"/>
          <a:sy n="68" d="100"/>
        </p:scale>
        <p:origin x="-1212" y="-96"/>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176975-12FB-4EFC-8518-74239AFDF3B6}" type="datetimeFigureOut">
              <a:rPr lang="tr-TR" smtClean="0"/>
              <a:pPr/>
              <a:t>27.11.2015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012258-D0A8-4735-80BD-D81C94059C33}"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5457A7D-BCF2-440D-9AC0-51C466F72B0A}" type="slidenum">
              <a:rPr lang="tr-TR" smtClean="0"/>
              <a:pPr/>
              <a:t>1</a:t>
            </a:fld>
            <a:endParaRPr lang="tr-TR"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232F551-BCD9-4A77-9B51-AE0E3E9FA4CF}" type="slidenum">
              <a:rPr lang="tr-TR" smtClean="0"/>
              <a:pPr/>
              <a:t>31</a:t>
            </a:fld>
            <a:endParaRPr lang="tr-TR"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B551A122-9194-4512-9DB2-4C647908218C}" type="datetime1">
              <a:rPr lang="tr-TR" smtClean="0"/>
              <a:pPr/>
              <a:t>27.11.2015</a:t>
            </a:fld>
            <a:endParaRPr lang="tr-TR"/>
          </a:p>
        </p:txBody>
      </p:sp>
      <p:sp>
        <p:nvSpPr>
          <p:cNvPr id="17" name="16 Altbilgi Yer Tutucusu"/>
          <p:cNvSpPr>
            <a:spLocks noGrp="1"/>
          </p:cNvSpPr>
          <p:nvPr>
            <p:ph type="ftr" sz="quarter" idx="11"/>
          </p:nvPr>
        </p:nvSpPr>
        <p:spPr/>
        <p:txBody>
          <a:bodyPr/>
          <a:lstStyle/>
          <a:p>
            <a:r>
              <a:rPr lang="tr-TR" smtClean="0"/>
              <a:t>RAMAZAN BAYRAMINIZ MÜBAREK OLSUN CAMİİ GÖREVLİLERİ</a:t>
            </a:r>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F302176B-0E47-46AC-8F43-DAB4B8A37D06}" type="slidenum">
              <a:rPr lang="tr-TR" smtClean="0"/>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transition spd="med">
    <p:wheel spokes="8"/>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1F3C599-E528-494D-8E38-11C762905213}" type="datetime1">
              <a:rPr lang="tr-TR" smtClean="0"/>
              <a:pPr/>
              <a:t>27.11.2015</a:t>
            </a:fld>
            <a:endParaRPr lang="tr-TR"/>
          </a:p>
        </p:txBody>
      </p:sp>
      <p:sp>
        <p:nvSpPr>
          <p:cNvPr id="5" name="4 Altbilgi Yer Tutucusu"/>
          <p:cNvSpPr>
            <a:spLocks noGrp="1"/>
          </p:cNvSpPr>
          <p:nvPr>
            <p:ph type="ftr" sz="quarter" idx="11"/>
          </p:nvPr>
        </p:nvSpPr>
        <p:spPr/>
        <p:txBody>
          <a:bodyPr/>
          <a:lstStyle/>
          <a:p>
            <a:r>
              <a:rPr lang="tr-TR" smtClean="0"/>
              <a:t>RAMAZAN BAYRAMINIZ MÜBAREK OLSUN CAMİİ GÖREVLİLERİ</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med">
    <p:wheel spokes="8"/>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FAAC8727-A047-4FC2-9E4E-E212BB53B4C9}" type="datetime1">
              <a:rPr lang="tr-TR" smtClean="0"/>
              <a:pPr/>
              <a:t>27.11.2015</a:t>
            </a:fld>
            <a:endParaRPr lang="tr-TR"/>
          </a:p>
        </p:txBody>
      </p:sp>
      <p:sp>
        <p:nvSpPr>
          <p:cNvPr id="5" name="4 Altbilgi Yer Tutucusu"/>
          <p:cNvSpPr>
            <a:spLocks noGrp="1"/>
          </p:cNvSpPr>
          <p:nvPr>
            <p:ph type="ftr" sz="quarter" idx="11"/>
          </p:nvPr>
        </p:nvSpPr>
        <p:spPr/>
        <p:txBody>
          <a:bodyPr/>
          <a:lstStyle/>
          <a:p>
            <a:r>
              <a:rPr lang="tr-TR" smtClean="0"/>
              <a:t>RAMAZAN BAYRAMINIZ MÜBAREK OLSUN CAMİİ GÖREVLİLERİ</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med">
    <p:wheel spokes="8"/>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20F1CCFA-BCC8-4FCE-B221-8F6E7BC0F8B9}" type="datetime1">
              <a:rPr lang="tr-TR" smtClean="0"/>
              <a:pPr/>
              <a:t>27.11.2015</a:t>
            </a:fld>
            <a:endParaRPr lang="tr-TR"/>
          </a:p>
        </p:txBody>
      </p:sp>
      <p:sp>
        <p:nvSpPr>
          <p:cNvPr id="5" name="4 Altbilgi Yer Tutucusu"/>
          <p:cNvSpPr>
            <a:spLocks noGrp="1"/>
          </p:cNvSpPr>
          <p:nvPr>
            <p:ph type="ftr" sz="quarter" idx="11"/>
          </p:nvPr>
        </p:nvSpPr>
        <p:spPr/>
        <p:txBody>
          <a:bodyPr/>
          <a:lstStyle/>
          <a:p>
            <a:r>
              <a:rPr lang="tr-TR" smtClean="0"/>
              <a:t>RAMAZAN BAYRAMINIZ MÜBAREK OLSUN CAMİİ GÖREVLİLERİ</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spd="med">
    <p:wheel spokes="8"/>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81DBDAEC-3615-41D2-9071-37C6B74D2324}" type="datetime1">
              <a:rPr lang="tr-TR" smtClean="0"/>
              <a:pPr/>
              <a:t>27.11.2015</a:t>
            </a:fld>
            <a:endParaRPr lang="tr-TR"/>
          </a:p>
        </p:txBody>
      </p:sp>
      <p:sp>
        <p:nvSpPr>
          <p:cNvPr id="5" name="4 Altbilgi Yer Tutucusu"/>
          <p:cNvSpPr>
            <a:spLocks noGrp="1"/>
          </p:cNvSpPr>
          <p:nvPr>
            <p:ph type="ftr" sz="quarter" idx="11"/>
          </p:nvPr>
        </p:nvSpPr>
        <p:spPr>
          <a:xfrm>
            <a:off x="800100" y="6172200"/>
            <a:ext cx="4000500" cy="457200"/>
          </a:xfrm>
        </p:spPr>
        <p:txBody>
          <a:bodyPr/>
          <a:lstStyle/>
          <a:p>
            <a:r>
              <a:rPr lang="tr-TR" smtClean="0"/>
              <a:t>RAMAZAN BAYRAMINIZ MÜBAREK OLSUN CAMİİ GÖREVLİLERİ</a:t>
            </a:r>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F302176B-0E47-46AC-8F43-DAB4B8A37D06}"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transition spd="med">
    <p:wheel spokes="8"/>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1AC94248-E1B8-44F1-AFBA-09F3587DCA1A}" type="datetime1">
              <a:rPr lang="tr-TR" smtClean="0"/>
              <a:pPr/>
              <a:t>27.11.2015</a:t>
            </a:fld>
            <a:endParaRPr lang="tr-TR"/>
          </a:p>
        </p:txBody>
      </p:sp>
      <p:sp>
        <p:nvSpPr>
          <p:cNvPr id="6" name="5 Altbilgi Yer Tutucusu"/>
          <p:cNvSpPr>
            <a:spLocks noGrp="1"/>
          </p:cNvSpPr>
          <p:nvPr>
            <p:ph type="ftr" sz="quarter" idx="11"/>
          </p:nvPr>
        </p:nvSpPr>
        <p:spPr/>
        <p:txBody>
          <a:bodyPr/>
          <a:lstStyle/>
          <a:p>
            <a:r>
              <a:rPr lang="tr-TR" smtClean="0"/>
              <a:t>RAMAZAN BAYRAMINIZ MÜBAREK OLSUN CAMİİ GÖREVLİLERİ</a:t>
            </a:r>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spd="med">
    <p:wheel spokes="8"/>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851513E1-EFD3-4CFA-A68C-B54CFE66B593}" type="datetime1">
              <a:rPr lang="tr-TR" smtClean="0"/>
              <a:pPr/>
              <a:t>27.11.2015</a:t>
            </a:fld>
            <a:endParaRPr lang="tr-TR"/>
          </a:p>
        </p:txBody>
      </p:sp>
      <p:sp>
        <p:nvSpPr>
          <p:cNvPr id="8" name="7 Altbilgi Yer Tutucusu"/>
          <p:cNvSpPr>
            <a:spLocks noGrp="1"/>
          </p:cNvSpPr>
          <p:nvPr>
            <p:ph type="ftr" sz="quarter" idx="11"/>
          </p:nvPr>
        </p:nvSpPr>
        <p:spPr/>
        <p:txBody>
          <a:bodyPr/>
          <a:lstStyle/>
          <a:p>
            <a:r>
              <a:rPr lang="tr-TR" smtClean="0"/>
              <a:t>RAMAZAN BAYRAMINIZ MÜBAREK OLSUN CAMİİ GÖREVLİLERİ</a:t>
            </a:r>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spd="med">
    <p:wheel spokes="8"/>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757539D1-EEDA-466C-A944-A05AA00A2081}" type="datetime1">
              <a:rPr lang="tr-TR" smtClean="0"/>
              <a:pPr/>
              <a:t>27.11.2015</a:t>
            </a:fld>
            <a:endParaRPr lang="tr-TR"/>
          </a:p>
        </p:txBody>
      </p:sp>
      <p:sp>
        <p:nvSpPr>
          <p:cNvPr id="4" name="3 Altbilgi Yer Tutucusu"/>
          <p:cNvSpPr>
            <a:spLocks noGrp="1"/>
          </p:cNvSpPr>
          <p:nvPr>
            <p:ph type="ftr" sz="quarter" idx="11"/>
          </p:nvPr>
        </p:nvSpPr>
        <p:spPr/>
        <p:txBody>
          <a:bodyPr/>
          <a:lstStyle/>
          <a:p>
            <a:r>
              <a:rPr lang="tr-TR" smtClean="0"/>
              <a:t>RAMAZAN BAYRAMINIZ MÜBAREK OLSUN CAMİİ GÖREVLİLERİ</a:t>
            </a:r>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med">
    <p:wheel spokes="8"/>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6FFF80E-D548-4C38-9663-4D3E81D9493A}" type="datetime1">
              <a:rPr lang="tr-TR" smtClean="0"/>
              <a:pPr/>
              <a:t>27.11.2015</a:t>
            </a:fld>
            <a:endParaRPr lang="tr-TR"/>
          </a:p>
        </p:txBody>
      </p:sp>
      <p:sp>
        <p:nvSpPr>
          <p:cNvPr id="3" name="2 Altbilgi Yer Tutucusu"/>
          <p:cNvSpPr>
            <a:spLocks noGrp="1"/>
          </p:cNvSpPr>
          <p:nvPr>
            <p:ph type="ftr" sz="quarter" idx="11"/>
          </p:nvPr>
        </p:nvSpPr>
        <p:spPr/>
        <p:txBody>
          <a:bodyPr/>
          <a:lstStyle/>
          <a:p>
            <a:r>
              <a:rPr lang="tr-TR" smtClean="0"/>
              <a:t>RAMAZAN BAYRAMINIZ MÜBAREK OLSUN CAMİİ GÖREVLİLERİ</a:t>
            </a:r>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med">
    <p:wheel spokes="8"/>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819EB40C-5B4B-47A3-B592-2E20975358E8}" type="datetime1">
              <a:rPr lang="tr-TR" smtClean="0"/>
              <a:pPr/>
              <a:t>27.11.2015</a:t>
            </a:fld>
            <a:endParaRPr lang="tr-TR"/>
          </a:p>
        </p:txBody>
      </p:sp>
      <p:sp>
        <p:nvSpPr>
          <p:cNvPr id="6" name="5 Altbilgi Yer Tutucusu"/>
          <p:cNvSpPr>
            <a:spLocks noGrp="1"/>
          </p:cNvSpPr>
          <p:nvPr>
            <p:ph type="ftr" sz="quarter" idx="11"/>
          </p:nvPr>
        </p:nvSpPr>
        <p:spPr/>
        <p:txBody>
          <a:bodyPr/>
          <a:lstStyle/>
          <a:p>
            <a:r>
              <a:rPr lang="tr-TR" smtClean="0"/>
              <a:t>RAMAZAN BAYRAMINIZ MÜBAREK OLSUN CAMİİ GÖREVLİLERİ</a:t>
            </a:r>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spd="med">
    <p:wheel spokes="8"/>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1E548722-256C-4845-8E93-B9012595DF59}" type="datetime1">
              <a:rPr lang="tr-TR" smtClean="0"/>
              <a:pPr/>
              <a:t>27.11.2015</a:t>
            </a:fld>
            <a:endParaRPr lang="tr-TR"/>
          </a:p>
        </p:txBody>
      </p:sp>
      <p:sp>
        <p:nvSpPr>
          <p:cNvPr id="6" name="5 Altbilgi Yer Tutucusu"/>
          <p:cNvSpPr>
            <a:spLocks noGrp="1"/>
          </p:cNvSpPr>
          <p:nvPr>
            <p:ph type="ftr" sz="quarter" idx="11"/>
          </p:nvPr>
        </p:nvSpPr>
        <p:spPr>
          <a:xfrm>
            <a:off x="914400" y="6172200"/>
            <a:ext cx="3886200" cy="457200"/>
          </a:xfrm>
        </p:spPr>
        <p:txBody>
          <a:bodyPr/>
          <a:lstStyle/>
          <a:p>
            <a:r>
              <a:rPr lang="tr-TR" smtClean="0"/>
              <a:t>RAMAZAN BAYRAMINIZ MÜBAREK OLSUN CAMİİ GÖREVLİLERİ</a:t>
            </a:r>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F302176B-0E47-46AC-8F43-DAB4B8A37D06}"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transition spd="med">
    <p:wheel spokes="8"/>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alpha val="49000"/>
          </a:srgbClr>
        </a:solidFill>
        <a:effectLst/>
      </p:bgPr>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B063589-185B-4851-852D-4C0BC9994DBA}" type="datetime1">
              <a:rPr lang="tr-TR" smtClean="0"/>
              <a:pPr/>
              <a:t>27.11.2015</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tr-TR" smtClean="0"/>
              <a:t>RAMAZAN BAYRAMINIZ MÜBAREK OLSUN CAMİİ GÖREVLİLERİ</a:t>
            </a:r>
            <a:endParaRPr lang="tr-T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wheel spokes="8"/>
  </p:transition>
  <p:timing>
    <p:tnLst>
      <p:par>
        <p:cTn id="1" dur="indefinite" restart="never" nodeType="tmRoot"/>
      </p:par>
    </p:tnLst>
  </p:timing>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PzN_yl6zJAhUKkSwKHYWSCqcQjRwIBw&amp;url=http://www.herifinbiri.com/adalet-nedir.html&amp;psig=AFQjCNEFZNh3tRR2a3GzDFDHLGj7Ssvk5Q&amp;ust=1448561842439789"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0" y="981075"/>
            <a:ext cx="9180513" cy="5876925"/>
          </a:xfrm>
          <a:prstGeom prst="rect">
            <a:avLst/>
          </a:prstGeom>
          <a:solidFill>
            <a:srgbClr val="FFFF99"/>
          </a:solidFill>
          <a:ln w="19050">
            <a:solidFill>
              <a:srgbClr val="584CEE"/>
            </a:solidFill>
            <a:miter lim="800000"/>
            <a:headEnd/>
            <a:tailEnd/>
          </a:ln>
        </p:spPr>
        <p:txBody>
          <a:bodyPr lIns="92075" tIns="46038" rIns="92075" bIns="46038"/>
          <a:lstStyle/>
          <a:p>
            <a:pPr marL="342900" indent="-342900"/>
            <a:endParaRPr lang="ar-SA" sz="3200" b="1">
              <a:solidFill>
                <a:srgbClr val="000000"/>
              </a:solidFill>
              <a:latin typeface="Traditional Arabic" pitchFamily="2" charset="-78"/>
              <a:cs typeface="Times New Roman" pitchFamily="18" charset="0"/>
            </a:endParaRPr>
          </a:p>
        </p:txBody>
      </p:sp>
      <p:sp>
        <p:nvSpPr>
          <p:cNvPr id="16387" name="Text Box 6"/>
          <p:cNvSpPr txBox="1">
            <a:spLocks noChangeArrowheads="1"/>
          </p:cNvSpPr>
          <p:nvPr/>
        </p:nvSpPr>
        <p:spPr bwMode="auto">
          <a:xfrm>
            <a:off x="179512" y="1196975"/>
            <a:ext cx="8784976" cy="830997"/>
          </a:xfrm>
          <a:prstGeom prst="rect">
            <a:avLst/>
          </a:prstGeom>
          <a:noFill/>
          <a:ln w="9525">
            <a:noFill/>
            <a:miter lim="800000"/>
            <a:headEnd/>
            <a:tailEnd/>
          </a:ln>
        </p:spPr>
        <p:txBody>
          <a:bodyPr wrap="square">
            <a:spAutoFit/>
          </a:bodyPr>
          <a:lstStyle/>
          <a:p>
            <a:pPr algn="ctr"/>
            <a:r>
              <a:rPr lang="tr-TR" sz="4800" b="1" dirty="0" smtClean="0">
                <a:solidFill>
                  <a:srgbClr val="009900"/>
                </a:solidFill>
                <a:latin typeface="Comic Sans MS" pitchFamily="66" charset="0"/>
              </a:rPr>
              <a:t>Sıla-i Rahim</a:t>
            </a:r>
            <a:endParaRPr lang="tr-TR" sz="4800" b="1" dirty="0">
              <a:solidFill>
                <a:srgbClr val="009900"/>
              </a:solidFill>
              <a:latin typeface="Comic Sans MS" pitchFamily="66" charset="0"/>
            </a:endParaRPr>
          </a:p>
        </p:txBody>
      </p:sp>
      <p:sp>
        <p:nvSpPr>
          <p:cNvPr id="37896" name="Text Box 8"/>
          <p:cNvSpPr txBox="1">
            <a:spLocks noChangeArrowheads="1"/>
          </p:cNvSpPr>
          <p:nvPr/>
        </p:nvSpPr>
        <p:spPr bwMode="auto">
          <a:xfrm>
            <a:off x="6696075" y="5934075"/>
            <a:ext cx="2447925" cy="1200150"/>
          </a:xfrm>
          <a:prstGeom prst="rect">
            <a:avLst/>
          </a:prstGeom>
          <a:noFill/>
          <a:ln w="9525">
            <a:noFill/>
            <a:miter lim="800000"/>
            <a:headEnd/>
            <a:tailEnd/>
          </a:ln>
          <a:effectLst/>
        </p:spPr>
        <p:txBody>
          <a:bodyPr>
            <a:spAutoFit/>
          </a:bodyPr>
          <a:lstStyle/>
          <a:p>
            <a:pPr algn="ctr">
              <a:defRPr/>
            </a:pPr>
            <a:r>
              <a:rPr lang="tr-TR" b="1" dirty="0">
                <a:solidFill>
                  <a:srgbClr val="FF3300"/>
                </a:solidFill>
                <a:latin typeface="+mn-lt"/>
                <a:ea typeface="Arial Unicode MS" pitchFamily="34" charset="-128"/>
                <a:cs typeface="Arial Unicode MS" pitchFamily="34" charset="-128"/>
              </a:rPr>
              <a:t> ENGİN IŞIK</a:t>
            </a:r>
          </a:p>
          <a:p>
            <a:pPr algn="ctr">
              <a:defRPr/>
            </a:pPr>
            <a:r>
              <a:rPr lang="tr-TR" b="1" dirty="0">
                <a:solidFill>
                  <a:srgbClr val="FF3300"/>
                </a:solidFill>
                <a:latin typeface="+mn-lt"/>
                <a:ea typeface="Arial Unicode MS" pitchFamily="34" charset="-128"/>
                <a:cs typeface="Arial Unicode MS" pitchFamily="34" charset="-128"/>
              </a:rPr>
              <a:t>VALİDE CAMİİ</a:t>
            </a:r>
          </a:p>
          <a:p>
            <a:pPr algn="ctr">
              <a:defRPr/>
            </a:pPr>
            <a:r>
              <a:rPr lang="tr-TR" b="1" dirty="0">
                <a:solidFill>
                  <a:srgbClr val="FF3300"/>
                </a:solidFill>
                <a:latin typeface="+mn-lt"/>
                <a:ea typeface="Arial Unicode MS" pitchFamily="34" charset="-128"/>
                <a:cs typeface="Arial Unicode MS" pitchFamily="34" charset="-128"/>
              </a:rPr>
              <a:t>İMAM-HATİBİ</a:t>
            </a:r>
          </a:p>
          <a:p>
            <a:pPr algn="ctr">
              <a:defRPr/>
            </a:pPr>
            <a:endParaRPr lang="tr-TR" b="1" dirty="0">
              <a:solidFill>
                <a:srgbClr val="A50021"/>
              </a:solidFill>
              <a:latin typeface="Cataneo BT" pitchFamily="66" charset="0"/>
              <a:cs typeface="Times New Roman" pitchFamily="18" charset="0"/>
            </a:endParaRPr>
          </a:p>
        </p:txBody>
      </p:sp>
      <p:pic>
        <p:nvPicPr>
          <p:cNvPr id="16389" name="Picture 19"/>
          <p:cNvPicPr>
            <a:picLocks noChangeAspect="1" noChangeArrowheads="1"/>
          </p:cNvPicPr>
          <p:nvPr/>
        </p:nvPicPr>
        <p:blipFill>
          <a:blip r:embed="rId3" cstate="print"/>
          <a:srcRect/>
          <a:stretch>
            <a:fillRect/>
          </a:stretch>
        </p:blipFill>
        <p:spPr bwMode="auto">
          <a:xfrm>
            <a:off x="0" y="0"/>
            <a:ext cx="9180513" cy="1009650"/>
          </a:xfrm>
          <a:prstGeom prst="rect">
            <a:avLst/>
          </a:prstGeom>
          <a:noFill/>
          <a:ln w="9525">
            <a:noFill/>
            <a:miter lim="800000"/>
            <a:headEnd/>
            <a:tailEnd/>
          </a:ln>
        </p:spPr>
      </p:pic>
      <p:pic>
        <p:nvPicPr>
          <p:cNvPr id="16390" name="Resim 1"/>
          <p:cNvPicPr>
            <a:picLocks noChangeAspect="1" noChangeArrowheads="1"/>
          </p:cNvPicPr>
          <p:nvPr/>
        </p:nvPicPr>
        <p:blipFill>
          <a:blip r:embed="rId4" cstate="print"/>
          <a:srcRect/>
          <a:stretch>
            <a:fillRect/>
          </a:stretch>
        </p:blipFill>
        <p:spPr bwMode="auto">
          <a:xfrm>
            <a:off x="0" y="6381750"/>
            <a:ext cx="3132138" cy="476250"/>
          </a:xfrm>
          <a:prstGeom prst="rect">
            <a:avLst/>
          </a:prstGeom>
          <a:noFill/>
          <a:ln w="9525">
            <a:noFill/>
            <a:miter lim="800000"/>
            <a:headEnd/>
            <a:tailEnd/>
          </a:ln>
        </p:spPr>
      </p:pic>
      <p:pic>
        <p:nvPicPr>
          <p:cNvPr id="16391" name="Resim 1"/>
          <p:cNvPicPr>
            <a:picLocks noChangeAspect="1" noChangeArrowheads="1"/>
          </p:cNvPicPr>
          <p:nvPr/>
        </p:nvPicPr>
        <p:blipFill>
          <a:blip r:embed="rId5" cstate="print"/>
          <a:srcRect/>
          <a:stretch>
            <a:fillRect/>
          </a:stretch>
        </p:blipFill>
        <p:spPr bwMode="auto">
          <a:xfrm>
            <a:off x="0" y="5924550"/>
            <a:ext cx="3132138" cy="449263"/>
          </a:xfrm>
          <a:prstGeom prst="rect">
            <a:avLst/>
          </a:prstGeom>
          <a:noFill/>
          <a:ln w="9525">
            <a:noFill/>
            <a:miter lim="800000"/>
            <a:headEnd/>
            <a:tailEnd/>
          </a:ln>
        </p:spPr>
      </p:pic>
      <p:pic>
        <p:nvPicPr>
          <p:cNvPr id="16392" name="Resim 1" descr="C:\Users\engin\Desktop\Valide Camii Logo - Kopya.png"/>
          <p:cNvPicPr>
            <a:picLocks noChangeAspect="1" noChangeArrowheads="1"/>
          </p:cNvPicPr>
          <p:nvPr/>
        </p:nvPicPr>
        <p:blipFill>
          <a:blip r:embed="rId6" cstate="print"/>
          <a:srcRect/>
          <a:stretch>
            <a:fillRect/>
          </a:stretch>
        </p:blipFill>
        <p:spPr bwMode="auto">
          <a:xfrm>
            <a:off x="3563888" y="2491978"/>
            <a:ext cx="2098675" cy="2089150"/>
          </a:xfrm>
          <a:prstGeom prst="rect">
            <a:avLst/>
          </a:prstGeom>
          <a:noFill/>
          <a:ln w="57150">
            <a:solidFill>
              <a:srgbClr val="003300"/>
            </a:solidFill>
            <a:miter lim="800000"/>
            <a:headEnd/>
            <a:tailEnd/>
          </a:ln>
        </p:spPr>
      </p:pic>
      <p:pic>
        <p:nvPicPr>
          <p:cNvPr id="16393" name="Picture 13" descr="adsız"/>
          <p:cNvPicPr>
            <a:picLocks noChangeAspect="1" noChangeArrowheads="1"/>
          </p:cNvPicPr>
          <p:nvPr/>
        </p:nvPicPr>
        <p:blipFill>
          <a:blip r:embed="rId7" cstate="print"/>
          <a:srcRect/>
          <a:stretch>
            <a:fillRect/>
          </a:stretch>
        </p:blipFill>
        <p:spPr bwMode="auto">
          <a:xfrm>
            <a:off x="5867400" y="2060575"/>
            <a:ext cx="3205163" cy="3455988"/>
          </a:xfrm>
          <a:prstGeom prst="rect">
            <a:avLst/>
          </a:prstGeom>
          <a:noFill/>
          <a:ln w="9525">
            <a:noFill/>
            <a:miter lim="800000"/>
            <a:headEnd/>
            <a:tailEnd/>
          </a:ln>
        </p:spPr>
      </p:pic>
      <p:pic>
        <p:nvPicPr>
          <p:cNvPr id="16394" name="Picture 12" descr="C:\Users\engin\Desktop\KOMŞU HAKLARI\Komşu\kotu-komsu-mal-sahibi-yapar[1].jpg"/>
          <p:cNvPicPr>
            <a:picLocks noChangeAspect="1" noChangeArrowheads="1"/>
          </p:cNvPicPr>
          <p:nvPr/>
        </p:nvPicPr>
        <p:blipFill>
          <a:blip r:embed="rId8" cstate="print"/>
          <a:srcRect/>
          <a:stretch>
            <a:fillRect/>
          </a:stretch>
        </p:blipFill>
        <p:spPr bwMode="auto">
          <a:xfrm>
            <a:off x="179388" y="2060575"/>
            <a:ext cx="3240087" cy="3455988"/>
          </a:xfrm>
          <a:prstGeom prst="rect">
            <a:avLst/>
          </a:prstGeom>
          <a:noFill/>
          <a:ln w="9525">
            <a:noFill/>
            <a:miter lim="800000"/>
            <a:headEnd/>
            <a:tailEnd/>
          </a:ln>
        </p:spPr>
      </p:pic>
      <p:sp>
        <p:nvSpPr>
          <p:cNvPr id="11" name="10 Metin kutusu"/>
          <p:cNvSpPr txBox="1"/>
          <p:nvPr/>
        </p:nvSpPr>
        <p:spPr>
          <a:xfrm>
            <a:off x="3563888" y="4869160"/>
            <a:ext cx="2088232" cy="400110"/>
          </a:xfrm>
          <a:prstGeom prst="rect">
            <a:avLst/>
          </a:prstGeom>
          <a:noFill/>
        </p:spPr>
        <p:txBody>
          <a:bodyPr wrap="square" rtlCol="0">
            <a:spAutoFit/>
          </a:bodyPr>
          <a:lstStyle/>
          <a:p>
            <a:pPr algn="ctr"/>
            <a:r>
              <a:rPr lang="tr-TR" sz="2000" b="1" dirty="0" smtClean="0"/>
              <a:t>27/11/2015</a:t>
            </a:r>
            <a:endParaRPr lang="tr-TR" b="1" dirty="0"/>
          </a:p>
        </p:txBody>
      </p:sp>
      <p:pic>
        <p:nvPicPr>
          <p:cNvPr id="1026" name="Picture 2" descr="C:\Users\engin\Desktop\Sıla-i Rahim (27.11.2015)\6237[1].jpg"/>
          <p:cNvPicPr>
            <a:picLocks noChangeAspect="1" noChangeArrowheads="1"/>
          </p:cNvPicPr>
          <p:nvPr/>
        </p:nvPicPr>
        <p:blipFill>
          <a:blip r:embed="rId9" cstate="print"/>
          <a:srcRect/>
          <a:stretch>
            <a:fillRect/>
          </a:stretch>
        </p:blipFill>
        <p:spPr bwMode="auto">
          <a:xfrm>
            <a:off x="3203848" y="5589240"/>
            <a:ext cx="2880320" cy="1196752"/>
          </a:xfrm>
          <a:prstGeom prst="rect">
            <a:avLst/>
          </a:prstGeom>
          <a:noFill/>
          <a:ln w="28575">
            <a:solidFill>
              <a:schemeClr val="tx1"/>
            </a:solidFill>
          </a:ln>
        </p:spPr>
      </p:pic>
    </p:spTree>
  </p:cSld>
  <p:clrMapOvr>
    <a:masterClrMapping/>
  </p:clrMapOvr>
  <p:transition spd="med">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F302176B-0E47-46AC-8F43-DAB4B8A37D06}" type="slidenum">
              <a:rPr lang="tr-TR" smtClean="0"/>
              <a:pPr/>
              <a:t>10</a:t>
            </a:fld>
            <a:endParaRPr lang="tr-TR"/>
          </a:p>
        </p:txBody>
      </p:sp>
      <p:sp>
        <p:nvSpPr>
          <p:cNvPr id="3" name="İçerik Yer Tutucusu 2"/>
          <p:cNvSpPr>
            <a:spLocks noGrp="1"/>
          </p:cNvSpPr>
          <p:nvPr>
            <p:ph sz="quarter" idx="1"/>
          </p:nvPr>
        </p:nvSpPr>
        <p:spPr>
          <a:xfrm>
            <a:off x="3779912" y="1628800"/>
            <a:ext cx="5112568" cy="4968552"/>
          </a:xfrm>
          <a:blipFill>
            <a:blip r:embed="rId2" cstate="print"/>
            <a:tile tx="0" ty="0" sx="100000" sy="100000" flip="none" algn="tl"/>
          </a:blipFill>
          <a:ln w="57150">
            <a:solidFill>
              <a:schemeClr val="accent1"/>
            </a:solidFill>
          </a:ln>
        </p:spPr>
        <p:txBody>
          <a:bodyPr anchor="b">
            <a:normAutofit fontScale="85000" lnSpcReduction="10000"/>
          </a:bodyPr>
          <a:lstStyle/>
          <a:p>
            <a:pPr algn="ctr" rtl="1">
              <a:lnSpc>
                <a:spcPct val="120000"/>
              </a:lnSpc>
              <a:buNone/>
            </a:pPr>
            <a:r>
              <a:rPr lang="tr-TR" sz="4300" b="1" dirty="0" smtClean="0">
                <a:latin typeface="Traditional Arabic" pitchFamily="18" charset="-78"/>
                <a:cs typeface="Traditional Arabic" pitchFamily="18" charset="-78"/>
              </a:rPr>
              <a:t>  </a:t>
            </a:r>
            <a:r>
              <a:rPr lang="ar-SA" sz="4300" b="1" dirty="0" smtClean="0">
                <a:latin typeface="Traditional Arabic" pitchFamily="18" charset="-78"/>
                <a:cs typeface="Traditional Arabic" pitchFamily="18" charset="-78"/>
              </a:rPr>
              <a:t>إِنَّ </a:t>
            </a:r>
            <a:r>
              <a:rPr lang="ar-SA" sz="4300" b="1" dirty="0">
                <a:latin typeface="Traditional Arabic" pitchFamily="18" charset="-78"/>
                <a:cs typeface="Traditional Arabic" pitchFamily="18" charset="-78"/>
              </a:rPr>
              <a:t>اللّهَ يَأْمُرُ </a:t>
            </a:r>
            <a:r>
              <a:rPr lang="ar-SA" sz="4300" b="1" dirty="0" smtClean="0">
                <a:latin typeface="Traditional Arabic" pitchFamily="18" charset="-78"/>
                <a:cs typeface="Traditional Arabic" pitchFamily="18" charset="-78"/>
              </a:rPr>
              <a:t>بِالْعَدْلِ</a:t>
            </a:r>
            <a:r>
              <a:rPr lang="tr-TR" sz="4300" b="1" dirty="0" smtClean="0">
                <a:latin typeface="Traditional Arabic" pitchFamily="18" charset="-78"/>
                <a:cs typeface="Traditional Arabic" pitchFamily="18" charset="-78"/>
              </a:rPr>
              <a:t> </a:t>
            </a:r>
            <a:r>
              <a:rPr lang="ar-SA" sz="4300" b="1" dirty="0" smtClean="0">
                <a:latin typeface="Traditional Arabic" pitchFamily="18" charset="-78"/>
                <a:cs typeface="Traditional Arabic" pitchFamily="18" charset="-78"/>
              </a:rPr>
              <a:t>وَاْلإِحْسَانِ </a:t>
            </a:r>
            <a:r>
              <a:rPr lang="ar-SA" sz="4300" b="1" dirty="0">
                <a:latin typeface="Traditional Arabic" pitchFamily="18" charset="-78"/>
                <a:cs typeface="Traditional Arabic" pitchFamily="18" charset="-78"/>
              </a:rPr>
              <a:t>وَإِيتَاء ذِي الْقُرْبَى وَيَنْهَى عَنِ </a:t>
            </a:r>
            <a:r>
              <a:rPr lang="ar-SA" sz="4300" b="1" dirty="0" smtClean="0">
                <a:latin typeface="Traditional Arabic" pitchFamily="18" charset="-78"/>
                <a:cs typeface="Traditional Arabic" pitchFamily="18" charset="-78"/>
              </a:rPr>
              <a:t>الْفَحْشَاء</a:t>
            </a:r>
            <a:r>
              <a:rPr lang="tr-TR" sz="4300" b="1" dirty="0" smtClean="0">
                <a:latin typeface="Traditional Arabic" pitchFamily="18" charset="-78"/>
                <a:cs typeface="Traditional Arabic" pitchFamily="18" charset="-78"/>
              </a:rPr>
              <a:t> </a:t>
            </a:r>
            <a:r>
              <a:rPr lang="ar-SA" sz="4300" b="1" dirty="0" smtClean="0">
                <a:latin typeface="Traditional Arabic" pitchFamily="18" charset="-78"/>
                <a:cs typeface="Traditional Arabic" pitchFamily="18" charset="-78"/>
              </a:rPr>
              <a:t>وَالْمُنْكَرِ </a:t>
            </a:r>
            <a:r>
              <a:rPr lang="ar-SA" sz="4300" b="1" dirty="0">
                <a:latin typeface="Traditional Arabic" pitchFamily="18" charset="-78"/>
                <a:cs typeface="Traditional Arabic" pitchFamily="18" charset="-78"/>
              </a:rPr>
              <a:t>وَالْبَغْيِ يَعِظُكُمْ لَعَلَّكُمْ </a:t>
            </a:r>
            <a:r>
              <a:rPr lang="ar-SA" sz="4300" b="1" dirty="0" smtClean="0">
                <a:latin typeface="Traditional Arabic" pitchFamily="18" charset="-78"/>
                <a:cs typeface="Traditional Arabic" pitchFamily="18" charset="-78"/>
              </a:rPr>
              <a:t>تَذَكَّرُونَ</a:t>
            </a:r>
            <a:r>
              <a:rPr lang="tr-TR" sz="4300" b="1" dirty="0" smtClean="0">
                <a:solidFill>
                  <a:srgbClr val="C00000"/>
                </a:solidFill>
                <a:latin typeface="Traditional Arabic" pitchFamily="18" charset="-78"/>
                <a:cs typeface="Traditional Arabic" pitchFamily="18" charset="-78"/>
              </a:rPr>
              <a:t>* </a:t>
            </a:r>
            <a:endParaRPr lang="en-US" b="1" dirty="0">
              <a:solidFill>
                <a:srgbClr val="C00000"/>
              </a:solidFill>
              <a:latin typeface="Traditional Arabic" pitchFamily="18" charset="-78"/>
              <a:cs typeface="Traditional Arabic" pitchFamily="18" charset="-78"/>
            </a:endParaRPr>
          </a:p>
          <a:p>
            <a:pPr algn="just">
              <a:buNone/>
            </a:pPr>
            <a:r>
              <a:rPr lang="tr-TR" dirty="0" smtClean="0"/>
              <a:t>    </a:t>
            </a:r>
            <a:r>
              <a:rPr lang="tr-TR" sz="3200" b="1" dirty="0" smtClean="0">
                <a:latin typeface="Times New Roman" pitchFamily="18" charset="0"/>
                <a:cs typeface="Times New Roman" pitchFamily="18" charset="0"/>
              </a:rPr>
              <a:t>Muhakkak </a:t>
            </a:r>
            <a:r>
              <a:rPr lang="tr-TR" sz="3200" b="1" dirty="0">
                <a:latin typeface="Times New Roman" pitchFamily="18" charset="0"/>
                <a:cs typeface="Times New Roman" pitchFamily="18" charset="0"/>
              </a:rPr>
              <a:t>ki Allah, adaleti, iyiliği, akrabaya yardım etmeyi emreder, çirkin işleri, fenalık ve azgınlığı da yasaklar. O, düşünüp tutasınız diye size öğüt veriyor</a:t>
            </a:r>
            <a:r>
              <a:rPr lang="tr-TR" sz="3200" b="1" dirty="0" smtClean="0">
                <a:latin typeface="Times New Roman" pitchFamily="18" charset="0"/>
                <a:cs typeface="Times New Roman" pitchFamily="18" charset="0"/>
              </a:rPr>
              <a:t>.  </a:t>
            </a:r>
            <a:r>
              <a:rPr lang="tr-TR" sz="2400" b="1" dirty="0" smtClean="0">
                <a:latin typeface="Times New Roman" pitchFamily="18" charset="0"/>
                <a:cs typeface="Times New Roman" pitchFamily="18" charset="0"/>
              </a:rPr>
              <a:t>(</a:t>
            </a:r>
            <a:r>
              <a:rPr lang="tr-TR" sz="2400" b="1" dirty="0" err="1" smtClean="0">
                <a:latin typeface="Times New Roman" pitchFamily="18" charset="0"/>
                <a:cs typeface="Times New Roman" pitchFamily="18" charset="0"/>
              </a:rPr>
              <a:t>Nahl</a:t>
            </a:r>
            <a:r>
              <a:rPr lang="tr-TR" sz="2400" b="1" dirty="0" smtClean="0">
                <a:latin typeface="Times New Roman" pitchFamily="18" charset="0"/>
                <a:cs typeface="Times New Roman" pitchFamily="18" charset="0"/>
              </a:rPr>
              <a:t>,90)</a:t>
            </a:r>
            <a:endParaRPr lang="tr-TR" sz="2400" b="1" dirty="0">
              <a:latin typeface="Times New Roman" pitchFamily="18" charset="0"/>
              <a:cs typeface="Times New Roman" pitchFamily="18" charset="0"/>
            </a:endParaRPr>
          </a:p>
        </p:txBody>
      </p:sp>
      <p:sp>
        <p:nvSpPr>
          <p:cNvPr id="8" name="Başlık 1"/>
          <p:cNvSpPr txBox="1">
            <a:spLocks/>
          </p:cNvSpPr>
          <p:nvPr/>
        </p:nvSpPr>
        <p:spPr>
          <a:xfrm>
            <a:off x="755576" y="188640"/>
            <a:ext cx="7772400" cy="720080"/>
          </a:xfrm>
          <a:prstGeom prst="rect">
            <a:avLst/>
          </a:prstGeom>
          <a:solidFill>
            <a:schemeClr val="accent2">
              <a:lumMod val="60000"/>
              <a:lumOff val="40000"/>
            </a:schemeClr>
          </a:solidFill>
        </p:spPr>
        <p:txBody>
          <a:bodyPr bIns="9144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rgbClr val="FFFF00"/>
                </a:solidFill>
                <a:effectLst/>
                <a:uLnTx/>
                <a:uFillTx/>
                <a:latin typeface="+mj-lt"/>
                <a:ea typeface="+mj-ea"/>
                <a:cs typeface="+mj-cs"/>
              </a:rPr>
              <a:t>Sıla-i Rahimin Gerekliliği,</a:t>
            </a:r>
            <a:endParaRPr kumimoji="0" lang="tr-TR" sz="4000" b="1" i="0" u="none" strike="noStrike" kern="1200" cap="none" spc="0" normalizeH="0" baseline="0" noProof="0" dirty="0">
              <a:ln>
                <a:noFill/>
              </a:ln>
              <a:solidFill>
                <a:srgbClr val="FFFF00"/>
              </a:solidFill>
              <a:effectLst/>
              <a:uLnTx/>
              <a:uFillTx/>
              <a:latin typeface="+mj-lt"/>
              <a:ea typeface="+mj-ea"/>
              <a:cs typeface="+mj-cs"/>
            </a:endParaRPr>
          </a:p>
        </p:txBody>
      </p:sp>
      <p:sp>
        <p:nvSpPr>
          <p:cNvPr id="9" name="Text Box 15"/>
          <p:cNvSpPr txBox="1">
            <a:spLocks noChangeArrowheads="1"/>
          </p:cNvSpPr>
          <p:nvPr/>
        </p:nvSpPr>
        <p:spPr bwMode="auto">
          <a:xfrm>
            <a:off x="4716016" y="980728"/>
            <a:ext cx="3456384" cy="584775"/>
          </a:xfrm>
          <a:prstGeom prst="rect">
            <a:avLst/>
          </a:prstGeom>
          <a:solidFill>
            <a:schemeClr val="accent2">
              <a:lumMod val="75000"/>
            </a:schemeClr>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tr-TR" sz="3200" b="1" dirty="0">
                <a:solidFill>
                  <a:srgbClr val="C00000"/>
                </a:solidFill>
              </a:rPr>
              <a:t> </a:t>
            </a:r>
            <a:r>
              <a:rPr lang="tr-TR" sz="3200" b="1" dirty="0" smtClean="0">
                <a:solidFill>
                  <a:srgbClr val="FFFF00"/>
                </a:solidFill>
              </a:rPr>
              <a:t>AYET-İ KERİME</a:t>
            </a:r>
            <a:endParaRPr lang="tr-TR" b="1" dirty="0">
              <a:solidFill>
                <a:srgbClr val="FFFF00"/>
              </a:solidFill>
            </a:endParaRPr>
          </a:p>
        </p:txBody>
      </p:sp>
      <p:pic>
        <p:nvPicPr>
          <p:cNvPr id="21506" name="Picture 2" descr="http://www.herifinbiri.com/wp-content/uploads/2015/06/adalet.jpg">
            <a:hlinkClick r:id="rId3"/>
          </p:cNvPr>
          <p:cNvPicPr>
            <a:picLocks noChangeAspect="1" noChangeArrowheads="1"/>
          </p:cNvPicPr>
          <p:nvPr/>
        </p:nvPicPr>
        <p:blipFill>
          <a:blip r:embed="rId4" cstate="print"/>
          <a:srcRect/>
          <a:stretch>
            <a:fillRect/>
          </a:stretch>
        </p:blipFill>
        <p:spPr bwMode="auto">
          <a:xfrm>
            <a:off x="611560" y="1124744"/>
            <a:ext cx="2612926" cy="2112922"/>
          </a:xfrm>
          <a:prstGeom prst="rect">
            <a:avLst/>
          </a:prstGeom>
          <a:noFill/>
        </p:spPr>
      </p:pic>
      <p:pic>
        <p:nvPicPr>
          <p:cNvPr id="21507" name="Picture 3" descr="C:\Users\engin\Desktop\Sıla-i Rahim (27.11.2015)\Sila-i-Rahim[1].jpg"/>
          <p:cNvPicPr>
            <a:picLocks noChangeAspect="1" noChangeArrowheads="1"/>
          </p:cNvPicPr>
          <p:nvPr/>
        </p:nvPicPr>
        <p:blipFill>
          <a:blip r:embed="rId5" cstate="print"/>
          <a:srcRect/>
          <a:stretch>
            <a:fillRect/>
          </a:stretch>
        </p:blipFill>
        <p:spPr bwMode="auto">
          <a:xfrm>
            <a:off x="323528" y="3501008"/>
            <a:ext cx="3071456" cy="2695203"/>
          </a:xfrm>
          <a:prstGeom prst="rect">
            <a:avLst/>
          </a:prstGeom>
          <a:noFill/>
        </p:spPr>
      </p:pic>
    </p:spTree>
    <p:extLst>
      <p:ext uri="{BB962C8B-B14F-4D97-AF65-F5344CB8AC3E}">
        <p14:creationId xmlns="" xmlns:p14="http://schemas.microsoft.com/office/powerpoint/2010/main" val="1271481582"/>
      </p:ext>
    </p:extLst>
  </p:cSld>
  <p:clrMapOvr>
    <a:masterClrMapping/>
  </p:clrMapOvr>
  <p:transition spd="med">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a:xfrm>
            <a:off x="0" y="6400800"/>
            <a:ext cx="457200" cy="457200"/>
          </a:xfrm>
        </p:spPr>
        <p:txBody>
          <a:bodyPr/>
          <a:lstStyle/>
          <a:p>
            <a:fld id="{F302176B-0E47-46AC-8F43-DAB4B8A37D06}" type="slidenum">
              <a:rPr lang="tr-TR" smtClean="0"/>
              <a:pPr/>
              <a:t>11</a:t>
            </a:fld>
            <a:endParaRPr lang="tr-TR" dirty="0"/>
          </a:p>
        </p:txBody>
      </p:sp>
      <p:pic>
        <p:nvPicPr>
          <p:cNvPr id="2050" name="Picture 2" descr="C:\Users\engin\Desktop\Sıla-i Rahim (27.11.2015)\23.12.2013[1].jpg"/>
          <p:cNvPicPr>
            <a:picLocks noChangeAspect="1" noChangeArrowheads="1"/>
          </p:cNvPicPr>
          <p:nvPr/>
        </p:nvPicPr>
        <p:blipFill>
          <a:blip r:embed="rId2" cstate="print"/>
          <a:srcRect/>
          <a:stretch>
            <a:fillRect/>
          </a:stretch>
        </p:blipFill>
        <p:spPr bwMode="auto">
          <a:xfrm>
            <a:off x="539552" y="980728"/>
            <a:ext cx="8064896" cy="5472608"/>
          </a:xfrm>
          <a:prstGeom prst="rect">
            <a:avLst/>
          </a:prstGeom>
          <a:noFill/>
          <a:ln w="57150">
            <a:solidFill>
              <a:srgbClr val="C00000"/>
            </a:solidFill>
          </a:ln>
        </p:spPr>
      </p:pic>
      <p:sp>
        <p:nvSpPr>
          <p:cNvPr id="8" name="Başlık 1"/>
          <p:cNvSpPr>
            <a:spLocks noGrp="1"/>
          </p:cNvSpPr>
          <p:nvPr>
            <p:ph type="title"/>
          </p:nvPr>
        </p:nvSpPr>
        <p:spPr>
          <a:xfrm>
            <a:off x="1192088" y="130622"/>
            <a:ext cx="6692280" cy="706090"/>
          </a:xfrm>
          <a:solidFill>
            <a:srgbClr val="FF6600"/>
          </a:solidFill>
        </p:spPr>
        <p:style>
          <a:lnRef idx="3">
            <a:schemeClr val="lt1"/>
          </a:lnRef>
          <a:fillRef idx="1">
            <a:schemeClr val="accent6"/>
          </a:fillRef>
          <a:effectRef idx="1">
            <a:schemeClr val="accent6"/>
          </a:effectRef>
          <a:fontRef idx="minor">
            <a:schemeClr val="lt1"/>
          </a:fontRef>
        </p:style>
        <p:txBody>
          <a:bodyPr anchor="ctr">
            <a:normAutofit fontScale="90000"/>
          </a:bodyPr>
          <a:lstStyle/>
          <a:p>
            <a:pPr algn="ctr"/>
            <a:r>
              <a:rPr lang="tr-TR" b="1" dirty="0" smtClean="0">
                <a:solidFill>
                  <a:srgbClr val="FFFF00"/>
                </a:solidFill>
              </a:rPr>
              <a:t>Sıla-i Rahim Yapmanın Fazileti</a:t>
            </a:r>
            <a:endParaRPr lang="tr-TR" b="1" dirty="0">
              <a:solidFill>
                <a:srgbClr val="FFFF00"/>
              </a:solidFill>
            </a:endParaRPr>
          </a:p>
        </p:txBody>
      </p:sp>
      <p:sp>
        <p:nvSpPr>
          <p:cNvPr id="9" name="Text Box 15"/>
          <p:cNvSpPr txBox="1">
            <a:spLocks noChangeArrowheads="1"/>
          </p:cNvSpPr>
          <p:nvPr/>
        </p:nvSpPr>
        <p:spPr bwMode="auto">
          <a:xfrm>
            <a:off x="2699792" y="3356992"/>
            <a:ext cx="3456384" cy="584775"/>
          </a:xfrm>
          <a:prstGeom prst="rect">
            <a:avLst/>
          </a:prstGeom>
          <a:solidFill>
            <a:srgbClr val="7030A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tr-TR" sz="3200" b="1" dirty="0">
                <a:solidFill>
                  <a:schemeClr val="bg1"/>
                </a:solidFill>
              </a:rPr>
              <a:t> </a:t>
            </a:r>
            <a:r>
              <a:rPr lang="tr-TR" sz="3200" b="1" dirty="0" smtClean="0">
                <a:solidFill>
                  <a:schemeClr val="bg1"/>
                </a:solidFill>
                <a:latin typeface="Arial" pitchFamily="34" charset="0"/>
                <a:cs typeface="Arial" pitchFamily="34" charset="0"/>
              </a:rPr>
              <a:t>HADİS-İ ŞERİF</a:t>
            </a:r>
            <a:endParaRPr lang="tr-TR" b="1" dirty="0">
              <a:solidFill>
                <a:schemeClr val="bg1"/>
              </a:solidFill>
              <a:latin typeface="Arial" pitchFamily="34" charset="0"/>
              <a:cs typeface="Arial" pitchFamily="34" charset="0"/>
            </a:endParaRPr>
          </a:p>
        </p:txBody>
      </p:sp>
    </p:spTree>
  </p:cSld>
  <p:clrMapOvr>
    <a:masterClrMapping/>
  </p:clrMapOvr>
  <p:transition spd="med">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116632"/>
            <a:ext cx="7772400" cy="706090"/>
          </a:xfrm>
        </p:spPr>
        <p:style>
          <a:lnRef idx="3">
            <a:schemeClr val="lt1"/>
          </a:lnRef>
          <a:fillRef idx="1">
            <a:schemeClr val="accent6"/>
          </a:fillRef>
          <a:effectRef idx="1">
            <a:schemeClr val="accent6"/>
          </a:effectRef>
          <a:fontRef idx="minor">
            <a:schemeClr val="lt1"/>
          </a:fontRef>
        </p:style>
        <p:txBody>
          <a:bodyPr anchor="ctr">
            <a:normAutofit fontScale="90000"/>
          </a:bodyPr>
          <a:lstStyle/>
          <a:p>
            <a:pPr algn="ctr"/>
            <a:r>
              <a:rPr lang="tr-TR" b="1" dirty="0" smtClean="0">
                <a:solidFill>
                  <a:srgbClr val="FFFF00"/>
                </a:solidFill>
              </a:rPr>
              <a:t>Sıla-i Rahim Yapmanın Fazileti</a:t>
            </a:r>
            <a:endParaRPr lang="tr-TR" b="1" dirty="0">
              <a:solidFill>
                <a:srgbClr val="FFFF00"/>
              </a:solidFill>
            </a:endParaRPr>
          </a:p>
        </p:txBody>
      </p:sp>
      <p:sp>
        <p:nvSpPr>
          <p:cNvPr id="3" name="İçerik Yer Tutucusu 2"/>
          <p:cNvSpPr>
            <a:spLocks noGrp="1"/>
          </p:cNvSpPr>
          <p:nvPr>
            <p:ph sz="quarter" idx="1"/>
          </p:nvPr>
        </p:nvSpPr>
        <p:spPr>
          <a:xfrm>
            <a:off x="4499992" y="1484784"/>
            <a:ext cx="4464496" cy="511256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57150">
            <a:solidFill>
              <a:schemeClr val="accent1"/>
            </a:solidFill>
          </a:ln>
        </p:spPr>
        <p:txBody>
          <a:bodyPr>
            <a:normAutofit fontScale="85000" lnSpcReduction="20000"/>
          </a:bodyPr>
          <a:lstStyle/>
          <a:p>
            <a:pPr indent="355600" algn="r" rtl="1">
              <a:spcAft>
                <a:spcPts val="0"/>
              </a:spcAft>
              <a:buNone/>
            </a:pPr>
            <a:endParaRPr lang="tr-TR" sz="4000" b="1" dirty="0" smtClean="0">
              <a:latin typeface="Traditional Arabic" pitchFamily="18" charset="-78"/>
              <a:cs typeface="Traditional Arabic" pitchFamily="18" charset="-78"/>
            </a:endParaRPr>
          </a:p>
          <a:p>
            <a:pPr indent="355600" algn="r" rtl="1">
              <a:lnSpc>
                <a:spcPct val="120000"/>
              </a:lnSpc>
              <a:spcBef>
                <a:spcPts val="1200"/>
              </a:spcBef>
              <a:spcAft>
                <a:spcPts val="0"/>
              </a:spcAft>
              <a:buNone/>
            </a:pPr>
            <a:r>
              <a:rPr lang="ar-SA" sz="4000" b="1" dirty="0" smtClean="0">
                <a:latin typeface="Traditional Arabic" pitchFamily="18" charset="-78"/>
                <a:cs typeface="Traditional Arabic" pitchFamily="18" charset="-78"/>
              </a:rPr>
              <a:t>«</a:t>
            </a:r>
            <a:r>
              <a:rPr lang="ar-SA" sz="4000" b="1" dirty="0">
                <a:latin typeface="Traditional Arabic" pitchFamily="18" charset="-78"/>
                <a:cs typeface="Traditional Arabic" pitchFamily="18" charset="-78"/>
              </a:rPr>
              <a:t>مَنْ سَرَّهُ أَنْ يُبْسَطَ لَهُ فِي رِزْقِهِ، وَأَنْ يُنْسَأَ لَهُ فِي أَثَرِهِ، فَلْيَصِلْ رَحِمَهُ» </a:t>
            </a:r>
            <a:r>
              <a:rPr lang="tr-TR" sz="4000" i="1" dirty="0">
                <a:latin typeface="Traditional Arabic" pitchFamily="18" charset="-78"/>
                <a:ea typeface="Times New Roman"/>
                <a:cs typeface="Traditional Arabic" pitchFamily="18" charset="-78"/>
              </a:rPr>
              <a:t> </a:t>
            </a:r>
            <a:endParaRPr lang="tr-TR" sz="4000" dirty="0" smtClean="0">
              <a:latin typeface="Traditional Arabic" pitchFamily="18" charset="-78"/>
              <a:ea typeface="Times New Roman"/>
              <a:cs typeface="Traditional Arabic" pitchFamily="18" charset="-78"/>
            </a:endParaRPr>
          </a:p>
          <a:p>
            <a:pPr indent="355600" algn="ctr" rtl="1">
              <a:spcAft>
                <a:spcPts val="0"/>
              </a:spcAft>
              <a:buNone/>
            </a:pPr>
            <a:r>
              <a:rPr lang="tr-TR" sz="4400" b="1" dirty="0" smtClean="0">
                <a:latin typeface="Bodoni MT" pitchFamily="18" charset="0"/>
                <a:ea typeface="Times New Roman"/>
                <a:cs typeface="Simplified Arabic"/>
              </a:rPr>
              <a:t>Kim</a:t>
            </a:r>
            <a:r>
              <a:rPr lang="tr-TR" sz="4400" b="1" dirty="0">
                <a:latin typeface="Bodoni MT" pitchFamily="18" charset="0"/>
                <a:ea typeface="Times New Roman"/>
                <a:cs typeface="Simplified Arabic"/>
              </a:rPr>
              <a:t>, rızkının </a:t>
            </a:r>
            <a:r>
              <a:rPr lang="tr-TR" sz="4400" b="1" dirty="0" smtClean="0">
                <a:latin typeface="Bodoni MT" pitchFamily="18" charset="0"/>
                <a:ea typeface="Times New Roman"/>
                <a:cs typeface="Simplified Arabic"/>
              </a:rPr>
              <a:t>genişletilmesini</a:t>
            </a:r>
            <a:r>
              <a:rPr lang="tr-TR" sz="4400" b="1" dirty="0">
                <a:latin typeface="Bodoni MT" pitchFamily="18" charset="0"/>
                <a:ea typeface="Times New Roman"/>
                <a:cs typeface="Simplified Arabic"/>
              </a:rPr>
              <a:t>, ecelinin uzatılmasını isterse sıla-i rahim yapsın</a:t>
            </a:r>
            <a:r>
              <a:rPr lang="tr-TR" sz="4400" b="1" dirty="0" smtClean="0">
                <a:latin typeface="Bodoni MT" pitchFamily="18" charset="0"/>
                <a:ea typeface="Times New Roman"/>
                <a:cs typeface="Simplified Arabic"/>
              </a:rPr>
              <a:t>. </a:t>
            </a:r>
            <a:endParaRPr lang="tr-TR" sz="4400" b="1" dirty="0">
              <a:latin typeface="Bodoni MT" pitchFamily="18" charset="0"/>
              <a:ea typeface="Times New Roman"/>
            </a:endParaRPr>
          </a:p>
          <a:p>
            <a:pPr algn="ctr" hangingPunct="0">
              <a:spcAft>
                <a:spcPts val="0"/>
              </a:spcAft>
              <a:buNone/>
            </a:pPr>
            <a:r>
              <a:rPr lang="tr-TR" sz="2000" dirty="0" smtClean="0">
                <a:latin typeface="Times New Roman"/>
                <a:ea typeface="Times New Roman"/>
              </a:rPr>
              <a:t>(</a:t>
            </a:r>
            <a:r>
              <a:rPr lang="tr-TR" sz="2000" dirty="0" err="1" smtClean="0">
                <a:latin typeface="Times New Roman"/>
                <a:ea typeface="Times New Roman"/>
              </a:rPr>
              <a:t>Buhari</a:t>
            </a:r>
            <a:r>
              <a:rPr lang="tr-TR" sz="2000" dirty="0">
                <a:latin typeface="Times New Roman"/>
                <a:ea typeface="Times New Roman"/>
              </a:rPr>
              <a:t>, </a:t>
            </a:r>
            <a:r>
              <a:rPr lang="tr-TR" sz="2000" dirty="0" err="1">
                <a:latin typeface="Times New Roman"/>
                <a:ea typeface="Times New Roman"/>
              </a:rPr>
              <a:t>Edeb</a:t>
            </a:r>
            <a:r>
              <a:rPr lang="tr-TR" sz="2000" dirty="0">
                <a:latin typeface="Times New Roman"/>
                <a:ea typeface="Times New Roman"/>
              </a:rPr>
              <a:t> 12. VII, </a:t>
            </a:r>
            <a:r>
              <a:rPr lang="tr-TR" sz="2000" dirty="0" smtClean="0">
                <a:latin typeface="Times New Roman"/>
                <a:ea typeface="Times New Roman"/>
              </a:rPr>
              <a:t>72)</a:t>
            </a:r>
            <a:endParaRPr lang="tr-TR" dirty="0"/>
          </a:p>
        </p:txBody>
      </p:sp>
      <p:sp>
        <p:nvSpPr>
          <p:cNvPr id="6" name="Text Box 15"/>
          <p:cNvSpPr txBox="1">
            <a:spLocks noChangeArrowheads="1"/>
          </p:cNvSpPr>
          <p:nvPr/>
        </p:nvSpPr>
        <p:spPr bwMode="auto">
          <a:xfrm>
            <a:off x="5004048" y="1124744"/>
            <a:ext cx="3456384" cy="584775"/>
          </a:xfrm>
          <a:prstGeom prst="rect">
            <a:avLst/>
          </a:prstGeom>
          <a:solidFill>
            <a:srgbClr val="00B0F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tr-TR" sz="3200" b="1" dirty="0">
                <a:solidFill>
                  <a:srgbClr val="C00000"/>
                </a:solidFill>
              </a:rPr>
              <a:t> </a:t>
            </a:r>
            <a:r>
              <a:rPr lang="tr-TR" sz="3200" b="1" dirty="0" smtClean="0">
                <a:solidFill>
                  <a:srgbClr val="C00000"/>
                </a:solidFill>
                <a:latin typeface="Arial" pitchFamily="34" charset="0"/>
                <a:cs typeface="Arial" pitchFamily="34" charset="0"/>
              </a:rPr>
              <a:t>HADİS-İ ŞERİF</a:t>
            </a:r>
            <a:endParaRPr lang="tr-TR" b="1" dirty="0">
              <a:solidFill>
                <a:srgbClr val="002060"/>
              </a:solidFill>
              <a:latin typeface="Arial" pitchFamily="34" charset="0"/>
              <a:cs typeface="Arial" pitchFamily="34" charset="0"/>
            </a:endParaRPr>
          </a:p>
        </p:txBody>
      </p:sp>
      <p:pic>
        <p:nvPicPr>
          <p:cNvPr id="1026" name="Picture 2" descr="C:\Users\engin\Desktop\Sıla-i Rahim (27.11.2015)\Screenshot_2014-07-28-14-05-41-1[1].png"/>
          <p:cNvPicPr>
            <a:picLocks noChangeAspect="1" noChangeArrowheads="1"/>
          </p:cNvPicPr>
          <p:nvPr/>
        </p:nvPicPr>
        <p:blipFill>
          <a:blip r:embed="rId2" cstate="print"/>
          <a:srcRect/>
          <a:stretch>
            <a:fillRect/>
          </a:stretch>
        </p:blipFill>
        <p:spPr bwMode="auto">
          <a:xfrm>
            <a:off x="179512" y="908720"/>
            <a:ext cx="4176464" cy="2880320"/>
          </a:xfrm>
          <a:prstGeom prst="rect">
            <a:avLst/>
          </a:prstGeom>
          <a:noFill/>
          <a:ln w="57150">
            <a:solidFill>
              <a:srgbClr val="0033CC"/>
            </a:solidFill>
          </a:ln>
        </p:spPr>
      </p:pic>
      <p:pic>
        <p:nvPicPr>
          <p:cNvPr id="26625" name="Picture 1" descr="C:\Users\engin\Desktop\Sıla-i Rahim (27.11.2015)\konu_1370249397_3[1].jpg"/>
          <p:cNvPicPr>
            <a:picLocks noChangeAspect="1" noChangeArrowheads="1"/>
          </p:cNvPicPr>
          <p:nvPr/>
        </p:nvPicPr>
        <p:blipFill>
          <a:blip r:embed="rId3" cstate="print"/>
          <a:srcRect/>
          <a:stretch>
            <a:fillRect/>
          </a:stretch>
        </p:blipFill>
        <p:spPr bwMode="auto">
          <a:xfrm>
            <a:off x="179512" y="3933056"/>
            <a:ext cx="4176464" cy="2736304"/>
          </a:xfrm>
          <a:prstGeom prst="rect">
            <a:avLst/>
          </a:prstGeom>
          <a:noFill/>
          <a:ln w="57150">
            <a:solidFill>
              <a:srgbClr val="0033CC"/>
            </a:solidFill>
          </a:ln>
        </p:spPr>
      </p:pic>
      <p:sp>
        <p:nvSpPr>
          <p:cNvPr id="5" name="4 Slayt Numarası Yer Tutucusu"/>
          <p:cNvSpPr>
            <a:spLocks noGrp="1"/>
          </p:cNvSpPr>
          <p:nvPr>
            <p:ph type="sldNum" sz="quarter" idx="12"/>
          </p:nvPr>
        </p:nvSpPr>
        <p:spPr>
          <a:xfrm>
            <a:off x="0" y="6400800"/>
            <a:ext cx="457200" cy="457200"/>
          </a:xfrm>
        </p:spPr>
        <p:txBody>
          <a:bodyPr/>
          <a:lstStyle/>
          <a:p>
            <a:fld id="{F302176B-0E47-46AC-8F43-DAB4B8A37D06}" type="slidenum">
              <a:rPr lang="tr-TR" smtClean="0"/>
              <a:pPr/>
              <a:t>12</a:t>
            </a:fld>
            <a:endParaRPr lang="tr-TR" dirty="0"/>
          </a:p>
        </p:txBody>
      </p:sp>
    </p:spTree>
    <p:extLst>
      <p:ext uri="{BB962C8B-B14F-4D97-AF65-F5344CB8AC3E}">
        <p14:creationId xmlns="" xmlns:p14="http://schemas.microsoft.com/office/powerpoint/2010/main" val="2737712379"/>
      </p:ext>
    </p:extLst>
  </p:cSld>
  <p:clrMapOvr>
    <a:masterClrMapping/>
  </p:clrMapOvr>
  <p:transition spd="med">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a:xfrm>
            <a:off x="0" y="6400800"/>
            <a:ext cx="457200" cy="457200"/>
          </a:xfrm>
        </p:spPr>
        <p:txBody>
          <a:bodyPr/>
          <a:lstStyle/>
          <a:p>
            <a:fld id="{F302176B-0E47-46AC-8F43-DAB4B8A37D06}" type="slidenum">
              <a:rPr lang="tr-TR" smtClean="0"/>
              <a:pPr/>
              <a:t>13</a:t>
            </a:fld>
            <a:endParaRPr lang="tr-TR" dirty="0"/>
          </a:p>
        </p:txBody>
      </p:sp>
      <p:pic>
        <p:nvPicPr>
          <p:cNvPr id="3075" name="Picture 3" descr="C:\Users\engin\Desktop\Sıla-i Rahim (27.11.2015)\images[7].jpg"/>
          <p:cNvPicPr>
            <a:picLocks noChangeAspect="1" noChangeArrowheads="1"/>
          </p:cNvPicPr>
          <p:nvPr/>
        </p:nvPicPr>
        <p:blipFill>
          <a:blip r:embed="rId2" cstate="print"/>
          <a:srcRect/>
          <a:stretch>
            <a:fillRect/>
          </a:stretch>
        </p:blipFill>
        <p:spPr bwMode="auto">
          <a:xfrm>
            <a:off x="323528" y="1124744"/>
            <a:ext cx="8496944" cy="5184576"/>
          </a:xfrm>
          <a:prstGeom prst="rect">
            <a:avLst/>
          </a:prstGeom>
          <a:noFill/>
          <a:ln w="76200">
            <a:solidFill>
              <a:srgbClr val="0033CC"/>
            </a:solidFill>
          </a:ln>
        </p:spPr>
      </p:pic>
      <p:sp>
        <p:nvSpPr>
          <p:cNvPr id="9" name="Text Box 15"/>
          <p:cNvSpPr txBox="1">
            <a:spLocks noChangeArrowheads="1"/>
          </p:cNvSpPr>
          <p:nvPr/>
        </p:nvSpPr>
        <p:spPr bwMode="auto">
          <a:xfrm>
            <a:off x="2771800" y="1340768"/>
            <a:ext cx="3456384" cy="584775"/>
          </a:xfrm>
          <a:prstGeom prst="rect">
            <a:avLst/>
          </a:prstGeom>
          <a:solidFill>
            <a:srgbClr val="FF6699"/>
          </a:solidFill>
          <a:ln w="571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tr-TR" sz="3200" b="1" dirty="0">
                <a:solidFill>
                  <a:schemeClr val="bg1"/>
                </a:solidFill>
              </a:rPr>
              <a:t> </a:t>
            </a:r>
            <a:r>
              <a:rPr lang="tr-TR" sz="3200" b="1" dirty="0" smtClean="0">
                <a:solidFill>
                  <a:schemeClr val="tx1"/>
                </a:solidFill>
                <a:latin typeface="Arial" pitchFamily="34" charset="0"/>
                <a:cs typeface="Arial" pitchFamily="34" charset="0"/>
              </a:rPr>
              <a:t>HADİS-İ ŞERİF</a:t>
            </a:r>
            <a:endParaRPr lang="tr-TR" b="1" dirty="0">
              <a:solidFill>
                <a:schemeClr val="tx1"/>
              </a:solidFill>
              <a:latin typeface="Arial" pitchFamily="34" charset="0"/>
              <a:cs typeface="Arial" pitchFamily="34" charset="0"/>
            </a:endParaRPr>
          </a:p>
        </p:txBody>
      </p:sp>
      <p:sp>
        <p:nvSpPr>
          <p:cNvPr id="10" name="Başlık 1"/>
          <p:cNvSpPr>
            <a:spLocks noGrp="1"/>
          </p:cNvSpPr>
          <p:nvPr>
            <p:ph type="title"/>
          </p:nvPr>
        </p:nvSpPr>
        <p:spPr>
          <a:xfrm>
            <a:off x="755576" y="188640"/>
            <a:ext cx="7772400" cy="706090"/>
          </a:xfrm>
          <a:solidFill>
            <a:srgbClr val="FF6699"/>
          </a:solidFill>
          <a:ln>
            <a:solidFill>
              <a:schemeClr val="tx1"/>
            </a:solidFill>
          </a:ln>
        </p:spPr>
        <p:style>
          <a:lnRef idx="3">
            <a:schemeClr val="lt1"/>
          </a:lnRef>
          <a:fillRef idx="1">
            <a:schemeClr val="accent6"/>
          </a:fillRef>
          <a:effectRef idx="1">
            <a:schemeClr val="accent6"/>
          </a:effectRef>
          <a:fontRef idx="minor">
            <a:schemeClr val="lt1"/>
          </a:fontRef>
        </p:style>
        <p:txBody>
          <a:bodyPr anchor="ctr">
            <a:normAutofit fontScale="90000"/>
          </a:bodyPr>
          <a:lstStyle/>
          <a:p>
            <a:pPr algn="ctr"/>
            <a:r>
              <a:rPr lang="tr-TR" b="1" dirty="0" smtClean="0">
                <a:solidFill>
                  <a:srgbClr val="FFFF00"/>
                </a:solidFill>
              </a:rPr>
              <a:t>Sıla-i Rahim Yapmanın Fazileti</a:t>
            </a:r>
            <a:endParaRPr lang="tr-TR" b="1" dirty="0">
              <a:solidFill>
                <a:srgbClr val="FFFF00"/>
              </a:solidFill>
            </a:endParaRPr>
          </a:p>
        </p:txBody>
      </p:sp>
    </p:spTree>
  </p:cSld>
  <p:clrMapOvr>
    <a:masterClrMapping/>
  </p:clrMapOvr>
  <p:transition spd="med">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1600200"/>
            <a:ext cx="8712968" cy="4997152"/>
          </a:xfrm>
          <a:solidFill>
            <a:schemeClr val="accent2">
              <a:lumMod val="75000"/>
            </a:schemeClr>
          </a:solidFill>
          <a:ln w="57150">
            <a:solidFill>
              <a:srgbClr val="0070C0"/>
            </a:solidFill>
          </a:ln>
        </p:spPr>
        <p:txBody>
          <a:bodyPr anchor="ctr">
            <a:normAutofit/>
          </a:bodyPr>
          <a:lstStyle/>
          <a:p>
            <a:pPr algn="r" rtl="1">
              <a:buNone/>
            </a:pPr>
            <a:r>
              <a:rPr lang="tr-TR" sz="4000" b="1" dirty="0" smtClean="0">
                <a:solidFill>
                  <a:schemeClr val="bg1"/>
                </a:solidFill>
                <a:latin typeface="Traditional Arabic" pitchFamily="18" charset="-78"/>
                <a:cs typeface="Traditional Arabic" pitchFamily="18" charset="-78"/>
              </a:rPr>
              <a:t>   </a:t>
            </a:r>
            <a:r>
              <a:rPr lang="ar-SA" sz="4000" b="1" dirty="0" smtClean="0">
                <a:solidFill>
                  <a:schemeClr val="bg1"/>
                </a:solidFill>
                <a:latin typeface="Traditional Arabic" pitchFamily="18" charset="-78"/>
                <a:cs typeface="Traditional Arabic" pitchFamily="18" charset="-78"/>
              </a:rPr>
              <a:t>مَنْ </a:t>
            </a:r>
            <a:r>
              <a:rPr lang="ar-SA" sz="4000" b="1" dirty="0">
                <a:solidFill>
                  <a:schemeClr val="bg1"/>
                </a:solidFill>
                <a:latin typeface="Traditional Arabic" pitchFamily="18" charset="-78"/>
                <a:cs typeface="Traditional Arabic" pitchFamily="18" charset="-78"/>
              </a:rPr>
              <a:t>كَانَ يُؤْمِنُ بِاللَّهِ والْيوْمِ الآخِرِ ، فَلْيُكْرِمْ ضَيْفَهُ ، وَمَنْ كانَ يُؤْمِنُ بِاللَّهِ والْيوم الآخِر ، فَلْيصلْ رَحِمَهُ ، وَمَنْ كَانَ يُؤْمِنُ بِاللَّه وَالْيوْمِ الآخِرِ ، فلْيقُلْ خيراً أَوْ </a:t>
            </a:r>
            <a:r>
              <a:rPr lang="ar-SA" sz="4000" b="1" dirty="0" smtClean="0">
                <a:solidFill>
                  <a:schemeClr val="bg1"/>
                </a:solidFill>
                <a:latin typeface="Traditional Arabic" pitchFamily="18" charset="-78"/>
                <a:cs typeface="Traditional Arabic" pitchFamily="18" charset="-78"/>
              </a:rPr>
              <a:t>لِيَصمُتْ</a:t>
            </a:r>
            <a:r>
              <a:rPr lang="tr-TR" sz="4000" b="1" dirty="0" smtClean="0">
                <a:solidFill>
                  <a:schemeClr val="bg1"/>
                </a:solidFill>
                <a:latin typeface="Traditional Arabic" pitchFamily="18" charset="-78"/>
                <a:cs typeface="Traditional Arabic" pitchFamily="18" charset="-78"/>
              </a:rPr>
              <a:t>* </a:t>
            </a:r>
            <a:endParaRPr lang="ar-SA" sz="3600" b="1" dirty="0">
              <a:solidFill>
                <a:schemeClr val="bg1"/>
              </a:solidFill>
              <a:latin typeface="Arial" pitchFamily="34" charset="0"/>
              <a:cs typeface="Arial" pitchFamily="34" charset="0"/>
            </a:endParaRPr>
          </a:p>
          <a:p>
            <a:pPr algn="just">
              <a:buNone/>
            </a:pPr>
            <a:endParaRPr lang="tr-TR" sz="1200" b="1" dirty="0" smtClean="0">
              <a:solidFill>
                <a:schemeClr val="bg1"/>
              </a:solidFill>
              <a:latin typeface="Arial" pitchFamily="34" charset="0"/>
              <a:cs typeface="Arial" pitchFamily="34" charset="0"/>
            </a:endParaRPr>
          </a:p>
          <a:p>
            <a:pPr algn="just">
              <a:buNone/>
            </a:pPr>
            <a:r>
              <a:rPr lang="ar-SA" sz="2800" b="1" dirty="0" smtClean="0">
                <a:solidFill>
                  <a:schemeClr val="bg1"/>
                </a:solidFill>
                <a:latin typeface="Arial" pitchFamily="34" charset="0"/>
                <a:cs typeface="Arial" pitchFamily="34" charset="0"/>
              </a:rPr>
              <a:t>“</a:t>
            </a:r>
            <a:r>
              <a:rPr lang="tr-TR" sz="2800" b="1" dirty="0">
                <a:solidFill>
                  <a:schemeClr val="bg1"/>
                </a:solidFill>
                <a:latin typeface="Arial" pitchFamily="34" charset="0"/>
                <a:cs typeface="Arial" pitchFamily="34" charset="0"/>
              </a:rPr>
              <a:t>Allah’a ve </a:t>
            </a:r>
            <a:r>
              <a:rPr lang="tr-TR" sz="2800" b="1" dirty="0" err="1">
                <a:solidFill>
                  <a:schemeClr val="bg1"/>
                </a:solidFill>
                <a:latin typeface="Arial" pitchFamily="34" charset="0"/>
                <a:cs typeface="Arial" pitchFamily="34" charset="0"/>
              </a:rPr>
              <a:t>âhiret</a:t>
            </a:r>
            <a:r>
              <a:rPr lang="tr-TR" sz="2800" b="1" dirty="0">
                <a:solidFill>
                  <a:schemeClr val="bg1"/>
                </a:solidFill>
                <a:latin typeface="Arial" pitchFamily="34" charset="0"/>
                <a:cs typeface="Arial" pitchFamily="34" charset="0"/>
              </a:rPr>
              <a:t> gününe iman eden kimse misafirine ikram etsin. Allah’a ve </a:t>
            </a:r>
            <a:r>
              <a:rPr lang="tr-TR" sz="2800" b="1" dirty="0" err="1">
                <a:solidFill>
                  <a:schemeClr val="bg1"/>
                </a:solidFill>
                <a:latin typeface="Arial" pitchFamily="34" charset="0"/>
                <a:cs typeface="Arial" pitchFamily="34" charset="0"/>
              </a:rPr>
              <a:t>âhiret</a:t>
            </a:r>
            <a:r>
              <a:rPr lang="tr-TR" sz="2800" b="1" dirty="0">
                <a:solidFill>
                  <a:schemeClr val="bg1"/>
                </a:solidFill>
                <a:latin typeface="Arial" pitchFamily="34" charset="0"/>
                <a:cs typeface="Arial" pitchFamily="34" charset="0"/>
              </a:rPr>
              <a:t> gününe iman eden kimse akrabasına iyilik etsin. Allah’a ve </a:t>
            </a:r>
            <a:r>
              <a:rPr lang="tr-TR" sz="2800" b="1" dirty="0" err="1">
                <a:solidFill>
                  <a:schemeClr val="bg1"/>
                </a:solidFill>
                <a:latin typeface="Arial" pitchFamily="34" charset="0"/>
                <a:cs typeface="Arial" pitchFamily="34" charset="0"/>
              </a:rPr>
              <a:t>âhiret</a:t>
            </a:r>
            <a:r>
              <a:rPr lang="tr-TR" sz="2800" b="1" dirty="0">
                <a:solidFill>
                  <a:schemeClr val="bg1"/>
                </a:solidFill>
                <a:latin typeface="Arial" pitchFamily="34" charset="0"/>
                <a:cs typeface="Arial" pitchFamily="34" charset="0"/>
              </a:rPr>
              <a:t> gününe iman eden kimse ya faydalı söz söylesin veya sussun</a:t>
            </a:r>
            <a:r>
              <a:rPr lang="tr-TR" sz="2800" b="1" dirty="0" smtClean="0">
                <a:solidFill>
                  <a:schemeClr val="bg1"/>
                </a:solidFill>
                <a:latin typeface="Arial" pitchFamily="34" charset="0"/>
                <a:cs typeface="Arial" pitchFamily="34" charset="0"/>
              </a:rPr>
              <a:t>!”                  </a:t>
            </a:r>
            <a:r>
              <a:rPr lang="tr-TR" sz="1700" dirty="0" smtClean="0">
                <a:solidFill>
                  <a:schemeClr val="bg1"/>
                </a:solidFill>
              </a:rPr>
              <a:t>(</a:t>
            </a:r>
            <a:r>
              <a:rPr lang="fi-FI" sz="1700" dirty="0" smtClean="0">
                <a:solidFill>
                  <a:schemeClr val="bg1"/>
                </a:solidFill>
              </a:rPr>
              <a:t>Riyazü’s </a:t>
            </a:r>
            <a:r>
              <a:rPr lang="fi-FI" sz="1700" dirty="0">
                <a:solidFill>
                  <a:schemeClr val="bg1"/>
                </a:solidFill>
              </a:rPr>
              <a:t>Salihin Hadis No: </a:t>
            </a:r>
            <a:r>
              <a:rPr lang="fi-FI" sz="1700" dirty="0" smtClean="0">
                <a:solidFill>
                  <a:schemeClr val="bg1"/>
                </a:solidFill>
              </a:rPr>
              <a:t>316</a:t>
            </a:r>
            <a:r>
              <a:rPr lang="tr-TR" sz="1700" dirty="0" smtClean="0">
                <a:solidFill>
                  <a:schemeClr val="bg1"/>
                </a:solidFill>
              </a:rPr>
              <a:t>)</a:t>
            </a:r>
            <a:endParaRPr lang="tr-TR" sz="1700" dirty="0">
              <a:solidFill>
                <a:schemeClr val="bg1"/>
              </a:solidFill>
            </a:endParaRPr>
          </a:p>
        </p:txBody>
      </p:sp>
      <p:sp>
        <p:nvSpPr>
          <p:cNvPr id="8" name="Başlık 1"/>
          <p:cNvSpPr>
            <a:spLocks noGrp="1"/>
          </p:cNvSpPr>
          <p:nvPr>
            <p:ph type="title"/>
          </p:nvPr>
        </p:nvSpPr>
        <p:spPr>
          <a:xfrm>
            <a:off x="755576" y="188640"/>
            <a:ext cx="7772400" cy="706090"/>
          </a:xfrm>
        </p:spPr>
        <p:style>
          <a:lnRef idx="3">
            <a:schemeClr val="lt1"/>
          </a:lnRef>
          <a:fillRef idx="1">
            <a:schemeClr val="accent6"/>
          </a:fillRef>
          <a:effectRef idx="1">
            <a:schemeClr val="accent6"/>
          </a:effectRef>
          <a:fontRef idx="minor">
            <a:schemeClr val="lt1"/>
          </a:fontRef>
        </p:style>
        <p:txBody>
          <a:bodyPr anchor="ctr">
            <a:normAutofit fontScale="90000"/>
          </a:bodyPr>
          <a:lstStyle/>
          <a:p>
            <a:pPr algn="ctr"/>
            <a:r>
              <a:rPr lang="tr-TR" b="1" dirty="0" smtClean="0">
                <a:solidFill>
                  <a:srgbClr val="FFFF00"/>
                </a:solidFill>
              </a:rPr>
              <a:t>Sıla-i Rahim Yapmanın Fazileti</a:t>
            </a:r>
            <a:endParaRPr lang="tr-TR" b="1" dirty="0">
              <a:solidFill>
                <a:srgbClr val="FFFF00"/>
              </a:solidFill>
            </a:endParaRPr>
          </a:p>
        </p:txBody>
      </p:sp>
      <p:sp>
        <p:nvSpPr>
          <p:cNvPr id="5" name="4 Slayt Numarası Yer Tutucusu"/>
          <p:cNvSpPr>
            <a:spLocks noGrp="1"/>
          </p:cNvSpPr>
          <p:nvPr>
            <p:ph type="sldNum" sz="quarter" idx="12"/>
          </p:nvPr>
        </p:nvSpPr>
        <p:spPr>
          <a:xfrm>
            <a:off x="0" y="6400800"/>
            <a:ext cx="457200" cy="457200"/>
          </a:xfrm>
        </p:spPr>
        <p:txBody>
          <a:bodyPr/>
          <a:lstStyle/>
          <a:p>
            <a:fld id="{F302176B-0E47-46AC-8F43-DAB4B8A37D06}" type="slidenum">
              <a:rPr lang="tr-TR" smtClean="0"/>
              <a:pPr/>
              <a:t>14</a:t>
            </a:fld>
            <a:endParaRPr lang="tr-TR"/>
          </a:p>
        </p:txBody>
      </p:sp>
      <p:sp>
        <p:nvSpPr>
          <p:cNvPr id="9" name="Text Box 15"/>
          <p:cNvSpPr txBox="1">
            <a:spLocks noChangeArrowheads="1"/>
          </p:cNvSpPr>
          <p:nvPr/>
        </p:nvSpPr>
        <p:spPr bwMode="auto">
          <a:xfrm>
            <a:off x="2771800" y="1052736"/>
            <a:ext cx="3456384" cy="584775"/>
          </a:xfrm>
          <a:prstGeom prst="rect">
            <a:avLst/>
          </a:prstGeom>
          <a:solidFill>
            <a:srgbClr val="00B05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tr-TR" sz="3200" b="1" dirty="0">
                <a:solidFill>
                  <a:schemeClr val="bg1"/>
                </a:solidFill>
              </a:rPr>
              <a:t> </a:t>
            </a:r>
            <a:r>
              <a:rPr lang="tr-TR" sz="3200" b="1" dirty="0" smtClean="0">
                <a:solidFill>
                  <a:schemeClr val="bg1"/>
                </a:solidFill>
                <a:latin typeface="Arial" pitchFamily="34" charset="0"/>
                <a:cs typeface="Arial" pitchFamily="34" charset="0"/>
              </a:rPr>
              <a:t>HADİS-İ ŞERİF</a:t>
            </a:r>
            <a:endParaRPr lang="tr-TR" b="1" dirty="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3526360248"/>
      </p:ext>
    </p:extLst>
  </p:cSld>
  <p:clrMapOvr>
    <a:masterClrMapping/>
  </p:clrMapOvr>
  <p:transition spd="med">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188640"/>
            <a:ext cx="7772400" cy="706090"/>
          </a:xfrm>
          <a:blipFill>
            <a:blip r:embed="rId2" cstate="print"/>
            <a:tile tx="0" ty="0" sx="100000" sy="100000" flip="none" algn="tl"/>
          </a:blipFill>
        </p:spPr>
        <p:txBody>
          <a:bodyPr anchor="ctr">
            <a:normAutofit fontScale="90000"/>
          </a:bodyPr>
          <a:lstStyle/>
          <a:p>
            <a:pPr algn="ctr"/>
            <a:r>
              <a:rPr lang="tr-TR" b="1" dirty="0" smtClean="0">
                <a:solidFill>
                  <a:schemeClr val="bg1"/>
                </a:solidFill>
              </a:rPr>
              <a:t>İyilik Yapmada Akrabanın Önceliği</a:t>
            </a:r>
            <a:endParaRPr lang="tr-TR" b="1" dirty="0">
              <a:solidFill>
                <a:schemeClr val="bg1"/>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pPr/>
              <a:t>15</a:t>
            </a:fld>
            <a:endParaRPr lang="tr-TR"/>
          </a:p>
        </p:txBody>
      </p:sp>
      <p:sp>
        <p:nvSpPr>
          <p:cNvPr id="3" name="İçerik Yer Tutucusu 2"/>
          <p:cNvSpPr>
            <a:spLocks noGrp="1"/>
          </p:cNvSpPr>
          <p:nvPr>
            <p:ph sz="quarter" idx="1"/>
          </p:nvPr>
        </p:nvSpPr>
        <p:spPr>
          <a:xfrm>
            <a:off x="4211960" y="1447800"/>
            <a:ext cx="4752528" cy="5221560"/>
          </a:xfrm>
          <a:solidFill>
            <a:srgbClr val="00B0F0"/>
          </a:solidFill>
        </p:spPr>
        <p:txBody>
          <a:bodyPr>
            <a:normAutofit fontScale="92500" lnSpcReduction="10000"/>
          </a:bodyPr>
          <a:lstStyle/>
          <a:p>
            <a:pPr indent="355600" algn="just">
              <a:spcAft>
                <a:spcPts val="0"/>
              </a:spcAft>
              <a:buNone/>
            </a:pPr>
            <a:endParaRPr lang="tr-TR" dirty="0">
              <a:latin typeface="Times New Roman"/>
              <a:ea typeface="Times New Roman"/>
            </a:endParaRPr>
          </a:p>
          <a:p>
            <a:pPr indent="355600" algn="r" rtl="1">
              <a:spcAft>
                <a:spcPts val="0"/>
              </a:spcAft>
              <a:buNone/>
            </a:pPr>
            <a:r>
              <a:rPr lang="ar-EG" sz="4000" b="1" dirty="0">
                <a:latin typeface="Traditional Arabic" pitchFamily="18" charset="-78"/>
                <a:ea typeface="Times New Roman"/>
                <a:cs typeface="Traditional Arabic" pitchFamily="18" charset="-78"/>
              </a:rPr>
              <a:t>الصَّدَقَةُ عَلَى المسكينِ صَدقةٌ وهي عَلَى ذِي الرَّحمِ ثِنْتَانِ صَدقَةٌ </a:t>
            </a:r>
            <a:r>
              <a:rPr lang="ar-EG" sz="4000" b="1" dirty="0" smtClean="0">
                <a:latin typeface="Traditional Arabic" pitchFamily="18" charset="-78"/>
                <a:ea typeface="Times New Roman"/>
                <a:cs typeface="Traditional Arabic" pitchFamily="18" charset="-78"/>
              </a:rPr>
              <a:t>وصِلَة</a:t>
            </a:r>
            <a:r>
              <a:rPr lang="tr-TR" sz="4000" b="1" dirty="0" smtClean="0">
                <a:latin typeface="Traditional Arabic" pitchFamily="18" charset="-78"/>
                <a:ea typeface="Times New Roman"/>
                <a:cs typeface="Traditional Arabic" pitchFamily="18" charset="-78"/>
              </a:rPr>
              <a:t>* </a:t>
            </a:r>
            <a:endParaRPr lang="tr-TR" sz="4000" b="1" dirty="0">
              <a:latin typeface="Traditional Arabic" pitchFamily="18" charset="-78"/>
              <a:ea typeface="Times New Roman"/>
              <a:cs typeface="Traditional Arabic" pitchFamily="18" charset="-78"/>
            </a:endParaRPr>
          </a:p>
          <a:p>
            <a:pPr algn="just" hangingPunct="0">
              <a:spcAft>
                <a:spcPts val="0"/>
              </a:spcAft>
              <a:buNone/>
            </a:pPr>
            <a:r>
              <a:rPr lang="tr-TR" sz="3200" b="1" dirty="0" smtClean="0">
                <a:latin typeface="Times New Roman"/>
                <a:ea typeface="Times New Roman"/>
                <a:cs typeface="Simplified Arabic"/>
              </a:rPr>
              <a:t>“</a:t>
            </a:r>
            <a:r>
              <a:rPr lang="tr-TR" sz="3200" b="1" i="1" dirty="0">
                <a:latin typeface="Times New Roman"/>
                <a:ea typeface="Times New Roman"/>
                <a:cs typeface="Simplified Arabic"/>
              </a:rPr>
              <a:t>Yoksula bir şey vermek sadakadır. Akrabaya bir şey vermenin ise iki sevabı vardır. Birisi sadaka sevabı, diğeri de akrabayı görüp gözetme </a:t>
            </a:r>
            <a:r>
              <a:rPr lang="tr-TR" sz="3200" b="1" i="1" dirty="0" smtClean="0">
                <a:latin typeface="Times New Roman"/>
                <a:ea typeface="Times New Roman"/>
                <a:cs typeface="Simplified Arabic"/>
              </a:rPr>
              <a:t>sevabıdır.”</a:t>
            </a:r>
            <a:r>
              <a:rPr lang="tr-TR" dirty="0" smtClean="0">
                <a:latin typeface="Times New Roman"/>
                <a:ea typeface="Times New Roman"/>
                <a:cs typeface="Simplified Arabic"/>
              </a:rPr>
              <a:t>                   </a:t>
            </a:r>
          </a:p>
          <a:p>
            <a:pPr algn="ctr" hangingPunct="0">
              <a:spcAft>
                <a:spcPts val="0"/>
              </a:spcAft>
              <a:buNone/>
            </a:pPr>
            <a:r>
              <a:rPr lang="tr-TR" sz="1800" dirty="0" smtClean="0">
                <a:latin typeface="Times New Roman"/>
                <a:ea typeface="Times New Roman"/>
              </a:rPr>
              <a:t>(</a:t>
            </a:r>
            <a:r>
              <a:rPr lang="tr-TR" sz="1800" dirty="0" err="1" smtClean="0">
                <a:latin typeface="Times New Roman"/>
                <a:ea typeface="Times New Roman"/>
              </a:rPr>
              <a:t>Tirmizi</a:t>
            </a:r>
            <a:r>
              <a:rPr lang="tr-TR" sz="1800" dirty="0">
                <a:latin typeface="Times New Roman"/>
                <a:ea typeface="Times New Roman"/>
              </a:rPr>
              <a:t>, Zekât 26. III, </a:t>
            </a:r>
            <a:r>
              <a:rPr lang="tr-TR" sz="1800" dirty="0" smtClean="0">
                <a:latin typeface="Times New Roman"/>
                <a:ea typeface="Times New Roman"/>
              </a:rPr>
              <a:t>46)</a:t>
            </a:r>
            <a:endParaRPr lang="tr-TR" dirty="0"/>
          </a:p>
        </p:txBody>
      </p:sp>
      <p:sp>
        <p:nvSpPr>
          <p:cNvPr id="7" name="Text Box 15"/>
          <p:cNvSpPr txBox="1">
            <a:spLocks noChangeArrowheads="1"/>
          </p:cNvSpPr>
          <p:nvPr/>
        </p:nvSpPr>
        <p:spPr bwMode="auto">
          <a:xfrm>
            <a:off x="4788024" y="1052736"/>
            <a:ext cx="3456384" cy="584775"/>
          </a:xfrm>
          <a:prstGeom prst="rect">
            <a:avLst/>
          </a:prstGeom>
          <a:solidFill>
            <a:schemeClr val="accent1"/>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tr-TR" sz="3200" b="1" dirty="0">
                <a:solidFill>
                  <a:srgbClr val="C00000"/>
                </a:solidFill>
              </a:rPr>
              <a:t> </a:t>
            </a:r>
            <a:r>
              <a:rPr lang="tr-TR" sz="3200" b="1" dirty="0" smtClean="0">
                <a:solidFill>
                  <a:schemeClr val="bg1"/>
                </a:solidFill>
                <a:latin typeface="Arial" pitchFamily="34" charset="0"/>
                <a:cs typeface="Arial" pitchFamily="34" charset="0"/>
              </a:rPr>
              <a:t>HADİS-İ ŞERİF</a:t>
            </a:r>
            <a:endParaRPr lang="tr-TR" b="1" dirty="0">
              <a:solidFill>
                <a:schemeClr val="bg1"/>
              </a:solidFill>
              <a:latin typeface="Arial" pitchFamily="34" charset="0"/>
              <a:cs typeface="Arial" pitchFamily="34" charset="0"/>
            </a:endParaRPr>
          </a:p>
        </p:txBody>
      </p:sp>
      <p:pic>
        <p:nvPicPr>
          <p:cNvPr id="19458" name="Picture 2" descr="sadaka vermek ile ilgili görsel sonucu"/>
          <p:cNvPicPr>
            <a:picLocks noChangeAspect="1" noChangeArrowheads="1"/>
          </p:cNvPicPr>
          <p:nvPr/>
        </p:nvPicPr>
        <p:blipFill>
          <a:blip r:embed="rId3" cstate="print"/>
          <a:srcRect/>
          <a:stretch>
            <a:fillRect/>
          </a:stretch>
        </p:blipFill>
        <p:spPr bwMode="auto">
          <a:xfrm>
            <a:off x="251521" y="2269231"/>
            <a:ext cx="3816424" cy="3248001"/>
          </a:xfrm>
          <a:prstGeom prst="rect">
            <a:avLst/>
          </a:prstGeom>
          <a:noFill/>
        </p:spPr>
      </p:pic>
    </p:spTree>
    <p:extLst>
      <p:ext uri="{BB962C8B-B14F-4D97-AF65-F5344CB8AC3E}">
        <p14:creationId xmlns="" xmlns:p14="http://schemas.microsoft.com/office/powerpoint/2010/main" val="870741670"/>
      </p:ext>
    </p:extLst>
  </p:cSld>
  <p:clrMapOvr>
    <a:masterClrMapping/>
  </p:clrMapOvr>
  <p:transition spd="med">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a:xfrm>
            <a:off x="0" y="6400800"/>
            <a:ext cx="457200" cy="457200"/>
          </a:xfrm>
        </p:spPr>
        <p:txBody>
          <a:bodyPr/>
          <a:lstStyle/>
          <a:p>
            <a:fld id="{F302176B-0E47-46AC-8F43-DAB4B8A37D06}" type="slidenum">
              <a:rPr lang="tr-TR" smtClean="0"/>
              <a:pPr/>
              <a:t>16</a:t>
            </a:fld>
            <a:endParaRPr lang="tr-TR"/>
          </a:p>
        </p:txBody>
      </p:sp>
      <p:sp>
        <p:nvSpPr>
          <p:cNvPr id="3" name="İçerik Yer Tutucusu 2"/>
          <p:cNvSpPr>
            <a:spLocks noGrp="1"/>
          </p:cNvSpPr>
          <p:nvPr>
            <p:ph sz="quarter" idx="1"/>
          </p:nvPr>
        </p:nvSpPr>
        <p:spPr>
          <a:xfrm>
            <a:off x="4067944" y="1628800"/>
            <a:ext cx="4881736" cy="4968552"/>
          </a:xfrm>
          <a:solidFill>
            <a:srgbClr val="FFFF00"/>
          </a:solidFill>
          <a:ln w="57150">
            <a:solidFill>
              <a:srgbClr val="0070C0"/>
            </a:solidFill>
          </a:ln>
        </p:spPr>
        <p:txBody>
          <a:bodyPr anchor="ctr">
            <a:normAutofit fontScale="85000" lnSpcReduction="10000"/>
          </a:bodyPr>
          <a:lstStyle/>
          <a:p>
            <a:pPr indent="355600" algn="just">
              <a:spcAft>
                <a:spcPts val="0"/>
              </a:spcAft>
              <a:buNone/>
            </a:pPr>
            <a:endParaRPr lang="tr-TR" sz="2800" dirty="0">
              <a:latin typeface="Times New Roman"/>
              <a:ea typeface="Times New Roman"/>
            </a:endParaRPr>
          </a:p>
          <a:p>
            <a:pPr algn="r" rtl="1">
              <a:lnSpc>
                <a:spcPct val="110000"/>
              </a:lnSpc>
              <a:buNone/>
            </a:pPr>
            <a:r>
              <a:rPr lang="ar-SA" sz="4000" b="1" dirty="0">
                <a:latin typeface="Traditional Arabic" pitchFamily="18" charset="-78"/>
                <a:cs typeface="Traditional Arabic" pitchFamily="18" charset="-78"/>
              </a:rPr>
              <a:t>" إِنَّ الرَّحِمَ شَجْنَةٌ مِنَ الرَّحْمَنِ، فَقَالَ لَهَا: مَنْ وَصَلَكِ وَصَلْتُهُ، وَمَنْ قَطَعَكِ قَطَعْتُهُ </a:t>
            </a:r>
            <a:r>
              <a:rPr lang="ar-SA" sz="4000" b="1" dirty="0" smtClean="0">
                <a:latin typeface="Traditional Arabic" pitchFamily="18" charset="-78"/>
                <a:cs typeface="Traditional Arabic" pitchFamily="18" charset="-78"/>
              </a:rPr>
              <a:t>“</a:t>
            </a:r>
          </a:p>
          <a:p>
            <a:pPr indent="355600" algn="ctr">
              <a:spcAft>
                <a:spcPts val="0"/>
              </a:spcAft>
              <a:buNone/>
            </a:pPr>
            <a:r>
              <a:rPr lang="tr-TR" sz="2800" b="1" dirty="0" smtClean="0">
                <a:latin typeface="Times New Roman"/>
                <a:ea typeface="Times New Roman"/>
                <a:cs typeface="Simplified Arabic"/>
              </a:rPr>
              <a:t>“Rahim (akrabalık), Allah'ın rahmetinin eserlerindendir. Allah ona şöyle demiştir: Kim seni korursa, Ben de ona merhamet ederim. Kim seni koparırsa, Ben de ondan ihsan ve rahmetini keserim.”  </a:t>
            </a:r>
            <a:r>
              <a:rPr lang="tr-TR" sz="2800" b="1" dirty="0" smtClean="0">
                <a:latin typeface="Times New Roman"/>
                <a:ea typeface="Times New Roman"/>
              </a:rPr>
              <a:t>  </a:t>
            </a:r>
            <a:endParaRPr lang="tr-TR" sz="2800" b="1" dirty="0" smtClean="0">
              <a:latin typeface="Times New Roman"/>
              <a:ea typeface="Times New Roman"/>
            </a:endParaRPr>
          </a:p>
          <a:p>
            <a:pPr indent="355600">
              <a:spcAft>
                <a:spcPts val="0"/>
              </a:spcAft>
              <a:buNone/>
            </a:pPr>
            <a:r>
              <a:rPr lang="tr-TR" sz="2800" b="1" dirty="0" smtClean="0">
                <a:latin typeface="Times New Roman"/>
                <a:ea typeface="Times New Roman"/>
              </a:rPr>
              <a:t>         </a:t>
            </a:r>
            <a:r>
              <a:rPr lang="tr-TR" sz="1800" dirty="0" smtClean="0">
                <a:latin typeface="Times New Roman"/>
                <a:ea typeface="Times New Roman"/>
              </a:rPr>
              <a:t>(</a:t>
            </a:r>
            <a:r>
              <a:rPr lang="tr-TR" sz="1800" dirty="0" err="1" smtClean="0">
                <a:latin typeface="Times New Roman"/>
                <a:ea typeface="Times New Roman"/>
              </a:rPr>
              <a:t>Buhârî</a:t>
            </a:r>
            <a:r>
              <a:rPr lang="tr-TR" sz="1800" dirty="0" smtClean="0">
                <a:latin typeface="Times New Roman"/>
                <a:ea typeface="Times New Roman"/>
              </a:rPr>
              <a:t> , </a:t>
            </a:r>
            <a:r>
              <a:rPr lang="tr-TR" sz="1800" dirty="0" err="1" smtClean="0">
                <a:latin typeface="Times New Roman"/>
                <a:ea typeface="Times New Roman"/>
              </a:rPr>
              <a:t>Edeb</a:t>
            </a:r>
            <a:r>
              <a:rPr lang="tr-TR" sz="1800" dirty="0" smtClean="0">
                <a:latin typeface="Times New Roman"/>
                <a:ea typeface="Times New Roman"/>
              </a:rPr>
              <a:t>, 13. VII, 73)</a:t>
            </a:r>
            <a:endParaRPr lang="tr-TR" dirty="0"/>
          </a:p>
        </p:txBody>
      </p:sp>
      <p:sp>
        <p:nvSpPr>
          <p:cNvPr id="8" name="Başlık 1"/>
          <p:cNvSpPr>
            <a:spLocks noGrp="1"/>
          </p:cNvSpPr>
          <p:nvPr>
            <p:ph type="title"/>
          </p:nvPr>
        </p:nvSpPr>
        <p:spPr>
          <a:xfrm>
            <a:off x="755576" y="188640"/>
            <a:ext cx="7772400" cy="706090"/>
          </a:xfrm>
          <a:solidFill>
            <a:schemeClr val="accent2">
              <a:lumMod val="60000"/>
              <a:lumOff val="40000"/>
            </a:schemeClr>
          </a:solidFill>
        </p:spPr>
        <p:style>
          <a:lnRef idx="3">
            <a:schemeClr val="lt1"/>
          </a:lnRef>
          <a:fillRef idx="1">
            <a:schemeClr val="accent6"/>
          </a:fillRef>
          <a:effectRef idx="1">
            <a:schemeClr val="accent6"/>
          </a:effectRef>
          <a:fontRef idx="minor">
            <a:schemeClr val="lt1"/>
          </a:fontRef>
        </p:style>
        <p:txBody>
          <a:bodyPr anchor="ctr">
            <a:normAutofit fontScale="90000"/>
          </a:bodyPr>
          <a:lstStyle/>
          <a:p>
            <a:pPr algn="ctr"/>
            <a:r>
              <a:rPr lang="tr-TR" b="1" dirty="0" smtClean="0">
                <a:solidFill>
                  <a:schemeClr val="tx1"/>
                </a:solidFill>
              </a:rPr>
              <a:t>Sıla-i Rahim Yapmanın Fazileti</a:t>
            </a:r>
            <a:endParaRPr lang="tr-TR" b="1" dirty="0">
              <a:solidFill>
                <a:schemeClr val="tx1"/>
              </a:solidFill>
            </a:endParaRPr>
          </a:p>
        </p:txBody>
      </p:sp>
      <p:sp>
        <p:nvSpPr>
          <p:cNvPr id="9" name="Text Box 15"/>
          <p:cNvSpPr txBox="1">
            <a:spLocks noChangeArrowheads="1"/>
          </p:cNvSpPr>
          <p:nvPr/>
        </p:nvSpPr>
        <p:spPr bwMode="auto">
          <a:xfrm>
            <a:off x="4932040" y="1052736"/>
            <a:ext cx="2880320" cy="584775"/>
          </a:xfrm>
          <a:prstGeom prst="rect">
            <a:avLst/>
          </a:prstGeom>
          <a:solidFill>
            <a:srgbClr val="00B0F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tr-TR" sz="3200" b="1" dirty="0">
                <a:solidFill>
                  <a:srgbClr val="C00000"/>
                </a:solidFill>
              </a:rPr>
              <a:t> </a:t>
            </a:r>
            <a:r>
              <a:rPr lang="tr-TR" sz="2800" b="1" dirty="0" smtClean="0">
                <a:solidFill>
                  <a:schemeClr val="bg1"/>
                </a:solidFill>
                <a:latin typeface="Arial" pitchFamily="34" charset="0"/>
                <a:cs typeface="Arial" pitchFamily="34" charset="0"/>
              </a:rPr>
              <a:t>HADİS-İ ŞERİF</a:t>
            </a:r>
            <a:endParaRPr lang="tr-TR" b="1" dirty="0">
              <a:solidFill>
                <a:schemeClr val="bg1"/>
              </a:solidFill>
              <a:latin typeface="Arial" pitchFamily="34" charset="0"/>
              <a:cs typeface="Arial" pitchFamily="34" charset="0"/>
            </a:endParaRPr>
          </a:p>
        </p:txBody>
      </p:sp>
      <p:pic>
        <p:nvPicPr>
          <p:cNvPr id="18433" name="Picture 1" descr="C:\Users\engin\Desktop\Sıla-i Rahim (27.11.2015)\ilminfazileti_137910780621[1].jpg"/>
          <p:cNvPicPr>
            <a:picLocks noChangeAspect="1" noChangeArrowheads="1"/>
          </p:cNvPicPr>
          <p:nvPr/>
        </p:nvPicPr>
        <p:blipFill>
          <a:blip r:embed="rId2" cstate="print"/>
          <a:srcRect/>
          <a:stretch>
            <a:fillRect/>
          </a:stretch>
        </p:blipFill>
        <p:spPr bwMode="auto">
          <a:xfrm>
            <a:off x="179512" y="2132857"/>
            <a:ext cx="3737992" cy="3888432"/>
          </a:xfrm>
          <a:prstGeom prst="rect">
            <a:avLst/>
          </a:prstGeom>
          <a:noFill/>
        </p:spPr>
      </p:pic>
    </p:spTree>
    <p:extLst>
      <p:ext uri="{BB962C8B-B14F-4D97-AF65-F5344CB8AC3E}">
        <p14:creationId xmlns="" xmlns:p14="http://schemas.microsoft.com/office/powerpoint/2010/main" val="991640329"/>
      </p:ext>
    </p:extLst>
  </p:cSld>
  <p:clrMapOvr>
    <a:masterClrMapping/>
  </p:clrMapOvr>
  <p:transition spd="med">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ngin\Desktop\Sıla-i Rahim (27.11.2015)\slide_11[1].jpg"/>
          <p:cNvPicPr>
            <a:picLocks noChangeAspect="1" noChangeArrowheads="1"/>
          </p:cNvPicPr>
          <p:nvPr/>
        </p:nvPicPr>
        <p:blipFill>
          <a:blip r:embed="rId2" cstate="print"/>
          <a:srcRect/>
          <a:stretch>
            <a:fillRect/>
          </a:stretch>
        </p:blipFill>
        <p:spPr bwMode="auto">
          <a:xfrm>
            <a:off x="251520" y="1772816"/>
            <a:ext cx="8568952" cy="4836418"/>
          </a:xfrm>
          <a:prstGeom prst="rect">
            <a:avLst/>
          </a:prstGeom>
          <a:noFill/>
          <a:ln w="76200">
            <a:solidFill>
              <a:srgbClr val="FF6600"/>
            </a:solidFill>
          </a:ln>
        </p:spPr>
      </p:pic>
      <p:sp>
        <p:nvSpPr>
          <p:cNvPr id="5" name="4 Slayt Numarası Yer Tutucusu"/>
          <p:cNvSpPr>
            <a:spLocks noGrp="1"/>
          </p:cNvSpPr>
          <p:nvPr>
            <p:ph type="sldNum" sz="quarter" idx="12"/>
          </p:nvPr>
        </p:nvSpPr>
        <p:spPr>
          <a:xfrm>
            <a:off x="0" y="6400800"/>
            <a:ext cx="457200" cy="457200"/>
          </a:xfrm>
        </p:spPr>
        <p:txBody>
          <a:bodyPr/>
          <a:lstStyle/>
          <a:p>
            <a:fld id="{F302176B-0E47-46AC-8F43-DAB4B8A37D06}" type="slidenum">
              <a:rPr lang="tr-TR" smtClean="0"/>
              <a:pPr/>
              <a:t>17</a:t>
            </a:fld>
            <a:endParaRPr lang="tr-TR"/>
          </a:p>
        </p:txBody>
      </p:sp>
      <p:sp>
        <p:nvSpPr>
          <p:cNvPr id="8" name="Başlık 1"/>
          <p:cNvSpPr>
            <a:spLocks noGrp="1"/>
          </p:cNvSpPr>
          <p:nvPr>
            <p:ph type="title"/>
          </p:nvPr>
        </p:nvSpPr>
        <p:spPr>
          <a:xfrm>
            <a:off x="755576" y="188640"/>
            <a:ext cx="7772400" cy="706090"/>
          </a:xfrm>
          <a:solidFill>
            <a:srgbClr val="FFC000"/>
          </a:solidFill>
          <a:ln w="38100">
            <a:solidFill>
              <a:schemeClr val="tx1"/>
            </a:solidFill>
          </a:ln>
        </p:spPr>
        <p:style>
          <a:lnRef idx="3">
            <a:schemeClr val="lt1"/>
          </a:lnRef>
          <a:fillRef idx="1">
            <a:schemeClr val="accent6"/>
          </a:fillRef>
          <a:effectRef idx="1">
            <a:schemeClr val="accent6"/>
          </a:effectRef>
          <a:fontRef idx="minor">
            <a:schemeClr val="lt1"/>
          </a:fontRef>
        </p:style>
        <p:txBody>
          <a:bodyPr anchor="ctr">
            <a:normAutofit fontScale="90000"/>
          </a:bodyPr>
          <a:lstStyle/>
          <a:p>
            <a:pPr algn="ctr"/>
            <a:r>
              <a:rPr lang="tr-TR" b="1" dirty="0" smtClean="0">
                <a:solidFill>
                  <a:schemeClr val="tx1"/>
                </a:solidFill>
              </a:rPr>
              <a:t>Sıla-i  </a:t>
            </a:r>
            <a:r>
              <a:rPr lang="tr-TR" b="1" dirty="0" err="1" smtClean="0">
                <a:solidFill>
                  <a:schemeClr val="tx1"/>
                </a:solidFill>
              </a:rPr>
              <a:t>Rahimin</a:t>
            </a:r>
            <a:r>
              <a:rPr lang="tr-TR" b="1" dirty="0" smtClean="0">
                <a:solidFill>
                  <a:schemeClr val="tx1"/>
                </a:solidFill>
              </a:rPr>
              <a:t> Fazileti</a:t>
            </a:r>
            <a:endParaRPr lang="tr-TR" b="1" dirty="0">
              <a:solidFill>
                <a:schemeClr val="tx1"/>
              </a:solidFill>
            </a:endParaRPr>
          </a:p>
        </p:txBody>
      </p:sp>
      <p:sp>
        <p:nvSpPr>
          <p:cNvPr id="9" name="Text Box 15"/>
          <p:cNvSpPr txBox="1">
            <a:spLocks noChangeArrowheads="1"/>
          </p:cNvSpPr>
          <p:nvPr/>
        </p:nvSpPr>
        <p:spPr bwMode="auto">
          <a:xfrm>
            <a:off x="2987824" y="1052736"/>
            <a:ext cx="3096344" cy="584775"/>
          </a:xfrm>
          <a:prstGeom prst="rect">
            <a:avLst/>
          </a:prstGeom>
          <a:solidFill>
            <a:schemeClr val="accent2">
              <a:lumMod val="75000"/>
            </a:schemeClr>
          </a:solidFill>
          <a:ln w="76200">
            <a:solidFill>
              <a:srgbClr val="FF6600"/>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tr-TR" sz="3200" b="1" dirty="0">
                <a:solidFill>
                  <a:srgbClr val="C00000"/>
                </a:solidFill>
              </a:rPr>
              <a:t> </a:t>
            </a:r>
            <a:r>
              <a:rPr lang="tr-TR" sz="2800" b="1" dirty="0" smtClean="0">
                <a:solidFill>
                  <a:schemeClr val="bg1"/>
                </a:solidFill>
                <a:latin typeface="Arial" pitchFamily="34" charset="0"/>
                <a:cs typeface="Arial" pitchFamily="34" charset="0"/>
              </a:rPr>
              <a:t>HADİS-İ ŞERİF</a:t>
            </a:r>
            <a:endParaRPr lang="tr-TR" b="1" dirty="0">
              <a:solidFill>
                <a:schemeClr val="bg1"/>
              </a:solidFill>
              <a:latin typeface="Arial" pitchFamily="34" charset="0"/>
              <a:cs typeface="Arial" pitchFamily="34" charset="0"/>
            </a:endParaRPr>
          </a:p>
        </p:txBody>
      </p:sp>
    </p:spTree>
  </p:cSld>
  <p:clrMapOvr>
    <a:masterClrMapping/>
  </p:clrMapOvr>
  <p:transition spd="med">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F302176B-0E47-46AC-8F43-DAB4B8A37D06}" type="slidenum">
              <a:rPr lang="tr-TR" smtClean="0"/>
              <a:pPr/>
              <a:t>18</a:t>
            </a:fld>
            <a:endParaRPr lang="tr-TR"/>
          </a:p>
        </p:txBody>
      </p:sp>
      <p:sp>
        <p:nvSpPr>
          <p:cNvPr id="3" name="İçerik Yer Tutucusu 2"/>
          <p:cNvSpPr>
            <a:spLocks noGrp="1"/>
          </p:cNvSpPr>
          <p:nvPr>
            <p:ph sz="quarter" idx="1"/>
          </p:nvPr>
        </p:nvSpPr>
        <p:spPr>
          <a:xfrm>
            <a:off x="611560" y="1447800"/>
            <a:ext cx="7920880" cy="5005536"/>
          </a:xfrm>
          <a:solidFill>
            <a:srgbClr val="00B050"/>
          </a:solidFill>
          <a:ln w="76200">
            <a:solidFill>
              <a:srgbClr val="FF0000"/>
            </a:solidFill>
          </a:ln>
        </p:spPr>
        <p:txBody>
          <a:bodyPr>
            <a:normAutofit/>
          </a:bodyPr>
          <a:lstStyle/>
          <a:p>
            <a:pPr indent="355600">
              <a:lnSpc>
                <a:spcPct val="110000"/>
              </a:lnSpc>
              <a:spcBef>
                <a:spcPts val="1200"/>
              </a:spcBef>
              <a:spcAft>
                <a:spcPts val="0"/>
              </a:spcAft>
              <a:buNone/>
            </a:pPr>
            <a:endParaRPr lang="tr-TR" sz="2800" dirty="0" smtClean="0">
              <a:ea typeface="SimSun"/>
              <a:cs typeface="Simplified Arabic"/>
            </a:endParaRPr>
          </a:p>
          <a:p>
            <a:pPr indent="355600" algn="r" rtl="1">
              <a:lnSpc>
                <a:spcPct val="110000"/>
              </a:lnSpc>
              <a:spcBef>
                <a:spcPts val="1200"/>
              </a:spcBef>
              <a:spcAft>
                <a:spcPts val="0"/>
              </a:spcAft>
              <a:buNone/>
            </a:pPr>
            <a:r>
              <a:rPr lang="ar-SA" sz="4300" b="1" dirty="0" smtClean="0">
                <a:latin typeface="Traditional Arabic" pitchFamily="18" charset="-78"/>
                <a:ea typeface="SimSun"/>
                <a:cs typeface="Traditional Arabic" pitchFamily="18" charset="-78"/>
              </a:rPr>
              <a:t>الرَّحِمُ </a:t>
            </a:r>
            <a:r>
              <a:rPr lang="ar-SA" sz="4300" b="1" dirty="0">
                <a:latin typeface="Traditional Arabic" pitchFamily="18" charset="-78"/>
                <a:ea typeface="SimSun"/>
                <a:cs typeface="Traditional Arabic" pitchFamily="18" charset="-78"/>
              </a:rPr>
              <a:t>مُعَلَّقَةٌ بِالْعَرْشِ. تَقُول: مَنْ وَصَلَنِي وَصَلَهُ اللّهُ. وَمَنْ قَطَعَنِى قَطَعَهُ اللّه</a:t>
            </a:r>
            <a:r>
              <a:rPr lang="ar-SA" sz="4300" b="1" dirty="0" smtClean="0">
                <a:latin typeface="Traditional Arabic" pitchFamily="18" charset="-78"/>
                <a:ea typeface="SimSun"/>
                <a:cs typeface="Traditional Arabic" pitchFamily="18" charset="-78"/>
              </a:rPr>
              <a:t>.</a:t>
            </a:r>
            <a:endParaRPr lang="tr-TR" sz="4300" dirty="0" smtClean="0">
              <a:latin typeface="Traditional Arabic" pitchFamily="18" charset="-78"/>
              <a:ea typeface="Times New Roman"/>
              <a:cs typeface="Traditional Arabic" pitchFamily="18" charset="-78"/>
            </a:endParaRPr>
          </a:p>
          <a:p>
            <a:pPr indent="355600">
              <a:spcAft>
                <a:spcPts val="0"/>
              </a:spcAft>
              <a:buNone/>
            </a:pPr>
            <a:endParaRPr lang="tr-TR" sz="900" b="1" dirty="0" smtClean="0">
              <a:ea typeface="Times New Roman"/>
              <a:cs typeface="Simplified Arabic"/>
            </a:endParaRPr>
          </a:p>
          <a:p>
            <a:pPr indent="355600">
              <a:spcAft>
                <a:spcPts val="0"/>
              </a:spcAft>
              <a:buNone/>
            </a:pPr>
            <a:r>
              <a:rPr lang="tr-TR" sz="3200" b="1" dirty="0" smtClean="0">
                <a:ea typeface="Times New Roman"/>
                <a:cs typeface="Simplified Arabic"/>
              </a:rPr>
              <a:t> “</a:t>
            </a:r>
            <a:r>
              <a:rPr lang="tr-TR" sz="3200" b="1" dirty="0" err="1" smtClean="0">
                <a:ea typeface="Times New Roman"/>
                <a:cs typeface="Simplified Arabic"/>
              </a:rPr>
              <a:t>Rahm</a:t>
            </a:r>
            <a:r>
              <a:rPr lang="tr-TR" sz="3200" b="1" dirty="0" smtClean="0">
                <a:ea typeface="Times New Roman"/>
                <a:cs typeface="Simplified Arabic"/>
              </a:rPr>
              <a:t> Arş’a tutunmuş, akrabalık Arş’ın Rabbine sığınmış ve şöyle demiştir; 'Beni görüp gözeteni Allah gözetsin, benimle ilgiyi kesenden de Allah rahmetini kessin.”</a:t>
            </a:r>
            <a:r>
              <a:rPr lang="tr-TR" sz="3200" b="1" dirty="0" smtClean="0">
                <a:ea typeface="Times New Roman"/>
              </a:rPr>
              <a:t>    </a:t>
            </a:r>
          </a:p>
          <a:p>
            <a:pPr indent="355600" algn="ctr">
              <a:spcAft>
                <a:spcPts val="0"/>
              </a:spcAft>
              <a:buNone/>
            </a:pPr>
            <a:r>
              <a:rPr lang="tr-TR" sz="1800" b="1" dirty="0" smtClean="0">
                <a:latin typeface="Times New Roman"/>
                <a:ea typeface="Times New Roman"/>
              </a:rPr>
              <a:t>(Müslim</a:t>
            </a:r>
            <a:r>
              <a:rPr lang="tr-TR" sz="1800" b="1" dirty="0">
                <a:latin typeface="Times New Roman"/>
                <a:ea typeface="Times New Roman"/>
              </a:rPr>
              <a:t>, </a:t>
            </a:r>
            <a:r>
              <a:rPr lang="tr-TR" sz="1800" b="1" dirty="0" err="1">
                <a:latin typeface="Times New Roman"/>
                <a:ea typeface="Times New Roman"/>
              </a:rPr>
              <a:t>Birr</a:t>
            </a:r>
            <a:r>
              <a:rPr lang="tr-TR" sz="1800" b="1" dirty="0">
                <a:latin typeface="Times New Roman"/>
                <a:ea typeface="Times New Roman"/>
              </a:rPr>
              <a:t>, 6.   IV, </a:t>
            </a:r>
            <a:r>
              <a:rPr lang="tr-TR" sz="1800" b="1" dirty="0" smtClean="0">
                <a:latin typeface="Times New Roman"/>
                <a:ea typeface="Times New Roman"/>
              </a:rPr>
              <a:t>1981)</a:t>
            </a:r>
            <a:endParaRPr lang="tr-TR" dirty="0"/>
          </a:p>
        </p:txBody>
      </p:sp>
      <p:sp>
        <p:nvSpPr>
          <p:cNvPr id="8" name="Başlık 1"/>
          <p:cNvSpPr>
            <a:spLocks noGrp="1"/>
          </p:cNvSpPr>
          <p:nvPr>
            <p:ph type="title"/>
          </p:nvPr>
        </p:nvSpPr>
        <p:spPr>
          <a:xfrm>
            <a:off x="755576" y="188640"/>
            <a:ext cx="7772400" cy="706090"/>
          </a:xfrm>
          <a:solidFill>
            <a:srgbClr val="FFC000"/>
          </a:solidFill>
          <a:ln w="38100">
            <a:solidFill>
              <a:schemeClr val="tx1"/>
            </a:solidFill>
          </a:ln>
        </p:spPr>
        <p:style>
          <a:lnRef idx="3">
            <a:schemeClr val="lt1"/>
          </a:lnRef>
          <a:fillRef idx="1">
            <a:schemeClr val="accent6"/>
          </a:fillRef>
          <a:effectRef idx="1">
            <a:schemeClr val="accent6"/>
          </a:effectRef>
          <a:fontRef idx="minor">
            <a:schemeClr val="lt1"/>
          </a:fontRef>
        </p:style>
        <p:txBody>
          <a:bodyPr anchor="ctr">
            <a:normAutofit fontScale="90000"/>
          </a:bodyPr>
          <a:lstStyle/>
          <a:p>
            <a:pPr algn="ctr"/>
            <a:r>
              <a:rPr lang="tr-TR" b="1" dirty="0" smtClean="0">
                <a:solidFill>
                  <a:schemeClr val="tx1"/>
                </a:solidFill>
              </a:rPr>
              <a:t>Sıla-i  </a:t>
            </a:r>
            <a:r>
              <a:rPr lang="tr-TR" b="1" dirty="0" err="1" smtClean="0">
                <a:solidFill>
                  <a:schemeClr val="tx1"/>
                </a:solidFill>
              </a:rPr>
              <a:t>Rahimin</a:t>
            </a:r>
            <a:r>
              <a:rPr lang="tr-TR" b="1" dirty="0" smtClean="0">
                <a:solidFill>
                  <a:schemeClr val="tx1"/>
                </a:solidFill>
              </a:rPr>
              <a:t> Fazileti</a:t>
            </a:r>
            <a:endParaRPr lang="tr-TR" b="1" dirty="0">
              <a:solidFill>
                <a:schemeClr val="tx1"/>
              </a:solidFill>
            </a:endParaRPr>
          </a:p>
        </p:txBody>
      </p:sp>
      <p:sp>
        <p:nvSpPr>
          <p:cNvPr id="9" name="Text Box 15"/>
          <p:cNvSpPr txBox="1">
            <a:spLocks noChangeArrowheads="1"/>
          </p:cNvSpPr>
          <p:nvPr/>
        </p:nvSpPr>
        <p:spPr bwMode="auto">
          <a:xfrm>
            <a:off x="2987824" y="1188041"/>
            <a:ext cx="2880320" cy="584775"/>
          </a:xfrm>
          <a:prstGeom prst="rect">
            <a:avLst/>
          </a:prstGeom>
          <a:solidFill>
            <a:srgbClr val="FF000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tr-TR" sz="3200" b="1" dirty="0">
                <a:solidFill>
                  <a:srgbClr val="C00000"/>
                </a:solidFill>
              </a:rPr>
              <a:t> </a:t>
            </a:r>
            <a:r>
              <a:rPr lang="tr-TR" sz="2800" b="1" dirty="0" smtClean="0">
                <a:solidFill>
                  <a:schemeClr val="bg1"/>
                </a:solidFill>
                <a:latin typeface="Arial" pitchFamily="34" charset="0"/>
                <a:cs typeface="Arial" pitchFamily="34" charset="0"/>
              </a:rPr>
              <a:t>HADİS-İ ŞERİF</a:t>
            </a:r>
            <a:endParaRPr lang="tr-TR" b="1" dirty="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1129017354"/>
      </p:ext>
    </p:extLst>
  </p:cSld>
  <p:clrMapOvr>
    <a:masterClrMapping/>
  </p:clrMapOvr>
  <p:transition spd="med">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116632"/>
            <a:ext cx="7772400" cy="850106"/>
          </a:xfrm>
        </p:spPr>
        <p:style>
          <a:lnRef idx="3">
            <a:schemeClr val="lt1"/>
          </a:lnRef>
          <a:fillRef idx="1">
            <a:schemeClr val="accent3"/>
          </a:fillRef>
          <a:effectRef idx="1">
            <a:schemeClr val="accent3"/>
          </a:effectRef>
          <a:fontRef idx="minor">
            <a:schemeClr val="lt1"/>
          </a:fontRef>
        </p:style>
        <p:txBody>
          <a:bodyPr anchor="ctr">
            <a:normAutofit fontScale="90000"/>
          </a:bodyPr>
          <a:lstStyle/>
          <a:p>
            <a:pPr algn="ctr"/>
            <a:r>
              <a:rPr lang="tr-TR" b="1" dirty="0" smtClean="0">
                <a:solidFill>
                  <a:schemeClr val="tx1"/>
                </a:solidFill>
              </a:rPr>
              <a:t>Sıla-i Rahimi Terk Etmenin Kötülüğü</a:t>
            </a:r>
            <a:endParaRPr lang="tr-TR" b="1" dirty="0">
              <a:solidFill>
                <a:schemeClr val="tx1"/>
              </a:solidFill>
            </a:endParaRPr>
          </a:p>
        </p:txBody>
      </p:sp>
      <p:sp>
        <p:nvSpPr>
          <p:cNvPr id="3" name="İçerik Yer Tutucusu 2"/>
          <p:cNvSpPr>
            <a:spLocks noGrp="1"/>
          </p:cNvSpPr>
          <p:nvPr>
            <p:ph sz="quarter" idx="1"/>
          </p:nvPr>
        </p:nvSpPr>
        <p:spPr>
          <a:xfrm>
            <a:off x="251520" y="1556792"/>
            <a:ext cx="8640960" cy="2520280"/>
          </a:xfrm>
          <a:blipFill>
            <a:blip r:embed="rId2" cstate="print"/>
            <a:tile tx="0" ty="0" sx="100000" sy="100000" flip="none" algn="tl"/>
          </a:blipFill>
        </p:spPr>
        <p:txBody>
          <a:bodyPr>
            <a:normAutofit fontScale="92500"/>
          </a:bodyPr>
          <a:lstStyle/>
          <a:p>
            <a:pPr indent="355600" algn="r" rtl="1">
              <a:spcAft>
                <a:spcPts val="0"/>
              </a:spcAft>
              <a:buNone/>
            </a:pPr>
            <a:endParaRPr lang="tr-TR" sz="1600" b="1" dirty="0" smtClean="0">
              <a:latin typeface="Traditional Arabic" pitchFamily="18" charset="-78"/>
              <a:cs typeface="Traditional Arabic" pitchFamily="18" charset="-78"/>
            </a:endParaRPr>
          </a:p>
          <a:p>
            <a:pPr indent="355600" algn="ctr" rtl="1">
              <a:spcAft>
                <a:spcPts val="0"/>
              </a:spcAft>
              <a:buNone/>
            </a:pPr>
            <a:r>
              <a:rPr lang="ar-SA" sz="5400" b="1" dirty="0" smtClean="0">
                <a:latin typeface="Traditional Arabic" pitchFamily="18" charset="-78"/>
                <a:cs typeface="Traditional Arabic" pitchFamily="18" charset="-78"/>
              </a:rPr>
              <a:t> </a:t>
            </a:r>
            <a:r>
              <a:rPr lang="ar-SA" sz="5400" b="1" dirty="0">
                <a:latin typeface="Traditional Arabic" pitchFamily="18" charset="-78"/>
                <a:cs typeface="Traditional Arabic" pitchFamily="18" charset="-78"/>
              </a:rPr>
              <a:t>لَا يَدْخُلُ الْجَنَّةَ </a:t>
            </a:r>
            <a:r>
              <a:rPr lang="ar-SA" sz="5400" b="1" dirty="0" smtClean="0">
                <a:latin typeface="Traditional Arabic" pitchFamily="18" charset="-78"/>
                <a:cs typeface="Traditional Arabic" pitchFamily="18" charset="-78"/>
              </a:rPr>
              <a:t>قَاطِعٌ</a:t>
            </a:r>
            <a:r>
              <a:rPr lang="tr-TR" sz="5400" b="1" dirty="0" smtClean="0">
                <a:latin typeface="Traditional Arabic" pitchFamily="18" charset="-78"/>
                <a:cs typeface="Traditional Arabic" pitchFamily="18" charset="-78"/>
              </a:rPr>
              <a:t>   </a:t>
            </a:r>
            <a:endParaRPr lang="tr-TR" sz="5400" dirty="0" smtClean="0">
              <a:latin typeface="Traditional Arabic" pitchFamily="18" charset="-78"/>
              <a:ea typeface="Times New Roman"/>
              <a:cs typeface="Traditional Arabic" pitchFamily="18" charset="-78"/>
            </a:endParaRPr>
          </a:p>
          <a:p>
            <a:pPr indent="355600" algn="ctr">
              <a:spcAft>
                <a:spcPts val="0"/>
              </a:spcAft>
              <a:buNone/>
            </a:pPr>
            <a:r>
              <a:rPr lang="tr-TR" sz="3200" b="1" dirty="0" smtClean="0">
                <a:latin typeface="Times New Roman"/>
                <a:ea typeface="Times New Roman"/>
                <a:cs typeface="Simplified Arabic"/>
              </a:rPr>
              <a:t>“</a:t>
            </a:r>
            <a:r>
              <a:rPr lang="tr-TR" sz="3200" b="1" i="1" dirty="0">
                <a:latin typeface="Times New Roman"/>
                <a:ea typeface="Times New Roman"/>
                <a:cs typeface="Simplified Arabic"/>
              </a:rPr>
              <a:t>Akrabasıyla ilişkiyi kesen </a:t>
            </a:r>
            <a:r>
              <a:rPr lang="tr-TR" sz="3200" b="1" dirty="0">
                <a:latin typeface="Times New Roman"/>
                <a:ea typeface="Times New Roman"/>
                <a:cs typeface="Simplified Arabic"/>
              </a:rPr>
              <a:t>(cezasını çekmeden veya affedilmeden)</a:t>
            </a:r>
            <a:r>
              <a:rPr lang="tr-TR" sz="3200" b="1" i="1" dirty="0">
                <a:latin typeface="Times New Roman"/>
                <a:ea typeface="Times New Roman"/>
                <a:cs typeface="Simplified Arabic"/>
              </a:rPr>
              <a:t> Cennet'e giremez</a:t>
            </a:r>
            <a:r>
              <a:rPr lang="tr-TR" sz="3200" b="1" dirty="0">
                <a:latin typeface="Times New Roman"/>
                <a:ea typeface="Times New Roman"/>
                <a:cs typeface="Simplified Arabic"/>
              </a:rPr>
              <a:t>” </a:t>
            </a:r>
            <a:r>
              <a:rPr lang="tr-TR" sz="3200" b="1" dirty="0" smtClean="0">
                <a:latin typeface="Times New Roman"/>
                <a:ea typeface="Times New Roman"/>
                <a:cs typeface="Simplified Arabic"/>
              </a:rPr>
              <a:t> </a:t>
            </a:r>
            <a:endParaRPr lang="tr-TR" sz="3200" b="1" dirty="0">
              <a:latin typeface="Times New Roman"/>
              <a:ea typeface="Times New Roman"/>
            </a:endParaRPr>
          </a:p>
          <a:p>
            <a:pPr algn="ctr" hangingPunct="0">
              <a:spcAft>
                <a:spcPts val="0"/>
              </a:spcAft>
              <a:buNone/>
            </a:pPr>
            <a:r>
              <a:rPr lang="tr-TR" sz="1800" b="1" dirty="0" smtClean="0">
                <a:latin typeface="Times New Roman"/>
                <a:ea typeface="Times New Roman"/>
              </a:rPr>
              <a:t>(</a:t>
            </a:r>
            <a:r>
              <a:rPr lang="tr-TR" sz="1800" b="1" dirty="0" err="1" smtClean="0">
                <a:latin typeface="Times New Roman"/>
                <a:ea typeface="Times New Roman"/>
              </a:rPr>
              <a:t>Buhârî</a:t>
            </a:r>
            <a:r>
              <a:rPr lang="tr-TR" sz="1800" b="1" dirty="0">
                <a:latin typeface="Times New Roman"/>
                <a:ea typeface="Times New Roman"/>
              </a:rPr>
              <a:t>, </a:t>
            </a:r>
            <a:r>
              <a:rPr lang="tr-TR" sz="1800" b="1" dirty="0" err="1">
                <a:latin typeface="Times New Roman"/>
                <a:ea typeface="Times New Roman"/>
              </a:rPr>
              <a:t>Edeb</a:t>
            </a:r>
            <a:r>
              <a:rPr lang="tr-TR" sz="1800" b="1" dirty="0">
                <a:latin typeface="Times New Roman"/>
                <a:ea typeface="Times New Roman"/>
              </a:rPr>
              <a:t>, 11. V, </a:t>
            </a:r>
            <a:r>
              <a:rPr lang="tr-TR" sz="1800" b="1" dirty="0" smtClean="0">
                <a:latin typeface="Times New Roman"/>
                <a:ea typeface="Times New Roman"/>
              </a:rPr>
              <a:t>72)</a:t>
            </a:r>
            <a:endParaRPr lang="tr-TR" dirty="0"/>
          </a:p>
        </p:txBody>
      </p:sp>
      <p:sp>
        <p:nvSpPr>
          <p:cNvPr id="6" name="Text Box 15"/>
          <p:cNvSpPr txBox="1">
            <a:spLocks noChangeArrowheads="1"/>
          </p:cNvSpPr>
          <p:nvPr/>
        </p:nvSpPr>
        <p:spPr bwMode="auto">
          <a:xfrm>
            <a:off x="2987824" y="1124744"/>
            <a:ext cx="2880320" cy="584775"/>
          </a:xfrm>
          <a:prstGeom prst="rect">
            <a:avLst/>
          </a:prstGeom>
          <a:solidFill>
            <a:schemeClr val="accent2">
              <a:lumMod val="75000"/>
            </a:schemeClr>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tr-TR" sz="3200" b="1" dirty="0">
                <a:solidFill>
                  <a:srgbClr val="C00000"/>
                </a:solidFill>
              </a:rPr>
              <a:t> </a:t>
            </a:r>
            <a:r>
              <a:rPr lang="tr-TR" sz="2800" b="1" dirty="0" smtClean="0">
                <a:solidFill>
                  <a:schemeClr val="bg1"/>
                </a:solidFill>
                <a:latin typeface="Arial" pitchFamily="34" charset="0"/>
                <a:cs typeface="Arial" pitchFamily="34" charset="0"/>
              </a:rPr>
              <a:t>HADİS-İ ŞERİF</a:t>
            </a:r>
            <a:endParaRPr lang="tr-TR" b="1" dirty="0">
              <a:solidFill>
                <a:schemeClr val="bg1"/>
              </a:solidFill>
              <a:latin typeface="Arial" pitchFamily="34" charset="0"/>
              <a:cs typeface="Arial" pitchFamily="34" charset="0"/>
            </a:endParaRPr>
          </a:p>
        </p:txBody>
      </p:sp>
      <p:pic>
        <p:nvPicPr>
          <p:cNvPr id="1026" name="Picture 2" descr="C:\Users\engin\Desktop\Sıla-i Rahim (27.11.2015)\73449[1].jpg"/>
          <p:cNvPicPr>
            <a:picLocks noChangeAspect="1" noChangeArrowheads="1"/>
          </p:cNvPicPr>
          <p:nvPr/>
        </p:nvPicPr>
        <p:blipFill>
          <a:blip r:embed="rId3" cstate="print"/>
          <a:srcRect/>
          <a:stretch>
            <a:fillRect/>
          </a:stretch>
        </p:blipFill>
        <p:spPr bwMode="auto">
          <a:xfrm>
            <a:off x="179512" y="4149080"/>
            <a:ext cx="4320480" cy="2520280"/>
          </a:xfrm>
          <a:prstGeom prst="rect">
            <a:avLst/>
          </a:prstGeom>
          <a:noFill/>
        </p:spPr>
      </p:pic>
      <p:pic>
        <p:nvPicPr>
          <p:cNvPr id="7" name="Picture 2" descr="C:\Users\engin\Desktop\Sıla-i Rahim (27.11.2015)\185700[1].jpg"/>
          <p:cNvPicPr>
            <a:picLocks noChangeAspect="1" noChangeArrowheads="1"/>
          </p:cNvPicPr>
          <p:nvPr/>
        </p:nvPicPr>
        <p:blipFill>
          <a:blip r:embed="rId4" cstate="print"/>
          <a:srcRect/>
          <a:stretch>
            <a:fillRect/>
          </a:stretch>
        </p:blipFill>
        <p:spPr bwMode="auto">
          <a:xfrm>
            <a:off x="4644008" y="4149080"/>
            <a:ext cx="4248472" cy="2489260"/>
          </a:xfrm>
          <a:prstGeom prst="rect">
            <a:avLst/>
          </a:prstGeom>
          <a:noFill/>
        </p:spPr>
      </p:pic>
      <p:sp>
        <p:nvSpPr>
          <p:cNvPr id="5" name="4 Slayt Numarası Yer Tutucusu"/>
          <p:cNvSpPr>
            <a:spLocks noGrp="1"/>
          </p:cNvSpPr>
          <p:nvPr>
            <p:ph type="sldNum" sz="quarter" idx="12"/>
          </p:nvPr>
        </p:nvSpPr>
        <p:spPr>
          <a:xfrm>
            <a:off x="0" y="6400800"/>
            <a:ext cx="457200" cy="457200"/>
          </a:xfrm>
        </p:spPr>
        <p:txBody>
          <a:bodyPr/>
          <a:lstStyle/>
          <a:p>
            <a:fld id="{F302176B-0E47-46AC-8F43-DAB4B8A37D06}" type="slidenum">
              <a:rPr lang="tr-TR" smtClean="0"/>
              <a:pPr/>
              <a:t>19</a:t>
            </a:fld>
            <a:endParaRPr lang="tr-TR" dirty="0"/>
          </a:p>
        </p:txBody>
      </p:sp>
    </p:spTree>
    <p:extLst>
      <p:ext uri="{BB962C8B-B14F-4D97-AF65-F5344CB8AC3E}">
        <p14:creationId xmlns="" xmlns:p14="http://schemas.microsoft.com/office/powerpoint/2010/main" val="1264998885"/>
      </p:ext>
    </p:extLst>
  </p:cSld>
  <p:clrMapOvr>
    <a:masterClrMapping/>
  </p:clrMapOvr>
  <p:transition spd="med">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188640"/>
            <a:ext cx="7772400" cy="720080"/>
          </a:xfrm>
          <a:solidFill>
            <a:schemeClr val="accent2">
              <a:lumMod val="60000"/>
              <a:lumOff val="40000"/>
            </a:schemeClr>
          </a:solidFill>
        </p:spPr>
        <p:txBody>
          <a:bodyPr anchor="ctr">
            <a:noAutofit/>
          </a:bodyPr>
          <a:lstStyle/>
          <a:p>
            <a:pPr algn="ctr"/>
            <a:r>
              <a:rPr lang="tr-TR" b="1" dirty="0" smtClean="0">
                <a:solidFill>
                  <a:srgbClr val="FFFF00"/>
                </a:solidFill>
              </a:rPr>
              <a:t>Sıla-i </a:t>
            </a:r>
            <a:r>
              <a:rPr lang="tr-TR" b="1" dirty="0" err="1" smtClean="0">
                <a:solidFill>
                  <a:srgbClr val="FFFF00"/>
                </a:solidFill>
              </a:rPr>
              <a:t>Rahimin</a:t>
            </a:r>
            <a:r>
              <a:rPr lang="tr-TR" b="1" dirty="0" smtClean="0">
                <a:solidFill>
                  <a:srgbClr val="FFFF00"/>
                </a:solidFill>
              </a:rPr>
              <a:t> Gerekliliği,</a:t>
            </a:r>
            <a:endParaRPr lang="tr-TR" b="1" dirty="0">
              <a:solidFill>
                <a:srgbClr val="FFFF00"/>
              </a:solidFill>
            </a:endParaRPr>
          </a:p>
        </p:txBody>
      </p:sp>
      <p:sp>
        <p:nvSpPr>
          <p:cNvPr id="3" name="İçerik Yer Tutucusu 2"/>
          <p:cNvSpPr>
            <a:spLocks noGrp="1"/>
          </p:cNvSpPr>
          <p:nvPr>
            <p:ph sz="quarter" idx="1"/>
          </p:nvPr>
        </p:nvSpPr>
        <p:spPr>
          <a:xfrm>
            <a:off x="230832" y="1700808"/>
            <a:ext cx="8661648" cy="4824536"/>
          </a:xfr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a:normAutofit fontScale="85000" lnSpcReduction="20000"/>
          </a:bodyPr>
          <a:lstStyle/>
          <a:p>
            <a:pPr indent="355600" algn="just" rtl="1">
              <a:lnSpc>
                <a:spcPct val="120000"/>
              </a:lnSpc>
              <a:spcAft>
                <a:spcPts val="0"/>
              </a:spcAft>
              <a:buNone/>
            </a:pPr>
            <a:r>
              <a:rPr lang="ar-EG" sz="4300" b="1" dirty="0" smtClean="0">
                <a:solidFill>
                  <a:schemeClr val="tx1"/>
                </a:solidFill>
                <a:latin typeface="Traditional Arabic" pitchFamily="18" charset="-78"/>
                <a:ea typeface="Times New Roman"/>
                <a:cs typeface="Traditional Arabic" pitchFamily="18" charset="-78"/>
              </a:rPr>
              <a:t>وَاعْبُدُوا </a:t>
            </a:r>
            <a:r>
              <a:rPr lang="ar-EG" sz="4300" b="1" dirty="0">
                <a:solidFill>
                  <a:schemeClr val="tx1"/>
                </a:solidFill>
                <a:latin typeface="Traditional Arabic" pitchFamily="18" charset="-78"/>
                <a:ea typeface="Times New Roman"/>
                <a:cs typeface="Traditional Arabic" pitchFamily="18" charset="-78"/>
              </a:rPr>
              <a:t>اللّهَ وَلاَ </a:t>
            </a:r>
            <a:r>
              <a:rPr lang="ar-EG" sz="4300" b="1" dirty="0" smtClean="0">
                <a:solidFill>
                  <a:schemeClr val="tx1"/>
                </a:solidFill>
                <a:latin typeface="Traditional Arabic" pitchFamily="18" charset="-78"/>
                <a:ea typeface="Times New Roman"/>
                <a:cs typeface="Traditional Arabic" pitchFamily="18" charset="-78"/>
              </a:rPr>
              <a:t>تُشْرِكُوا </a:t>
            </a:r>
            <a:r>
              <a:rPr lang="ar-EG" sz="4300" b="1" dirty="0">
                <a:solidFill>
                  <a:schemeClr val="tx1"/>
                </a:solidFill>
                <a:latin typeface="Traditional Arabic" pitchFamily="18" charset="-78"/>
                <a:ea typeface="Times New Roman"/>
                <a:cs typeface="Traditional Arabic" pitchFamily="18" charset="-78"/>
              </a:rPr>
              <a:t>بِهِ شَيْئًا وَبِالْوَالِدَيْنِ إِحْسَانًا وَبِذِي الْقُرْبَى وَالْيَتَامَى وَالْمَسَاكِينِ وَالْجَارِ ذِي الْقُرْبَى وَالْجَارِ الْجُنُبِ وَالصَّاحِبِ </a:t>
            </a:r>
            <a:r>
              <a:rPr lang="ar-EG" sz="4300" b="1" dirty="0" smtClean="0">
                <a:solidFill>
                  <a:schemeClr val="tx1"/>
                </a:solidFill>
                <a:latin typeface="Traditional Arabic" pitchFamily="18" charset="-78"/>
                <a:ea typeface="Times New Roman"/>
                <a:cs typeface="Traditional Arabic" pitchFamily="18" charset="-78"/>
              </a:rPr>
              <a:t>بِالْجَنْبِ </a:t>
            </a:r>
            <a:r>
              <a:rPr lang="ar-EG" sz="4300" b="1" dirty="0">
                <a:solidFill>
                  <a:schemeClr val="tx1"/>
                </a:solidFill>
                <a:latin typeface="Traditional Arabic" pitchFamily="18" charset="-78"/>
                <a:ea typeface="Times New Roman"/>
                <a:cs typeface="Traditional Arabic" pitchFamily="18" charset="-78"/>
              </a:rPr>
              <a:t>وَابْنِ السَّبِيلِ وَمَا مَلَكَتْ أَيْمَانُكُمْ إِنَّ اللّهَ لاَ يُحِبُّ </a:t>
            </a:r>
            <a:r>
              <a:rPr lang="ar-EG" sz="4300" b="1" dirty="0" smtClean="0">
                <a:solidFill>
                  <a:schemeClr val="tx1"/>
                </a:solidFill>
                <a:latin typeface="Traditional Arabic" pitchFamily="18" charset="-78"/>
                <a:ea typeface="Times New Roman"/>
                <a:cs typeface="Traditional Arabic" pitchFamily="18" charset="-78"/>
              </a:rPr>
              <a:t>مَنْ </a:t>
            </a:r>
            <a:r>
              <a:rPr lang="ar-EG" sz="4300" b="1" dirty="0">
                <a:solidFill>
                  <a:schemeClr val="tx1"/>
                </a:solidFill>
                <a:latin typeface="Traditional Arabic" pitchFamily="18" charset="-78"/>
                <a:ea typeface="Times New Roman"/>
                <a:cs typeface="Traditional Arabic" pitchFamily="18" charset="-78"/>
              </a:rPr>
              <a:t>كَانَ مُخْتَالاً </a:t>
            </a:r>
            <a:r>
              <a:rPr lang="ar-EG" sz="4300" b="1" dirty="0" smtClean="0">
                <a:solidFill>
                  <a:schemeClr val="tx1"/>
                </a:solidFill>
                <a:latin typeface="Traditional Arabic" pitchFamily="18" charset="-78"/>
                <a:ea typeface="Times New Roman"/>
                <a:cs typeface="Traditional Arabic" pitchFamily="18" charset="-78"/>
              </a:rPr>
              <a:t>فَخُورًا</a:t>
            </a:r>
            <a:r>
              <a:rPr lang="tr-TR" sz="4300" b="1" dirty="0" smtClean="0">
                <a:solidFill>
                  <a:schemeClr val="tx1"/>
                </a:solidFill>
                <a:latin typeface="Traditional Arabic" pitchFamily="18" charset="-78"/>
                <a:ea typeface="Times New Roman"/>
                <a:cs typeface="Traditional Arabic" pitchFamily="18" charset="-78"/>
              </a:rPr>
              <a:t>* </a:t>
            </a:r>
            <a:endParaRPr lang="tr-TR" sz="4300" dirty="0" smtClean="0">
              <a:solidFill>
                <a:schemeClr val="tx1"/>
              </a:solidFill>
              <a:latin typeface="Traditional Arabic" pitchFamily="18" charset="-78"/>
              <a:ea typeface="Times New Roman"/>
              <a:cs typeface="Traditional Arabic" pitchFamily="18" charset="-78"/>
            </a:endParaRPr>
          </a:p>
          <a:p>
            <a:pPr indent="355600" algn="just">
              <a:spcAft>
                <a:spcPts val="0"/>
              </a:spcAft>
              <a:buNone/>
            </a:pPr>
            <a:r>
              <a:rPr lang="tr-TR" sz="3300" dirty="0" smtClean="0">
                <a:solidFill>
                  <a:schemeClr val="tx1"/>
                </a:solidFill>
                <a:latin typeface="Times New Roman"/>
                <a:ea typeface="Times New Roman"/>
                <a:cs typeface="Simplified Arabic"/>
              </a:rPr>
              <a:t>“Allah'a ibadet edin ve O'na hiçbir şeyi ortak koşmayın. Ana-babaya, akrabaya, yetimlere, yoksullara, yakın komşuya, uzak komşuya, yakın arkadaşa, yolcuya, idare ve himayeniz altında olanlara iyi davranın. Allah kendini beğenen ve daima böbürlenip duran kimseyi sevmez”</a:t>
            </a:r>
            <a:r>
              <a:rPr lang="tr-TR" sz="3000" dirty="0" smtClean="0">
                <a:solidFill>
                  <a:schemeClr val="tx1"/>
                </a:solidFill>
                <a:latin typeface="Times New Roman"/>
                <a:ea typeface="Times New Roman"/>
                <a:cs typeface="Simplified Arabic"/>
              </a:rPr>
              <a:t> </a:t>
            </a:r>
            <a:r>
              <a:rPr lang="tr-TR" sz="1700" dirty="0" smtClean="0">
                <a:solidFill>
                  <a:schemeClr val="tx1"/>
                </a:solidFill>
                <a:latin typeface="Times New Roman"/>
                <a:ea typeface="Times New Roman"/>
                <a:cs typeface="Simplified Arabic"/>
              </a:rPr>
              <a:t>(Nisa,36</a:t>
            </a:r>
            <a:r>
              <a:rPr lang="tr-TR" sz="1700" dirty="0">
                <a:solidFill>
                  <a:schemeClr val="tx1"/>
                </a:solidFill>
                <a:latin typeface="Times New Roman"/>
                <a:ea typeface="Times New Roman"/>
                <a:cs typeface="Simplified Arabic"/>
              </a:rPr>
              <a:t>) </a:t>
            </a:r>
            <a:endParaRPr lang="tr-TR" sz="1700" dirty="0">
              <a:solidFill>
                <a:schemeClr val="tx1"/>
              </a:solidFill>
            </a:endParaRPr>
          </a:p>
        </p:txBody>
      </p:sp>
      <p:sp>
        <p:nvSpPr>
          <p:cNvPr id="7" name="Text Box 15"/>
          <p:cNvSpPr txBox="1">
            <a:spLocks noChangeArrowheads="1"/>
          </p:cNvSpPr>
          <p:nvPr/>
        </p:nvSpPr>
        <p:spPr bwMode="auto">
          <a:xfrm>
            <a:off x="2771800" y="1052736"/>
            <a:ext cx="3456384" cy="584775"/>
          </a:xfrm>
          <a:prstGeom prst="rect">
            <a:avLst/>
          </a:prstGeom>
          <a:solidFill>
            <a:schemeClr val="accent1">
              <a:lumMod val="40000"/>
              <a:lumOff val="60000"/>
            </a:schemeClr>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tr-TR" sz="3200" b="1" dirty="0">
                <a:solidFill>
                  <a:srgbClr val="FF0000"/>
                </a:solidFill>
              </a:rPr>
              <a:t> </a:t>
            </a:r>
            <a:r>
              <a:rPr lang="tr-TR" sz="3200" b="1" dirty="0" smtClean="0">
                <a:solidFill>
                  <a:srgbClr val="0070C0"/>
                </a:solidFill>
              </a:rPr>
              <a:t>AYET-İ KERİME</a:t>
            </a:r>
            <a:endParaRPr lang="tr-TR" b="1" dirty="0">
              <a:solidFill>
                <a:srgbClr val="0070C0"/>
              </a:solidFill>
            </a:endParaRPr>
          </a:p>
        </p:txBody>
      </p:sp>
      <p:sp>
        <p:nvSpPr>
          <p:cNvPr id="5" name="4 Slayt Numarası Yer Tutucusu"/>
          <p:cNvSpPr>
            <a:spLocks noGrp="1"/>
          </p:cNvSpPr>
          <p:nvPr>
            <p:ph type="sldNum" sz="quarter" idx="12"/>
          </p:nvPr>
        </p:nvSpPr>
        <p:spPr>
          <a:xfrm>
            <a:off x="0" y="6400800"/>
            <a:ext cx="457200" cy="457200"/>
          </a:xfrm>
        </p:spPr>
        <p:txBody>
          <a:bodyPr/>
          <a:lstStyle/>
          <a:p>
            <a:fld id="{F302176B-0E47-46AC-8F43-DAB4B8A37D06}" type="slidenum">
              <a:rPr lang="tr-TR" smtClean="0"/>
              <a:pPr/>
              <a:t>2</a:t>
            </a:fld>
            <a:endParaRPr lang="tr-TR" dirty="0"/>
          </a:p>
        </p:txBody>
      </p:sp>
    </p:spTree>
    <p:extLst>
      <p:ext uri="{BB962C8B-B14F-4D97-AF65-F5344CB8AC3E}">
        <p14:creationId xmlns="" xmlns:p14="http://schemas.microsoft.com/office/powerpoint/2010/main" val="2491297729"/>
      </p:ext>
    </p:extLst>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562074"/>
          </a:xfrm>
        </p:spPr>
        <p:style>
          <a:lnRef idx="0">
            <a:schemeClr val="accent6"/>
          </a:lnRef>
          <a:fillRef idx="3">
            <a:schemeClr val="accent6"/>
          </a:fillRef>
          <a:effectRef idx="3">
            <a:schemeClr val="accent6"/>
          </a:effectRef>
          <a:fontRef idx="minor">
            <a:schemeClr val="lt1"/>
          </a:fontRef>
        </p:style>
        <p:txBody>
          <a:bodyPr anchor="ctr">
            <a:normAutofit fontScale="90000"/>
          </a:bodyPr>
          <a:lstStyle/>
          <a:p>
            <a:pPr algn="ctr"/>
            <a:r>
              <a:rPr lang="tr-TR" b="1" dirty="0" smtClean="0">
                <a:solidFill>
                  <a:schemeClr val="bg1"/>
                </a:solidFill>
              </a:rPr>
              <a:t>Sıla-i Rahimin Fazileti</a:t>
            </a:r>
            <a:endParaRPr lang="tr-TR" b="1" dirty="0">
              <a:solidFill>
                <a:schemeClr val="bg1"/>
              </a:solidFill>
            </a:endParaRPr>
          </a:p>
        </p:txBody>
      </p:sp>
      <p:sp>
        <p:nvSpPr>
          <p:cNvPr id="3" name="İçerik Yer Tutucusu 2"/>
          <p:cNvSpPr>
            <a:spLocks noGrp="1"/>
          </p:cNvSpPr>
          <p:nvPr>
            <p:ph sz="quarter" idx="1"/>
          </p:nvPr>
        </p:nvSpPr>
        <p:spPr>
          <a:xfrm>
            <a:off x="251520" y="1340768"/>
            <a:ext cx="8640960" cy="5256584"/>
          </a:xfrm>
          <a:solidFill>
            <a:srgbClr val="FFFF00"/>
          </a:solidFill>
          <a:ln w="76200">
            <a:solidFill>
              <a:srgbClr val="C00000"/>
            </a:solidFill>
          </a:ln>
        </p:spPr>
        <p:txBody>
          <a:bodyPr anchor="ctr">
            <a:normAutofit fontScale="85000" lnSpcReduction="20000"/>
          </a:bodyPr>
          <a:lstStyle/>
          <a:p>
            <a:pPr indent="355600" algn="just">
              <a:spcAft>
                <a:spcPts val="0"/>
              </a:spcAft>
            </a:pPr>
            <a:r>
              <a:rPr lang="tr-TR" b="1" i="1" dirty="0">
                <a:latin typeface="Times New Roman"/>
                <a:ea typeface="Times New Roman"/>
                <a:cs typeface="Simplified Arabic"/>
              </a:rPr>
              <a:t>Bir </a:t>
            </a:r>
            <a:r>
              <a:rPr lang="tr-TR" b="1" i="1" dirty="0" err="1">
                <a:latin typeface="Times New Roman"/>
                <a:ea typeface="Times New Roman"/>
                <a:cs typeface="Simplified Arabic"/>
              </a:rPr>
              <a:t>sahâbî</a:t>
            </a:r>
            <a:r>
              <a:rPr lang="tr-TR" b="1" i="1" dirty="0">
                <a:latin typeface="Times New Roman"/>
                <a:ea typeface="Times New Roman"/>
                <a:cs typeface="Simplified Arabic"/>
              </a:rPr>
              <a:t>, </a:t>
            </a:r>
            <a:r>
              <a:rPr lang="tr-TR" b="1" i="1" dirty="0" smtClean="0">
                <a:latin typeface="Times New Roman"/>
                <a:ea typeface="Times New Roman"/>
                <a:cs typeface="Simplified Arabic"/>
              </a:rPr>
              <a:t>Peygamberimize gelerek şöyle dedi:</a:t>
            </a:r>
            <a:endParaRPr lang="tr-TR" b="1" i="1" dirty="0">
              <a:latin typeface="Times New Roman"/>
              <a:ea typeface="Times New Roman"/>
            </a:endParaRPr>
          </a:p>
          <a:p>
            <a:pPr indent="355600" algn="just" rtl="1">
              <a:spcAft>
                <a:spcPts val="0"/>
              </a:spcAft>
            </a:pPr>
            <a:r>
              <a:rPr lang="tr-TR" sz="4600" b="1" dirty="0">
                <a:latin typeface="Traditional Arabic" pitchFamily="18" charset="-78"/>
                <a:ea typeface="Times New Roman"/>
                <a:cs typeface="Traditional Arabic" pitchFamily="18" charset="-78"/>
              </a:rPr>
              <a:t> </a:t>
            </a:r>
            <a:r>
              <a:rPr lang="ar-SA" sz="4600" b="1" dirty="0">
                <a:latin typeface="Traditional Arabic" pitchFamily="18" charset="-78"/>
                <a:cs typeface="Traditional Arabic" pitchFamily="18" charset="-78"/>
              </a:rPr>
              <a:t> </a:t>
            </a:r>
            <a:r>
              <a:rPr lang="ar-SA" sz="4600" b="1" dirty="0" smtClean="0">
                <a:latin typeface="Traditional Arabic" pitchFamily="18" charset="-78"/>
                <a:cs typeface="Traditional Arabic" pitchFamily="18" charset="-78"/>
              </a:rPr>
              <a:t>دُلَّنِي </a:t>
            </a:r>
            <a:r>
              <a:rPr lang="ar-SA" sz="4600" b="1" dirty="0">
                <a:latin typeface="Traditional Arabic" pitchFamily="18" charset="-78"/>
                <a:cs typeface="Traditional Arabic" pitchFamily="18" charset="-78"/>
              </a:rPr>
              <a:t>عَلَى عَمِلٍ يُدْنِينِي مِنَ الْجَنَّةِ وَيُبَاعِدُنِي مِنَ النَّارِ، </a:t>
            </a:r>
            <a:endParaRPr lang="tr-TR" sz="4600" b="1" dirty="0" smtClean="0">
              <a:latin typeface="Traditional Arabic" pitchFamily="18" charset="-78"/>
              <a:cs typeface="Traditional Arabic" pitchFamily="18" charset="-78"/>
            </a:endParaRPr>
          </a:p>
          <a:p>
            <a:pPr indent="355600" algn="just">
              <a:spcAft>
                <a:spcPts val="0"/>
              </a:spcAft>
            </a:pPr>
            <a:r>
              <a:rPr lang="tr-TR" b="1" dirty="0" smtClean="0">
                <a:latin typeface="Times New Roman"/>
                <a:ea typeface="Times New Roman"/>
                <a:cs typeface="Simplified Arabic"/>
              </a:rPr>
              <a:t>Ey </a:t>
            </a:r>
            <a:r>
              <a:rPr lang="tr-TR" b="1" dirty="0">
                <a:latin typeface="Times New Roman"/>
                <a:ea typeface="Times New Roman"/>
                <a:cs typeface="Simplified Arabic"/>
              </a:rPr>
              <a:t>Allah’ın </a:t>
            </a:r>
            <a:r>
              <a:rPr lang="tr-TR" b="1" dirty="0" err="1">
                <a:latin typeface="Times New Roman"/>
                <a:ea typeface="Times New Roman"/>
                <a:cs typeface="Simplified Arabic"/>
              </a:rPr>
              <a:t>Resûlü</a:t>
            </a:r>
            <a:r>
              <a:rPr lang="tr-TR" b="1" dirty="0">
                <a:latin typeface="Times New Roman"/>
                <a:ea typeface="Times New Roman"/>
                <a:cs typeface="Simplified Arabic"/>
              </a:rPr>
              <a:t>! Beni cennete yaklaştıracak ve cehennemden uzaklaştıracak  bir ameli haber verir </a:t>
            </a:r>
            <a:r>
              <a:rPr lang="tr-TR" b="1" dirty="0" smtClean="0">
                <a:latin typeface="Times New Roman"/>
                <a:ea typeface="Times New Roman"/>
                <a:cs typeface="Simplified Arabic"/>
              </a:rPr>
              <a:t>misiniz?</a:t>
            </a:r>
          </a:p>
          <a:p>
            <a:pPr indent="355600" algn="just">
              <a:spcAft>
                <a:spcPts val="0"/>
              </a:spcAft>
            </a:pPr>
            <a:r>
              <a:rPr lang="tr-TR" b="1" dirty="0" smtClean="0">
                <a:latin typeface="Times New Roman"/>
                <a:ea typeface="Times New Roman"/>
                <a:cs typeface="Simplified Arabic"/>
              </a:rPr>
              <a:t>Peygamberimiz şöyle buyurdu: </a:t>
            </a:r>
          </a:p>
          <a:p>
            <a:pPr indent="355600" algn="just" rtl="1"/>
            <a:r>
              <a:rPr lang="ar-SA" sz="4600" b="1" dirty="0" smtClean="0">
                <a:latin typeface="Traditional Arabic" pitchFamily="18" charset="-78"/>
                <a:cs typeface="Traditional Arabic" pitchFamily="18" charset="-78"/>
              </a:rPr>
              <a:t>«تَعْبُدُ </a:t>
            </a:r>
            <a:r>
              <a:rPr lang="ar-SA" sz="4600" b="1" dirty="0">
                <a:latin typeface="Traditional Arabic" pitchFamily="18" charset="-78"/>
                <a:cs typeface="Traditional Arabic" pitchFamily="18" charset="-78"/>
              </a:rPr>
              <a:t>اللهَ وَلَا تُشْرِكُ بِهِ شَيْئًا، وَتُقِيمُ الصَّلَاةَ، وَتُؤْتِي الزَّكَاةَ، وَتَصِلُ الرَّحِمَ»</a:t>
            </a:r>
            <a:endParaRPr lang="tr-TR" sz="4600" b="1" dirty="0">
              <a:latin typeface="Traditional Arabic" pitchFamily="18" charset="-78"/>
              <a:ea typeface="Times New Roman"/>
              <a:cs typeface="Traditional Arabic" pitchFamily="18" charset="-78"/>
            </a:endParaRPr>
          </a:p>
          <a:p>
            <a:pPr indent="355600" algn="just">
              <a:spcAft>
                <a:spcPts val="0"/>
              </a:spcAft>
            </a:pPr>
            <a:r>
              <a:rPr lang="tr-TR" b="1" u="sng" dirty="0" smtClean="0">
                <a:latin typeface="Times New Roman"/>
                <a:ea typeface="Times New Roman"/>
                <a:cs typeface="Simplified Arabic"/>
              </a:rPr>
              <a:t> </a:t>
            </a:r>
            <a:r>
              <a:rPr lang="tr-TR" b="1" u="sng" dirty="0">
                <a:latin typeface="Times New Roman"/>
                <a:ea typeface="Times New Roman"/>
                <a:cs typeface="Simplified Arabic"/>
              </a:rPr>
              <a:t>“Allah’a ibadet eder, O’na hiçbir şeyi ortak koşmaz, namazı doğru kılar, zekatı verir, yakınlarını ziyaret edersin. </a:t>
            </a:r>
            <a:endParaRPr lang="tr-TR" b="1" u="sng" dirty="0">
              <a:latin typeface="Times New Roman"/>
              <a:ea typeface="Times New Roman"/>
            </a:endParaRPr>
          </a:p>
          <a:p>
            <a:pPr indent="355600" algn="just">
              <a:spcAft>
                <a:spcPts val="0"/>
              </a:spcAft>
            </a:pPr>
            <a:r>
              <a:rPr lang="tr-TR" b="1" dirty="0">
                <a:latin typeface="Times New Roman"/>
                <a:ea typeface="Times New Roman"/>
                <a:cs typeface="Simplified Arabic"/>
              </a:rPr>
              <a:t>Adam uzaklaşınca Peygamber</a:t>
            </a:r>
            <a:r>
              <a:rPr lang="tr-TR" b="1" i="1" dirty="0">
                <a:latin typeface="Times New Roman"/>
                <a:ea typeface="Times New Roman"/>
                <a:cs typeface="Simplified Arabic"/>
              </a:rPr>
              <a:t> </a:t>
            </a:r>
            <a:r>
              <a:rPr lang="tr-TR" b="1" dirty="0">
                <a:latin typeface="Times New Roman"/>
                <a:ea typeface="Times New Roman"/>
                <a:cs typeface="Simplified Arabic"/>
              </a:rPr>
              <a:t>(</a:t>
            </a:r>
            <a:r>
              <a:rPr lang="tr-TR" b="1" dirty="0" err="1">
                <a:latin typeface="Times New Roman"/>
                <a:ea typeface="Times New Roman"/>
                <a:cs typeface="Simplified Arabic"/>
              </a:rPr>
              <a:t>s.a.s</a:t>
            </a:r>
            <a:r>
              <a:rPr lang="tr-TR" b="1" dirty="0" smtClean="0">
                <a:latin typeface="Times New Roman"/>
                <a:ea typeface="Times New Roman"/>
                <a:cs typeface="Simplified Arabic"/>
              </a:rPr>
              <a:t>)</a:t>
            </a:r>
          </a:p>
          <a:p>
            <a:pPr indent="355600" algn="just" rtl="1">
              <a:spcAft>
                <a:spcPts val="0"/>
              </a:spcAft>
            </a:pPr>
            <a:r>
              <a:rPr lang="ar-SA" sz="4600" b="1" dirty="0">
                <a:latin typeface="Traditional Arabic" pitchFamily="18" charset="-78"/>
                <a:cs typeface="Traditional Arabic" pitchFamily="18" charset="-78"/>
              </a:rPr>
              <a:t>«إِنْ تَمَسَّكَ بِمَا أُمِرَ بِهِ دَخَلَ الْجَنَّةَ»</a:t>
            </a:r>
            <a:endParaRPr lang="tr-TR" sz="4600" dirty="0">
              <a:latin typeface="Traditional Arabic" pitchFamily="18" charset="-78"/>
              <a:ea typeface="Times New Roman"/>
              <a:cs typeface="Traditional Arabic" pitchFamily="18" charset="-78"/>
            </a:endParaRPr>
          </a:p>
          <a:p>
            <a:pPr indent="355600" algn="just">
              <a:spcAft>
                <a:spcPts val="0"/>
              </a:spcAft>
            </a:pPr>
            <a:r>
              <a:rPr lang="tr-TR" b="1" u="sng" dirty="0" smtClean="0">
                <a:latin typeface="Times New Roman"/>
                <a:ea typeface="Times New Roman"/>
                <a:cs typeface="Simplified Arabic"/>
              </a:rPr>
              <a:t>"</a:t>
            </a:r>
            <a:r>
              <a:rPr lang="tr-TR" b="1" u="sng" dirty="0">
                <a:latin typeface="Times New Roman"/>
                <a:ea typeface="Times New Roman"/>
                <a:cs typeface="Simplified Arabic"/>
              </a:rPr>
              <a:t>Emrolunduğu şeyleri yaparsa cennete girer”</a:t>
            </a:r>
            <a:r>
              <a:rPr lang="tr-TR" b="1" dirty="0">
                <a:latin typeface="Times New Roman"/>
                <a:ea typeface="Times New Roman"/>
                <a:cs typeface="Simplified Arabic"/>
              </a:rPr>
              <a:t> buyurdu.</a:t>
            </a:r>
            <a:endParaRPr lang="tr-TR" b="1" dirty="0">
              <a:latin typeface="Times New Roman"/>
              <a:ea typeface="Times New Roman"/>
            </a:endParaRPr>
          </a:p>
          <a:p>
            <a:pPr algn="ctr" hangingPunct="0">
              <a:spcAft>
                <a:spcPts val="0"/>
              </a:spcAft>
              <a:buNone/>
            </a:pPr>
            <a:r>
              <a:rPr lang="tr-TR" sz="2100" b="1" dirty="0" smtClean="0">
                <a:latin typeface="Times New Roman"/>
                <a:ea typeface="Times New Roman"/>
              </a:rPr>
              <a:t>(Müslim</a:t>
            </a:r>
            <a:r>
              <a:rPr lang="tr-TR" sz="2100" b="1" dirty="0">
                <a:latin typeface="Times New Roman"/>
                <a:ea typeface="Times New Roman"/>
              </a:rPr>
              <a:t>, İman, 4. I, </a:t>
            </a:r>
            <a:r>
              <a:rPr lang="tr-TR" sz="2100" b="1" dirty="0" smtClean="0">
                <a:latin typeface="Times New Roman"/>
                <a:ea typeface="Times New Roman"/>
              </a:rPr>
              <a:t>43)</a:t>
            </a:r>
            <a:endParaRPr lang="tr-TR" sz="2100" b="1" dirty="0">
              <a:latin typeface="Times New Roman"/>
              <a:ea typeface="Times New Roman"/>
            </a:endParaRPr>
          </a:p>
        </p:txBody>
      </p:sp>
      <p:sp>
        <p:nvSpPr>
          <p:cNvPr id="5" name="4 Slayt Numarası Yer Tutucusu"/>
          <p:cNvSpPr>
            <a:spLocks noGrp="1"/>
          </p:cNvSpPr>
          <p:nvPr>
            <p:ph type="sldNum" sz="quarter" idx="12"/>
          </p:nvPr>
        </p:nvSpPr>
        <p:spPr>
          <a:xfrm>
            <a:off x="0" y="6400800"/>
            <a:ext cx="457200" cy="457200"/>
          </a:xfrm>
        </p:spPr>
        <p:txBody>
          <a:bodyPr/>
          <a:lstStyle/>
          <a:p>
            <a:fld id="{F302176B-0E47-46AC-8F43-DAB4B8A37D06}" type="slidenum">
              <a:rPr lang="tr-TR" smtClean="0"/>
              <a:pPr/>
              <a:t>20</a:t>
            </a:fld>
            <a:endParaRPr lang="tr-TR"/>
          </a:p>
        </p:txBody>
      </p:sp>
      <p:sp>
        <p:nvSpPr>
          <p:cNvPr id="7" name="Text Box 15"/>
          <p:cNvSpPr txBox="1">
            <a:spLocks noChangeArrowheads="1"/>
          </p:cNvSpPr>
          <p:nvPr/>
        </p:nvSpPr>
        <p:spPr bwMode="auto">
          <a:xfrm>
            <a:off x="2987824" y="764704"/>
            <a:ext cx="2880320" cy="584775"/>
          </a:xfrm>
          <a:prstGeom prst="rect">
            <a:avLst/>
          </a:prstGeom>
          <a:solidFill>
            <a:schemeClr val="accent2">
              <a:lumMod val="75000"/>
            </a:schemeClr>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tr-TR" sz="3200" b="1" dirty="0">
                <a:solidFill>
                  <a:srgbClr val="C00000"/>
                </a:solidFill>
              </a:rPr>
              <a:t> </a:t>
            </a:r>
            <a:r>
              <a:rPr lang="tr-TR" sz="2400" b="1" dirty="0" smtClean="0">
                <a:solidFill>
                  <a:schemeClr val="bg1"/>
                </a:solidFill>
                <a:latin typeface="Arial" pitchFamily="34" charset="0"/>
                <a:cs typeface="Arial" pitchFamily="34" charset="0"/>
              </a:rPr>
              <a:t>HADİS-İ ŞERİF</a:t>
            </a:r>
            <a:endParaRPr lang="tr-TR" b="1" dirty="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2911001003"/>
      </p:ext>
    </p:extLst>
  </p:cSld>
  <p:clrMapOvr>
    <a:masterClrMapping/>
  </p:clrMapOvr>
  <p:transition spd="med">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136904" cy="720080"/>
          </a:xfrm>
          <a:solidFill>
            <a:srgbClr val="00B0F0"/>
          </a:solidFill>
          <a:ln w="57150">
            <a:solidFill>
              <a:schemeClr val="tx1"/>
            </a:solidFill>
          </a:ln>
        </p:spPr>
        <p:txBody>
          <a:bodyPr anchor="ctr">
            <a:normAutofit fontScale="90000"/>
          </a:bodyPr>
          <a:lstStyle/>
          <a:p>
            <a:pPr algn="ctr"/>
            <a:r>
              <a:rPr lang="tr-TR" b="1" dirty="0" smtClean="0">
                <a:solidFill>
                  <a:schemeClr val="tx1"/>
                </a:solidFill>
                <a:effectLst>
                  <a:outerShdw blurRad="38100" dist="38100" dir="2700000" algn="tl">
                    <a:srgbClr val="000000">
                      <a:alpha val="43137"/>
                    </a:srgbClr>
                  </a:outerShdw>
                </a:effectLst>
              </a:rPr>
              <a:t>Seninle İlgisini Kesen Akrabayla İlişkiler</a:t>
            </a:r>
            <a:endParaRPr lang="tr-TR" b="1" dirty="0">
              <a:solidFill>
                <a:schemeClr val="tx1"/>
              </a:solidFill>
              <a:effectLst>
                <a:outerShdw blurRad="38100" dist="38100" dir="2700000" algn="tl">
                  <a:srgbClr val="000000">
                    <a:alpha val="43137"/>
                  </a:srgbClr>
                </a:outerShdw>
              </a:effectLst>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pPr/>
              <a:t>21</a:t>
            </a:fld>
            <a:endParaRPr lang="tr-TR"/>
          </a:p>
        </p:txBody>
      </p:sp>
      <p:sp>
        <p:nvSpPr>
          <p:cNvPr id="3" name="İçerik Yer Tutucusu 2"/>
          <p:cNvSpPr>
            <a:spLocks noGrp="1"/>
          </p:cNvSpPr>
          <p:nvPr>
            <p:ph sz="quarter" idx="1"/>
          </p:nvPr>
        </p:nvSpPr>
        <p:spPr>
          <a:xfrm>
            <a:off x="3635896" y="1484784"/>
            <a:ext cx="5338936" cy="5184576"/>
          </a:xfrm>
          <a:solidFill>
            <a:srgbClr val="7030A0"/>
          </a:solidFill>
          <a:ln w="76200">
            <a:solidFill>
              <a:srgbClr val="FF0000"/>
            </a:solidFill>
          </a:ln>
        </p:spPr>
        <p:txBody>
          <a:bodyPr>
            <a:normAutofit fontScale="92500"/>
          </a:bodyPr>
          <a:lstStyle/>
          <a:p>
            <a:pPr indent="355600" algn="just">
              <a:spcAft>
                <a:spcPts val="0"/>
              </a:spcAft>
              <a:buNone/>
            </a:pPr>
            <a:r>
              <a:rPr lang="tr-TR" dirty="0">
                <a:solidFill>
                  <a:schemeClr val="bg1"/>
                </a:solidFill>
                <a:latin typeface="Times New Roman"/>
                <a:ea typeface="Times New Roman"/>
                <a:cs typeface="Simplified Arabic"/>
              </a:rPr>
              <a:t> </a:t>
            </a:r>
            <a:endParaRPr lang="tr-TR" dirty="0">
              <a:solidFill>
                <a:schemeClr val="bg1"/>
              </a:solidFill>
              <a:latin typeface="Times New Roman"/>
              <a:ea typeface="Times New Roman"/>
            </a:endParaRPr>
          </a:p>
          <a:p>
            <a:pPr indent="355600" algn="r" rtl="1">
              <a:spcAft>
                <a:spcPts val="0"/>
              </a:spcAft>
              <a:buNone/>
            </a:pPr>
            <a:r>
              <a:rPr lang="ar-SA" sz="4000" b="1" dirty="0" smtClean="0">
                <a:solidFill>
                  <a:schemeClr val="bg1"/>
                </a:solidFill>
                <a:latin typeface="Traditional Arabic" pitchFamily="18" charset="-78"/>
                <a:cs typeface="Traditional Arabic" pitchFamily="18" charset="-78"/>
              </a:rPr>
              <a:t> </a:t>
            </a:r>
            <a:r>
              <a:rPr lang="ar-SA" sz="4000" b="1" dirty="0">
                <a:solidFill>
                  <a:schemeClr val="bg1"/>
                </a:solidFill>
                <a:latin typeface="Traditional Arabic" pitchFamily="18" charset="-78"/>
                <a:cs typeface="Traditional Arabic" pitchFamily="18" charset="-78"/>
              </a:rPr>
              <a:t>لَيْسَ الْوَاصِلُ بِالْمُكَافِئِ، وَلَكِنَّ الْوَاصِلَ مَنْ إِذَا قُطِعَتْ رَحِمُهُ وَصَلَهَا </a:t>
            </a:r>
            <a:r>
              <a:rPr lang="tr-TR" sz="4000" b="1" dirty="0" smtClean="0">
                <a:solidFill>
                  <a:schemeClr val="bg1"/>
                </a:solidFill>
                <a:latin typeface="Traditional Arabic" pitchFamily="18" charset="-78"/>
                <a:cs typeface="Traditional Arabic" pitchFamily="18" charset="-78"/>
              </a:rPr>
              <a:t>*</a:t>
            </a:r>
            <a:endParaRPr lang="tr-TR" sz="4000" dirty="0">
              <a:solidFill>
                <a:schemeClr val="bg1"/>
              </a:solidFill>
              <a:latin typeface="Traditional Arabic" pitchFamily="18" charset="-78"/>
              <a:ea typeface="Times New Roman"/>
              <a:cs typeface="Traditional Arabic" pitchFamily="18" charset="-78"/>
            </a:endParaRPr>
          </a:p>
          <a:p>
            <a:pPr indent="355600" algn="just">
              <a:spcAft>
                <a:spcPts val="0"/>
              </a:spcAft>
              <a:buNone/>
            </a:pPr>
            <a:r>
              <a:rPr lang="tr-TR" sz="3200" b="1" i="1" dirty="0">
                <a:solidFill>
                  <a:schemeClr val="bg1"/>
                </a:solidFill>
                <a:latin typeface="Times New Roman"/>
                <a:ea typeface="Times New Roman"/>
                <a:cs typeface="Simplified Arabic"/>
              </a:rPr>
              <a:t>“Akrabadan gelen iyiliğe misliyle karşılık veren kimse tam manasıyla akrabasına sıla etmiş değildir. Gerçek sıla, kendisiyle ilgiyi kesenleri görüp </a:t>
            </a:r>
            <a:r>
              <a:rPr lang="tr-TR" sz="3200" b="1" i="1" dirty="0" smtClean="0">
                <a:solidFill>
                  <a:schemeClr val="bg1"/>
                </a:solidFill>
                <a:latin typeface="Times New Roman"/>
                <a:ea typeface="Times New Roman"/>
                <a:cs typeface="Simplified Arabic"/>
              </a:rPr>
              <a:t>gözetmektir”  </a:t>
            </a:r>
            <a:endParaRPr lang="tr-TR" sz="3200" b="1" i="1" dirty="0">
              <a:solidFill>
                <a:schemeClr val="bg1"/>
              </a:solidFill>
              <a:latin typeface="Times New Roman"/>
              <a:ea typeface="Times New Roman"/>
            </a:endParaRPr>
          </a:p>
          <a:p>
            <a:pPr algn="r" hangingPunct="0">
              <a:spcAft>
                <a:spcPts val="0"/>
              </a:spcAft>
              <a:buNone/>
            </a:pPr>
            <a:r>
              <a:rPr lang="tr-TR" sz="2000" b="1" i="1" dirty="0" smtClean="0">
                <a:solidFill>
                  <a:schemeClr val="bg1"/>
                </a:solidFill>
                <a:latin typeface="Times New Roman"/>
                <a:ea typeface="Times New Roman"/>
              </a:rPr>
              <a:t>(</a:t>
            </a:r>
            <a:r>
              <a:rPr lang="tr-TR" sz="2000" b="1" i="1" dirty="0" err="1" smtClean="0">
                <a:solidFill>
                  <a:schemeClr val="bg1"/>
                </a:solidFill>
                <a:latin typeface="Times New Roman"/>
                <a:ea typeface="Times New Roman"/>
              </a:rPr>
              <a:t>Buhârî</a:t>
            </a:r>
            <a:r>
              <a:rPr lang="tr-TR" sz="2000" b="1" i="1" dirty="0">
                <a:solidFill>
                  <a:schemeClr val="bg1"/>
                </a:solidFill>
                <a:latin typeface="Times New Roman"/>
                <a:ea typeface="Times New Roman"/>
              </a:rPr>
              <a:t>, Edep, 15.VII, </a:t>
            </a:r>
            <a:r>
              <a:rPr lang="tr-TR" sz="2000" b="1" i="1" dirty="0" smtClean="0">
                <a:solidFill>
                  <a:schemeClr val="bg1"/>
                </a:solidFill>
                <a:latin typeface="Times New Roman"/>
                <a:ea typeface="Times New Roman"/>
              </a:rPr>
              <a:t>73)</a:t>
            </a:r>
            <a:endParaRPr lang="tr-TR" sz="2000" b="1" i="1" dirty="0">
              <a:solidFill>
                <a:schemeClr val="bg1"/>
              </a:solidFill>
              <a:latin typeface="Times New Roman"/>
              <a:ea typeface="Times New Roman"/>
            </a:endParaRPr>
          </a:p>
        </p:txBody>
      </p:sp>
      <p:sp>
        <p:nvSpPr>
          <p:cNvPr id="7" name="Text Box 15"/>
          <p:cNvSpPr txBox="1">
            <a:spLocks noChangeArrowheads="1"/>
          </p:cNvSpPr>
          <p:nvPr/>
        </p:nvSpPr>
        <p:spPr bwMode="auto">
          <a:xfrm>
            <a:off x="4860032" y="900009"/>
            <a:ext cx="2880320" cy="584775"/>
          </a:xfrm>
          <a:prstGeom prst="rect">
            <a:avLst/>
          </a:prstGeom>
          <a:solidFill>
            <a:srgbClr val="00B050"/>
          </a:solidFill>
          <a:ln w="571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tr-TR" sz="3200" b="1" dirty="0">
                <a:solidFill>
                  <a:srgbClr val="C00000"/>
                </a:solidFill>
              </a:rPr>
              <a:t> </a:t>
            </a:r>
            <a:r>
              <a:rPr lang="tr-TR" sz="2400" b="1" dirty="0" smtClean="0">
                <a:solidFill>
                  <a:schemeClr val="bg1"/>
                </a:solidFill>
                <a:latin typeface="Arial" pitchFamily="34" charset="0"/>
                <a:cs typeface="Arial" pitchFamily="34" charset="0"/>
              </a:rPr>
              <a:t>HADİS-İ ŞERİF</a:t>
            </a:r>
            <a:endParaRPr lang="tr-TR" b="1" dirty="0">
              <a:solidFill>
                <a:schemeClr val="bg1"/>
              </a:solidFill>
              <a:latin typeface="Arial" pitchFamily="34" charset="0"/>
              <a:cs typeface="Arial" pitchFamily="34" charset="0"/>
            </a:endParaRPr>
          </a:p>
        </p:txBody>
      </p:sp>
      <p:pic>
        <p:nvPicPr>
          <p:cNvPr id="2050" name="Picture 2" descr="C:\Users\engin\Desktop\Sıla-i Rahim (27.11.2015)\4[1].jpg"/>
          <p:cNvPicPr>
            <a:picLocks noChangeAspect="1" noChangeArrowheads="1"/>
          </p:cNvPicPr>
          <p:nvPr/>
        </p:nvPicPr>
        <p:blipFill>
          <a:blip r:embed="rId2" cstate="print"/>
          <a:srcRect/>
          <a:stretch>
            <a:fillRect/>
          </a:stretch>
        </p:blipFill>
        <p:spPr bwMode="auto">
          <a:xfrm>
            <a:off x="179512" y="1844824"/>
            <a:ext cx="3317511" cy="4320480"/>
          </a:xfrm>
          <a:prstGeom prst="rect">
            <a:avLst/>
          </a:prstGeom>
          <a:noFill/>
        </p:spPr>
      </p:pic>
    </p:spTree>
    <p:extLst>
      <p:ext uri="{BB962C8B-B14F-4D97-AF65-F5344CB8AC3E}">
        <p14:creationId xmlns="" xmlns:p14="http://schemas.microsoft.com/office/powerpoint/2010/main" val="1315807035"/>
      </p:ext>
    </p:extLst>
  </p:cSld>
  <p:clrMapOvr>
    <a:masterClrMapping/>
  </p:clrMapOvr>
  <p:transition spd="med">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58614"/>
            <a:ext cx="7772400" cy="634082"/>
          </a:xfrm>
          <a:blipFill>
            <a:blip r:embed="rId2" cstate="print"/>
            <a:tile tx="0" ty="0" sx="100000" sy="100000" flip="none" algn="tl"/>
          </a:blipFill>
        </p:spPr>
        <p:txBody>
          <a:bodyPr anchor="ctr">
            <a:normAutofit fontScale="90000"/>
          </a:bodyPr>
          <a:lstStyle/>
          <a:p>
            <a:pPr algn="ctr"/>
            <a:r>
              <a:rPr lang="tr-TR" b="1" dirty="0" smtClean="0">
                <a:solidFill>
                  <a:schemeClr val="bg1"/>
                </a:solidFill>
              </a:rPr>
              <a:t>İlişkiyi Kesen Akrabaya Gitmek</a:t>
            </a:r>
            <a:endParaRPr lang="tr-TR" b="1" dirty="0">
              <a:solidFill>
                <a:schemeClr val="bg1"/>
              </a:solidFill>
            </a:endParaRPr>
          </a:p>
        </p:txBody>
      </p:sp>
      <p:sp>
        <p:nvSpPr>
          <p:cNvPr id="3" name="İçerik Yer Tutucusu 2"/>
          <p:cNvSpPr>
            <a:spLocks noGrp="1"/>
          </p:cNvSpPr>
          <p:nvPr>
            <p:ph sz="quarter" idx="1"/>
          </p:nvPr>
        </p:nvSpPr>
        <p:spPr>
          <a:xfrm>
            <a:off x="179512" y="1340768"/>
            <a:ext cx="8784976" cy="5328592"/>
          </a:xfrm>
          <a:solidFill>
            <a:srgbClr val="FFC000"/>
          </a:solidFill>
        </p:spPr>
        <p:txBody>
          <a:bodyPr>
            <a:normAutofit lnSpcReduction="10000"/>
          </a:bodyPr>
          <a:lstStyle/>
          <a:p>
            <a:pPr indent="355600" algn="just">
              <a:spcAft>
                <a:spcPts val="0"/>
              </a:spcAft>
            </a:pPr>
            <a:r>
              <a:rPr lang="tr-TR" b="1" i="1" dirty="0">
                <a:solidFill>
                  <a:srgbClr val="C00000"/>
                </a:solidFill>
                <a:latin typeface="Times New Roman"/>
                <a:ea typeface="Times New Roman"/>
                <a:cs typeface="Simplified Arabic"/>
              </a:rPr>
              <a:t>Bir adam Peygamberimize sordu: </a:t>
            </a:r>
            <a:endParaRPr lang="tr-TR" sz="4000" b="1" i="1" dirty="0" smtClean="0">
              <a:solidFill>
                <a:srgbClr val="C00000"/>
              </a:solidFill>
              <a:latin typeface="Traditional Arabic" pitchFamily="18" charset="-78"/>
              <a:cs typeface="Traditional Arabic" pitchFamily="18" charset="-78"/>
            </a:endParaRPr>
          </a:p>
          <a:p>
            <a:pPr indent="355600" algn="just">
              <a:spcAft>
                <a:spcPts val="0"/>
              </a:spcAft>
            </a:pPr>
            <a:r>
              <a:rPr lang="tr-TR" b="1" dirty="0" smtClean="0">
                <a:latin typeface="Times New Roman"/>
                <a:ea typeface="Times New Roman"/>
                <a:cs typeface="Simplified Arabic"/>
              </a:rPr>
              <a:t>- </a:t>
            </a:r>
            <a:r>
              <a:rPr lang="tr-TR" b="1" dirty="0">
                <a:latin typeface="Times New Roman"/>
                <a:ea typeface="Times New Roman"/>
                <a:cs typeface="Simplified Arabic"/>
              </a:rPr>
              <a:t>Ey Allah'ın elçisi, benim yakınlarım var. Ben onları ziyaret ederim, onlar bana gelmez. Ben onlara iyilik ederim, onlar bana kötülük eder. Ben onlara yumuşak davranırım, onlar </a:t>
            </a:r>
            <a:r>
              <a:rPr lang="tr-TR" b="1" dirty="0" smtClean="0">
                <a:latin typeface="Times New Roman"/>
                <a:ea typeface="Times New Roman"/>
                <a:cs typeface="Simplified Arabic"/>
              </a:rPr>
              <a:t>ise bana </a:t>
            </a:r>
            <a:r>
              <a:rPr lang="tr-TR" b="1" dirty="0">
                <a:latin typeface="Times New Roman"/>
                <a:ea typeface="Times New Roman"/>
                <a:cs typeface="Simplified Arabic"/>
              </a:rPr>
              <a:t>kaba davranır. </a:t>
            </a:r>
            <a:endParaRPr lang="tr-TR" b="1" dirty="0" smtClean="0">
              <a:latin typeface="Times New Roman"/>
              <a:ea typeface="Times New Roman"/>
              <a:cs typeface="Simplified Arabic"/>
            </a:endParaRPr>
          </a:p>
          <a:p>
            <a:pPr indent="355600"/>
            <a:r>
              <a:rPr lang="tr-TR" b="1" i="1" dirty="0" smtClean="0">
                <a:solidFill>
                  <a:srgbClr val="C00000"/>
                </a:solidFill>
                <a:latin typeface="Times New Roman"/>
                <a:ea typeface="Times New Roman"/>
                <a:cs typeface="Simplified Arabic"/>
              </a:rPr>
              <a:t>Peygamberimiz: </a:t>
            </a:r>
            <a:endParaRPr lang="ar-SA" sz="2800" b="1" i="1" dirty="0" smtClean="0">
              <a:solidFill>
                <a:srgbClr val="C00000"/>
              </a:solidFill>
              <a:latin typeface="Traditional Arabic" pitchFamily="18" charset="-78"/>
              <a:cs typeface="Traditional Arabic" pitchFamily="18" charset="-78"/>
            </a:endParaRPr>
          </a:p>
          <a:p>
            <a:pPr indent="355600" algn="just"/>
            <a:r>
              <a:rPr lang="tr-TR" b="1" dirty="0" smtClean="0">
                <a:latin typeface="Times New Roman"/>
                <a:ea typeface="Times New Roman"/>
                <a:cs typeface="Simplified Arabic"/>
              </a:rPr>
              <a:t>“Eğer dediğin gibi isen, onlara sıcak kül yutturmuş oluyorsun. Sen böyle davrandığın sürece, Allah’ın yardımı  seninledir.”                                                             </a:t>
            </a:r>
            <a:r>
              <a:rPr lang="tr-TR" sz="1400" b="1" dirty="0" smtClean="0">
                <a:latin typeface="Times New Roman"/>
                <a:ea typeface="Times New Roman"/>
              </a:rPr>
              <a:t>(Müslim, </a:t>
            </a:r>
            <a:r>
              <a:rPr lang="tr-TR" sz="1400" b="1" dirty="0" err="1" smtClean="0">
                <a:latin typeface="Times New Roman"/>
                <a:ea typeface="Times New Roman"/>
              </a:rPr>
              <a:t>Birr</a:t>
            </a:r>
            <a:r>
              <a:rPr lang="tr-TR" sz="1400" b="1" dirty="0" smtClean="0">
                <a:latin typeface="Times New Roman"/>
                <a:ea typeface="Times New Roman"/>
              </a:rPr>
              <a:t>, 6. IV, 1982)</a:t>
            </a:r>
          </a:p>
          <a:p>
            <a:pPr indent="355600" algn="just">
              <a:buNone/>
            </a:pPr>
            <a:endParaRPr lang="tr-TR" sz="1800" dirty="0" smtClean="0">
              <a:latin typeface="Times New Roman"/>
              <a:ea typeface="Times New Roman"/>
              <a:cs typeface="Simplified Arabic"/>
            </a:endParaRPr>
          </a:p>
          <a:p>
            <a:pPr indent="355600" algn="just">
              <a:buNone/>
            </a:pPr>
            <a:r>
              <a:rPr lang="tr-TR" sz="1800" dirty="0" smtClean="0">
                <a:latin typeface="Times New Roman"/>
                <a:ea typeface="Times New Roman"/>
                <a:cs typeface="Simplified Arabic"/>
              </a:rPr>
              <a:t>{Hadis-i Şerifte geçen “onlara sıcak kül yediriyor gibisin” ifadesi bir benzetmedir. Peygamberimiz, kişinin akrabasına karşı bu örnek davranışı karşısında, onların çirkin davranışlarından ötürü başlarına gelecek elem ve ıstırabı, sıcak kül yiyenin ıstırabına benzetmiştir.} </a:t>
            </a:r>
            <a:endParaRPr lang="tr-TR" sz="1800" dirty="0" smtClean="0">
              <a:latin typeface="Times New Roman"/>
              <a:ea typeface="Times New Roman"/>
            </a:endParaRPr>
          </a:p>
          <a:p>
            <a:pPr indent="355600" algn="just">
              <a:buNone/>
            </a:pPr>
            <a:endParaRPr lang="tr-TR" b="1" dirty="0" smtClean="0">
              <a:latin typeface="Times New Roman"/>
              <a:ea typeface="Times New Roman"/>
            </a:endParaRPr>
          </a:p>
          <a:p>
            <a:pPr indent="355600" algn="l">
              <a:spcAft>
                <a:spcPts val="0"/>
              </a:spcAft>
              <a:buNone/>
            </a:pPr>
            <a:endParaRPr lang="tr-TR" dirty="0" smtClean="0">
              <a:latin typeface="Times New Roman"/>
              <a:ea typeface="Times New Roman"/>
              <a:cs typeface="Simplified Arabic"/>
            </a:endParaRPr>
          </a:p>
        </p:txBody>
      </p:sp>
      <p:sp>
        <p:nvSpPr>
          <p:cNvPr id="7" name="Text Box 15"/>
          <p:cNvSpPr txBox="1">
            <a:spLocks noChangeArrowheads="1"/>
          </p:cNvSpPr>
          <p:nvPr/>
        </p:nvSpPr>
        <p:spPr bwMode="auto">
          <a:xfrm>
            <a:off x="2987824" y="755993"/>
            <a:ext cx="2880320" cy="584775"/>
          </a:xfrm>
          <a:prstGeom prst="rect">
            <a:avLst/>
          </a:prstGeom>
          <a:solidFill>
            <a:srgbClr val="00B0F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tr-TR" sz="3200" b="1" dirty="0">
                <a:solidFill>
                  <a:srgbClr val="C00000"/>
                </a:solidFill>
              </a:rPr>
              <a:t> </a:t>
            </a:r>
            <a:r>
              <a:rPr lang="tr-TR" sz="2400" b="1" dirty="0" smtClean="0">
                <a:solidFill>
                  <a:srgbClr val="C00000"/>
                </a:solidFill>
                <a:latin typeface="Arial" pitchFamily="34" charset="0"/>
                <a:cs typeface="Arial" pitchFamily="34" charset="0"/>
              </a:rPr>
              <a:t>HADİS-İ ŞERİF</a:t>
            </a:r>
            <a:endParaRPr lang="tr-TR" b="1" dirty="0">
              <a:solidFill>
                <a:srgbClr val="C00000"/>
              </a:solidFill>
              <a:latin typeface="Arial" pitchFamily="34" charset="0"/>
              <a:cs typeface="Arial" pitchFamily="34" charset="0"/>
            </a:endParaRPr>
          </a:p>
        </p:txBody>
      </p:sp>
      <p:sp>
        <p:nvSpPr>
          <p:cNvPr id="5" name="4 Slayt Numarası Yer Tutucusu"/>
          <p:cNvSpPr>
            <a:spLocks noGrp="1"/>
          </p:cNvSpPr>
          <p:nvPr>
            <p:ph type="sldNum" sz="quarter" idx="12"/>
          </p:nvPr>
        </p:nvSpPr>
        <p:spPr>
          <a:xfrm>
            <a:off x="0" y="6400800"/>
            <a:ext cx="457200" cy="457200"/>
          </a:xfrm>
        </p:spPr>
        <p:txBody>
          <a:bodyPr/>
          <a:lstStyle/>
          <a:p>
            <a:fld id="{F302176B-0E47-46AC-8F43-DAB4B8A37D06}" type="slidenum">
              <a:rPr lang="tr-TR" smtClean="0"/>
              <a:pPr/>
              <a:t>22</a:t>
            </a:fld>
            <a:endParaRPr lang="tr-TR"/>
          </a:p>
        </p:txBody>
      </p:sp>
    </p:spTree>
    <p:extLst>
      <p:ext uri="{BB962C8B-B14F-4D97-AF65-F5344CB8AC3E}">
        <p14:creationId xmlns="" xmlns:p14="http://schemas.microsoft.com/office/powerpoint/2010/main" val="649646136"/>
      </p:ext>
    </p:extLst>
  </p:cSld>
  <p:clrMapOvr>
    <a:masterClrMapping/>
  </p:clrMapOvr>
  <p:transition spd="med">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88640"/>
            <a:ext cx="8028384" cy="1008112"/>
          </a:xfrm>
          <a:ln w="76200">
            <a:solidFill>
              <a:srgbClr val="00B0F0"/>
            </a:solidFill>
          </a:ln>
        </p:spPr>
        <p:style>
          <a:lnRef idx="1">
            <a:schemeClr val="accent1"/>
          </a:lnRef>
          <a:fillRef idx="2">
            <a:schemeClr val="accent1"/>
          </a:fillRef>
          <a:effectRef idx="1">
            <a:schemeClr val="accent1"/>
          </a:effectRef>
          <a:fontRef idx="minor">
            <a:schemeClr val="dk1"/>
          </a:fontRef>
        </p:style>
        <p:txBody>
          <a:bodyPr anchor="ctr">
            <a:normAutofit fontScale="90000"/>
          </a:bodyPr>
          <a:lstStyle/>
          <a:p>
            <a:pPr algn="ctr"/>
            <a:r>
              <a:rPr lang="tr-TR" b="1" dirty="0" smtClean="0">
                <a:effectLst>
                  <a:outerShdw blurRad="38100" dist="38100" dir="2700000" algn="tl">
                    <a:srgbClr val="000000">
                      <a:alpha val="43137"/>
                    </a:srgbClr>
                  </a:outerShdw>
                </a:effectLst>
                <a:latin typeface="Times New Roman" pitchFamily="18" charset="0"/>
                <a:cs typeface="Times New Roman" pitchFamily="18" charset="0"/>
              </a:rPr>
              <a:t>Rasulullah’ın Hayatından </a:t>
            </a:r>
            <a:br>
              <a:rPr lang="tr-TR" b="1" dirty="0" smtClean="0">
                <a:effectLst>
                  <a:outerShdw blurRad="38100" dist="38100" dir="2700000" algn="tl">
                    <a:srgbClr val="000000">
                      <a:alpha val="43137"/>
                    </a:srgbClr>
                  </a:outerShdw>
                </a:effectLst>
                <a:latin typeface="Times New Roman" pitchFamily="18" charset="0"/>
                <a:cs typeface="Times New Roman" pitchFamily="18" charset="0"/>
              </a:rPr>
            </a:br>
            <a:r>
              <a:rPr lang="tr-TR" b="1" dirty="0" smtClean="0">
                <a:effectLst>
                  <a:outerShdw blurRad="38100" dist="38100" dir="2700000" algn="tl">
                    <a:srgbClr val="000000">
                      <a:alpha val="43137"/>
                    </a:srgbClr>
                  </a:outerShdw>
                </a:effectLst>
                <a:latin typeface="Times New Roman" pitchFamily="18" charset="0"/>
                <a:cs typeface="Times New Roman" pitchFamily="18" charset="0"/>
              </a:rPr>
              <a:t>Sıla-i Rahim Örnekleri</a:t>
            </a:r>
            <a:endParaRPr lang="tr-TR"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4 Slayt Numarası Yer Tutucusu"/>
          <p:cNvSpPr>
            <a:spLocks noGrp="1"/>
          </p:cNvSpPr>
          <p:nvPr>
            <p:ph type="sldNum" sz="quarter" idx="12"/>
          </p:nvPr>
        </p:nvSpPr>
        <p:spPr>
          <a:xfrm>
            <a:off x="0" y="6400800"/>
            <a:ext cx="457200" cy="457200"/>
          </a:xfrm>
        </p:spPr>
        <p:txBody>
          <a:bodyPr/>
          <a:lstStyle/>
          <a:p>
            <a:fld id="{F302176B-0E47-46AC-8F43-DAB4B8A37D06}" type="slidenum">
              <a:rPr lang="tr-TR" smtClean="0"/>
              <a:pPr/>
              <a:t>23</a:t>
            </a:fld>
            <a:endParaRPr lang="tr-TR" dirty="0"/>
          </a:p>
        </p:txBody>
      </p:sp>
      <p:sp>
        <p:nvSpPr>
          <p:cNvPr id="3" name="İçerik Yer Tutucusu 2"/>
          <p:cNvSpPr>
            <a:spLocks noGrp="1"/>
          </p:cNvSpPr>
          <p:nvPr>
            <p:ph sz="quarter" idx="1"/>
          </p:nvPr>
        </p:nvSpPr>
        <p:spPr>
          <a:xfrm>
            <a:off x="179512" y="1412776"/>
            <a:ext cx="5112568" cy="4968552"/>
          </a:xfrm>
          <a:solidFill>
            <a:schemeClr val="accent4"/>
          </a:solidFill>
        </p:spPr>
        <p:txBody>
          <a:bodyPr>
            <a:normAutofit/>
          </a:bodyPr>
          <a:lstStyle/>
          <a:p>
            <a:pPr algn="ctr">
              <a:buNone/>
            </a:pPr>
            <a:r>
              <a:rPr lang="tr-TR" b="1" dirty="0" smtClean="0">
                <a:solidFill>
                  <a:schemeClr val="bg1"/>
                </a:solidFill>
                <a:latin typeface="Times New Roman" pitchFamily="18" charset="0"/>
                <a:cs typeface="Times New Roman" pitchFamily="18" charset="0"/>
              </a:rPr>
              <a:t>  </a:t>
            </a:r>
            <a:r>
              <a:rPr lang="tr-TR" sz="2800" b="1" u="sng" dirty="0" smtClean="0">
                <a:solidFill>
                  <a:srgbClr val="FFFF00"/>
                </a:solidFill>
                <a:latin typeface="Times New Roman" pitchFamily="18" charset="0"/>
                <a:cs typeface="Times New Roman" pitchFamily="18" charset="0"/>
              </a:rPr>
              <a:t>Sütannesi SÜVEYBE;</a:t>
            </a:r>
            <a:endParaRPr lang="tr-TR" b="1" u="sng" dirty="0" smtClean="0">
              <a:solidFill>
                <a:srgbClr val="FFFF00"/>
              </a:solidFill>
              <a:latin typeface="Times New Roman" pitchFamily="18" charset="0"/>
              <a:cs typeface="Times New Roman" pitchFamily="18" charset="0"/>
            </a:endParaRPr>
          </a:p>
          <a:p>
            <a:pPr algn="just"/>
            <a:r>
              <a:rPr lang="tr-TR" b="1" dirty="0" smtClean="0">
                <a:solidFill>
                  <a:schemeClr val="bg1"/>
                </a:solidFill>
                <a:latin typeface="Times New Roman" pitchFamily="18" charset="0"/>
                <a:cs typeface="Times New Roman" pitchFamily="18" charset="0"/>
              </a:rPr>
              <a:t>Doğumunda </a:t>
            </a:r>
            <a:r>
              <a:rPr lang="tr-TR" b="1" dirty="0">
                <a:solidFill>
                  <a:schemeClr val="bg1"/>
                </a:solidFill>
                <a:latin typeface="Times New Roman" pitchFamily="18" charset="0"/>
                <a:cs typeface="Times New Roman" pitchFamily="18" charset="0"/>
              </a:rPr>
              <a:t>kendisini ilk olarak emziren </a:t>
            </a:r>
            <a:r>
              <a:rPr lang="tr-TR" b="1" dirty="0" err="1">
                <a:solidFill>
                  <a:schemeClr val="bg1"/>
                </a:solidFill>
                <a:latin typeface="Times New Roman" pitchFamily="18" charset="0"/>
                <a:cs typeface="Times New Roman" pitchFamily="18" charset="0"/>
              </a:rPr>
              <a:t>Ebû</a:t>
            </a:r>
            <a:r>
              <a:rPr lang="tr-TR" b="1" dirty="0">
                <a:solidFill>
                  <a:schemeClr val="bg1"/>
                </a:solidFill>
                <a:latin typeface="Times New Roman" pitchFamily="18" charset="0"/>
                <a:cs typeface="Times New Roman" pitchFamily="18" charset="0"/>
              </a:rPr>
              <a:t> </a:t>
            </a:r>
            <a:r>
              <a:rPr lang="tr-TR" b="1" dirty="0" err="1">
                <a:solidFill>
                  <a:schemeClr val="bg1"/>
                </a:solidFill>
                <a:latin typeface="Times New Roman" pitchFamily="18" charset="0"/>
                <a:cs typeface="Times New Roman" pitchFamily="18" charset="0"/>
              </a:rPr>
              <a:t>Leheb'in</a:t>
            </a:r>
            <a:r>
              <a:rPr lang="tr-TR" b="1" dirty="0">
                <a:solidFill>
                  <a:schemeClr val="bg1"/>
                </a:solidFill>
                <a:latin typeface="Times New Roman" pitchFamily="18" charset="0"/>
                <a:cs typeface="Times New Roman" pitchFamily="18" charset="0"/>
              </a:rPr>
              <a:t> cariyesi </a:t>
            </a:r>
            <a:r>
              <a:rPr lang="tr-TR" b="1" dirty="0" err="1">
                <a:solidFill>
                  <a:schemeClr val="bg1"/>
                </a:solidFill>
                <a:latin typeface="Times New Roman" pitchFamily="18" charset="0"/>
                <a:cs typeface="Times New Roman" pitchFamily="18" charset="0"/>
              </a:rPr>
              <a:t>Süveybe'yi</a:t>
            </a:r>
            <a:r>
              <a:rPr lang="tr-TR" b="1" dirty="0">
                <a:solidFill>
                  <a:schemeClr val="bg1"/>
                </a:solidFill>
                <a:latin typeface="Times New Roman" pitchFamily="18" charset="0"/>
                <a:cs typeface="Times New Roman" pitchFamily="18" charset="0"/>
              </a:rPr>
              <a:t> hiç unutmamış, Mekke’de iken onu ziyaret etmiş ve ona ikramlarda bulunmuştur. Hicret edince Medine’den ona giyecekler göndermiştir. Mekke Fethi’nde onun oğlunun durumunu sorup araştırmış, onun da annesinden önce vefat ettiğini öğrenmiştir. </a:t>
            </a:r>
          </a:p>
          <a:p>
            <a:pPr algn="just">
              <a:buNone/>
            </a:pPr>
            <a:endParaRPr lang="tr-TR" b="1" dirty="0">
              <a:latin typeface="Times New Roman" pitchFamily="18" charset="0"/>
              <a:cs typeface="Times New Roman" pitchFamily="18" charset="0"/>
            </a:endParaRPr>
          </a:p>
        </p:txBody>
      </p:sp>
      <p:pic>
        <p:nvPicPr>
          <p:cNvPr id="1027" name="Picture 3" descr="C:\Users\engin\Desktop\Sıla-i Rahim (27.11.2015)\82179[1].jpg"/>
          <p:cNvPicPr>
            <a:picLocks noChangeAspect="1" noChangeArrowheads="1"/>
          </p:cNvPicPr>
          <p:nvPr/>
        </p:nvPicPr>
        <p:blipFill>
          <a:blip r:embed="rId2" cstate="print"/>
          <a:srcRect/>
          <a:stretch>
            <a:fillRect/>
          </a:stretch>
        </p:blipFill>
        <p:spPr bwMode="auto">
          <a:xfrm>
            <a:off x="5436096" y="1772816"/>
            <a:ext cx="3528392" cy="4248472"/>
          </a:xfrm>
          <a:prstGeom prst="rect">
            <a:avLst/>
          </a:prstGeom>
          <a:noFill/>
        </p:spPr>
      </p:pic>
    </p:spTree>
    <p:extLst>
      <p:ext uri="{BB962C8B-B14F-4D97-AF65-F5344CB8AC3E}">
        <p14:creationId xmlns="" xmlns:p14="http://schemas.microsoft.com/office/powerpoint/2010/main" val="2888198683"/>
      </p:ext>
    </p:extLst>
  </p:cSld>
  <p:clrMapOvr>
    <a:masterClrMapping/>
  </p:clrMapOvr>
  <p:transition spd="med">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412776"/>
            <a:ext cx="8784976" cy="5256584"/>
          </a:xfrm>
          <a:solidFill>
            <a:srgbClr val="FF6699"/>
          </a:solidFill>
        </p:spPr>
        <p:txBody>
          <a:bodyPr>
            <a:normAutofit/>
          </a:bodyPr>
          <a:lstStyle/>
          <a:p>
            <a:pPr algn="ctr">
              <a:buNone/>
            </a:pPr>
            <a:r>
              <a:rPr lang="tr-TR" b="1" dirty="0" smtClean="0">
                <a:latin typeface="Times New Roman" pitchFamily="18" charset="0"/>
                <a:cs typeface="Times New Roman" pitchFamily="18" charset="0"/>
              </a:rPr>
              <a:t> </a:t>
            </a:r>
            <a:r>
              <a:rPr lang="tr-TR" sz="2800" b="1" u="sng"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Sütannesi HALİME;</a:t>
            </a:r>
            <a:endParaRPr lang="tr-TR" b="1" u="sng"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tr-TR" sz="3200" b="1" dirty="0">
                <a:latin typeface="Times New Roman" pitchFamily="18" charset="0"/>
                <a:cs typeface="Times New Roman" pitchFamily="18" charset="0"/>
              </a:rPr>
              <a:t>Sütannesi Halime’yi gördükçe; "Benim annem, benim annem!" diyerek, kendisine içten sevgi ve saygı gösterip, omuz atkısını serip üzerine oturtmuş, istek ve arzularını hemen yerine getirmiştir. </a:t>
            </a:r>
            <a:endParaRPr lang="tr-TR" sz="3200" b="1" dirty="0" smtClean="0">
              <a:latin typeface="Times New Roman" pitchFamily="18" charset="0"/>
              <a:cs typeface="Times New Roman" pitchFamily="18" charset="0"/>
            </a:endParaRPr>
          </a:p>
          <a:p>
            <a:pPr algn="just">
              <a:buNone/>
            </a:pPr>
            <a:r>
              <a:rPr lang="tr-TR" sz="3200" b="1" dirty="0" smtClean="0">
                <a:latin typeface="Times New Roman" pitchFamily="18" charset="0"/>
                <a:cs typeface="Times New Roman" pitchFamily="18" charset="0"/>
              </a:rPr>
              <a:t>Hz</a:t>
            </a:r>
            <a:r>
              <a:rPr lang="tr-TR" sz="3200" b="1" dirty="0">
                <a:latin typeface="Times New Roman" pitchFamily="18" charset="0"/>
                <a:cs typeface="Times New Roman" pitchFamily="18" charset="0"/>
              </a:rPr>
              <a:t>. Hatice ile evlendiğinde, Halime Mekke'ye gelmiş, Peygamberimiz onu ağırlayıp kırk koyun ve bir deve hediye </a:t>
            </a:r>
            <a:r>
              <a:rPr lang="tr-TR" sz="3200" b="1" dirty="0" smtClean="0">
                <a:latin typeface="Times New Roman" pitchFamily="18" charset="0"/>
                <a:cs typeface="Times New Roman" pitchFamily="18" charset="0"/>
              </a:rPr>
              <a:t>etmiştir.</a:t>
            </a:r>
            <a:endParaRPr lang="tr-TR" sz="3200" b="1" dirty="0">
              <a:latin typeface="Times New Roman" pitchFamily="18" charset="0"/>
              <a:cs typeface="Times New Roman" pitchFamily="18" charset="0"/>
            </a:endParaRPr>
          </a:p>
        </p:txBody>
      </p:sp>
      <p:sp>
        <p:nvSpPr>
          <p:cNvPr id="7" name="Başlık 1"/>
          <p:cNvSpPr>
            <a:spLocks noGrp="1"/>
          </p:cNvSpPr>
          <p:nvPr>
            <p:ph type="title"/>
          </p:nvPr>
        </p:nvSpPr>
        <p:spPr>
          <a:xfrm>
            <a:off x="611560" y="188640"/>
            <a:ext cx="8028384" cy="1008112"/>
          </a:xfrm>
          <a:ln w="76200">
            <a:solidFill>
              <a:srgbClr val="00B0F0"/>
            </a:solidFill>
          </a:ln>
        </p:spPr>
        <p:style>
          <a:lnRef idx="1">
            <a:schemeClr val="accent1"/>
          </a:lnRef>
          <a:fillRef idx="2">
            <a:schemeClr val="accent1"/>
          </a:fillRef>
          <a:effectRef idx="1">
            <a:schemeClr val="accent1"/>
          </a:effectRef>
          <a:fontRef idx="minor">
            <a:schemeClr val="dk1"/>
          </a:fontRef>
        </p:style>
        <p:txBody>
          <a:bodyPr anchor="ctr">
            <a:normAutofit fontScale="90000"/>
          </a:bodyPr>
          <a:lstStyle/>
          <a:p>
            <a:pPr algn="ctr"/>
            <a:r>
              <a:rPr lang="tr-TR" b="1" dirty="0" smtClean="0">
                <a:effectLst>
                  <a:outerShdw blurRad="38100" dist="38100" dir="2700000" algn="tl">
                    <a:srgbClr val="000000">
                      <a:alpha val="43137"/>
                    </a:srgbClr>
                  </a:outerShdw>
                </a:effectLst>
                <a:latin typeface="Times New Roman" pitchFamily="18" charset="0"/>
                <a:cs typeface="Times New Roman" pitchFamily="18" charset="0"/>
              </a:rPr>
              <a:t>Rasulullah’ın Hayatından </a:t>
            </a:r>
            <a:br>
              <a:rPr lang="tr-TR" b="1" dirty="0" smtClean="0">
                <a:effectLst>
                  <a:outerShdw blurRad="38100" dist="38100" dir="2700000" algn="tl">
                    <a:srgbClr val="000000">
                      <a:alpha val="43137"/>
                    </a:srgbClr>
                  </a:outerShdw>
                </a:effectLst>
                <a:latin typeface="Times New Roman" pitchFamily="18" charset="0"/>
                <a:cs typeface="Times New Roman" pitchFamily="18" charset="0"/>
              </a:rPr>
            </a:br>
            <a:r>
              <a:rPr lang="tr-TR" b="1" dirty="0" smtClean="0">
                <a:effectLst>
                  <a:outerShdw blurRad="38100" dist="38100" dir="2700000" algn="tl">
                    <a:srgbClr val="000000">
                      <a:alpha val="43137"/>
                    </a:srgbClr>
                  </a:outerShdw>
                </a:effectLst>
                <a:latin typeface="Times New Roman" pitchFamily="18" charset="0"/>
                <a:cs typeface="Times New Roman" pitchFamily="18" charset="0"/>
              </a:rPr>
              <a:t>Sıla-i Rahim Örnekleri</a:t>
            </a:r>
            <a:endParaRPr lang="tr-TR"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4 Slayt Numarası Yer Tutucusu"/>
          <p:cNvSpPr>
            <a:spLocks noGrp="1"/>
          </p:cNvSpPr>
          <p:nvPr>
            <p:ph type="sldNum" sz="quarter" idx="12"/>
          </p:nvPr>
        </p:nvSpPr>
        <p:spPr>
          <a:xfrm>
            <a:off x="0" y="6400800"/>
            <a:ext cx="457200" cy="457200"/>
          </a:xfrm>
        </p:spPr>
        <p:txBody>
          <a:bodyPr/>
          <a:lstStyle/>
          <a:p>
            <a:fld id="{F302176B-0E47-46AC-8F43-DAB4B8A37D06}" type="slidenum">
              <a:rPr lang="tr-TR" smtClean="0"/>
              <a:pPr/>
              <a:t>24</a:t>
            </a:fld>
            <a:endParaRPr lang="tr-TR" dirty="0"/>
          </a:p>
        </p:txBody>
      </p:sp>
    </p:spTree>
    <p:extLst>
      <p:ext uri="{BB962C8B-B14F-4D97-AF65-F5344CB8AC3E}">
        <p14:creationId xmlns="" xmlns:p14="http://schemas.microsoft.com/office/powerpoint/2010/main" val="2888198683"/>
      </p:ext>
    </p:extLst>
  </p:cSld>
  <p:clrMapOvr>
    <a:masterClrMapping/>
  </p:clrMapOvr>
  <p:transition spd="med">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268760"/>
            <a:ext cx="8784976" cy="5400600"/>
          </a:xfrm>
          <a:solidFill>
            <a:srgbClr val="66FFFF"/>
          </a:solidFill>
        </p:spPr>
        <p:txBody>
          <a:bodyPr>
            <a:normAutofit fontScale="92500" lnSpcReduction="20000"/>
          </a:bodyPr>
          <a:lstStyle/>
          <a:p>
            <a:pPr algn="ctr">
              <a:buNone/>
            </a:pPr>
            <a:r>
              <a:rPr lang="tr-TR" sz="3300" b="1" u="sng"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Süt Kardeşi ŞEYMA</a:t>
            </a:r>
          </a:p>
          <a:p>
            <a:pPr algn="just"/>
            <a:r>
              <a:rPr lang="tr-TR" sz="3300" b="1" dirty="0" err="1" smtClean="0">
                <a:latin typeface="Times New Roman" pitchFamily="18" charset="0"/>
                <a:cs typeface="Times New Roman" pitchFamily="18" charset="0"/>
              </a:rPr>
              <a:t>Huneyn</a:t>
            </a:r>
            <a:r>
              <a:rPr lang="tr-TR" sz="3300" b="1" dirty="0" smtClean="0">
                <a:latin typeface="Times New Roman" pitchFamily="18" charset="0"/>
                <a:cs typeface="Times New Roman" pitchFamily="18" charset="0"/>
              </a:rPr>
              <a:t> </a:t>
            </a:r>
            <a:r>
              <a:rPr lang="tr-TR" sz="3300" b="1" dirty="0">
                <a:latin typeface="Times New Roman" pitchFamily="18" charset="0"/>
                <a:cs typeface="Times New Roman" pitchFamily="18" charset="0"/>
              </a:rPr>
              <a:t>Savaşı’nda esir düşen sütkardeşi Hz. Şeyma'yı elbisesinin üzerine oturtmuş ve 'hoş geldin' buyurmuş, gözleri dolu dolu olmuş, ona sütanne ve sütbabasını sormuş, onların ölmüş olduklarını öğrenmiş, sonra Şeyma'ya şunları önermiştir: </a:t>
            </a:r>
            <a:endParaRPr lang="tr-TR" sz="3300" b="1" dirty="0" smtClean="0">
              <a:latin typeface="Times New Roman" pitchFamily="18" charset="0"/>
              <a:cs typeface="Times New Roman" pitchFamily="18" charset="0"/>
            </a:endParaRPr>
          </a:p>
          <a:p>
            <a:pPr algn="just">
              <a:buNone/>
            </a:pPr>
            <a:r>
              <a:rPr lang="tr-TR" sz="3300" b="1" dirty="0" smtClean="0">
                <a:latin typeface="Times New Roman" pitchFamily="18" charset="0"/>
                <a:cs typeface="Times New Roman" pitchFamily="18" charset="0"/>
              </a:rPr>
              <a:t>"</a:t>
            </a:r>
            <a:r>
              <a:rPr lang="tr-TR" sz="3300" b="1" dirty="0">
                <a:latin typeface="Times New Roman" pitchFamily="18" charset="0"/>
                <a:cs typeface="Times New Roman" pitchFamily="18" charset="0"/>
              </a:rPr>
              <a:t>İstersen sevgi ve saygıyla yanımda otur, istersen yararlanacağın mallar verip seni kavmine döndüreyim." Şeyma ikinci teklifi kabul etmiş ve Müslüman olarak kavmine </a:t>
            </a:r>
            <a:r>
              <a:rPr lang="tr-TR" sz="3300" b="1" dirty="0" smtClean="0">
                <a:latin typeface="Times New Roman" pitchFamily="18" charset="0"/>
                <a:cs typeface="Times New Roman" pitchFamily="18" charset="0"/>
              </a:rPr>
              <a:t>dönmüştür. Peygamberimizin bu </a:t>
            </a:r>
            <a:r>
              <a:rPr lang="tr-TR" sz="3300" b="1" dirty="0">
                <a:latin typeface="Times New Roman" pitchFamily="18" charset="0"/>
                <a:cs typeface="Times New Roman" pitchFamily="18" charset="0"/>
              </a:rPr>
              <a:t>davranışında, 60 yıl kadar sonra bile devam eden vefakarlığını </a:t>
            </a:r>
            <a:r>
              <a:rPr lang="tr-TR" sz="3300" b="1" dirty="0" smtClean="0">
                <a:latin typeface="Times New Roman" pitchFamily="18" charset="0"/>
                <a:cs typeface="Times New Roman" pitchFamily="18" charset="0"/>
              </a:rPr>
              <a:t>görmekteyiz.</a:t>
            </a:r>
            <a:endParaRPr lang="tr-TR" sz="3300" b="1" dirty="0">
              <a:latin typeface="Times New Roman" pitchFamily="18" charset="0"/>
              <a:cs typeface="Times New Roman" pitchFamily="18" charset="0"/>
            </a:endParaRPr>
          </a:p>
          <a:p>
            <a:pPr algn="just">
              <a:buNone/>
            </a:pPr>
            <a:endParaRPr lang="tr-TR" dirty="0"/>
          </a:p>
        </p:txBody>
      </p:sp>
      <p:sp>
        <p:nvSpPr>
          <p:cNvPr id="7" name="Başlık 1"/>
          <p:cNvSpPr>
            <a:spLocks noGrp="1"/>
          </p:cNvSpPr>
          <p:nvPr>
            <p:ph type="title"/>
          </p:nvPr>
        </p:nvSpPr>
        <p:spPr>
          <a:xfrm>
            <a:off x="611560" y="116632"/>
            <a:ext cx="8028384" cy="1008112"/>
          </a:xfrm>
          <a:ln w="76200">
            <a:solidFill>
              <a:srgbClr val="00B0F0"/>
            </a:solidFill>
          </a:ln>
        </p:spPr>
        <p:style>
          <a:lnRef idx="1">
            <a:schemeClr val="accent1"/>
          </a:lnRef>
          <a:fillRef idx="2">
            <a:schemeClr val="accent1"/>
          </a:fillRef>
          <a:effectRef idx="1">
            <a:schemeClr val="accent1"/>
          </a:effectRef>
          <a:fontRef idx="minor">
            <a:schemeClr val="dk1"/>
          </a:fontRef>
        </p:style>
        <p:txBody>
          <a:bodyPr anchor="ctr">
            <a:normAutofit fontScale="90000"/>
          </a:bodyPr>
          <a:lstStyle/>
          <a:p>
            <a:pPr algn="ctr"/>
            <a:r>
              <a:rPr lang="tr-TR" b="1" dirty="0" smtClean="0">
                <a:effectLst>
                  <a:outerShdw blurRad="38100" dist="38100" dir="2700000" algn="tl">
                    <a:srgbClr val="000000">
                      <a:alpha val="43137"/>
                    </a:srgbClr>
                  </a:outerShdw>
                </a:effectLst>
                <a:latin typeface="Times New Roman" pitchFamily="18" charset="0"/>
                <a:cs typeface="Times New Roman" pitchFamily="18" charset="0"/>
              </a:rPr>
              <a:t>Rasulullah’ın Hayatından </a:t>
            </a:r>
            <a:br>
              <a:rPr lang="tr-TR" b="1" dirty="0" smtClean="0">
                <a:effectLst>
                  <a:outerShdw blurRad="38100" dist="38100" dir="2700000" algn="tl">
                    <a:srgbClr val="000000">
                      <a:alpha val="43137"/>
                    </a:srgbClr>
                  </a:outerShdw>
                </a:effectLst>
                <a:latin typeface="Times New Roman" pitchFamily="18" charset="0"/>
                <a:cs typeface="Times New Roman" pitchFamily="18" charset="0"/>
              </a:rPr>
            </a:br>
            <a:r>
              <a:rPr lang="tr-TR" b="1" dirty="0" smtClean="0">
                <a:effectLst>
                  <a:outerShdw blurRad="38100" dist="38100" dir="2700000" algn="tl">
                    <a:srgbClr val="000000">
                      <a:alpha val="43137"/>
                    </a:srgbClr>
                  </a:outerShdw>
                </a:effectLst>
                <a:latin typeface="Times New Roman" pitchFamily="18" charset="0"/>
                <a:cs typeface="Times New Roman" pitchFamily="18" charset="0"/>
              </a:rPr>
              <a:t>Sıla-i Rahim Örnekleri</a:t>
            </a:r>
            <a:endParaRPr lang="tr-TR"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4 Slayt Numarası Yer Tutucusu"/>
          <p:cNvSpPr>
            <a:spLocks noGrp="1"/>
          </p:cNvSpPr>
          <p:nvPr>
            <p:ph type="sldNum" sz="quarter" idx="12"/>
          </p:nvPr>
        </p:nvSpPr>
        <p:spPr>
          <a:xfrm>
            <a:off x="0" y="6400800"/>
            <a:ext cx="457200" cy="457200"/>
          </a:xfrm>
        </p:spPr>
        <p:txBody>
          <a:bodyPr/>
          <a:lstStyle/>
          <a:p>
            <a:fld id="{F302176B-0E47-46AC-8F43-DAB4B8A37D06}" type="slidenum">
              <a:rPr lang="tr-TR" smtClean="0"/>
              <a:pPr/>
              <a:t>25</a:t>
            </a:fld>
            <a:endParaRPr lang="tr-TR" dirty="0"/>
          </a:p>
        </p:txBody>
      </p:sp>
    </p:spTree>
    <p:extLst>
      <p:ext uri="{BB962C8B-B14F-4D97-AF65-F5344CB8AC3E}">
        <p14:creationId xmlns="" xmlns:p14="http://schemas.microsoft.com/office/powerpoint/2010/main" val="3774857829"/>
      </p:ext>
    </p:extLst>
  </p:cSld>
  <p:clrMapOvr>
    <a:masterClrMapping/>
  </p:clrMapOvr>
  <p:transition spd="med">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a:xfrm>
            <a:off x="0" y="6400800"/>
            <a:ext cx="457200" cy="457200"/>
          </a:xfrm>
        </p:spPr>
        <p:txBody>
          <a:bodyPr/>
          <a:lstStyle/>
          <a:p>
            <a:fld id="{F302176B-0E47-46AC-8F43-DAB4B8A37D06}" type="slidenum">
              <a:rPr lang="tr-TR" smtClean="0"/>
              <a:pPr/>
              <a:t>26</a:t>
            </a:fld>
            <a:endParaRPr lang="tr-TR" dirty="0"/>
          </a:p>
        </p:txBody>
      </p:sp>
      <p:sp>
        <p:nvSpPr>
          <p:cNvPr id="3" name="İçerik Yer Tutucusu 2"/>
          <p:cNvSpPr>
            <a:spLocks noGrp="1"/>
          </p:cNvSpPr>
          <p:nvPr>
            <p:ph sz="quarter" idx="1"/>
          </p:nvPr>
        </p:nvSpPr>
        <p:spPr>
          <a:xfrm>
            <a:off x="179512" y="1412776"/>
            <a:ext cx="8784976" cy="5256584"/>
          </a:xfrm>
          <a:solidFill>
            <a:srgbClr val="00B0F0"/>
          </a:solidFill>
        </p:spPr>
        <p:txBody>
          <a:bodyPr>
            <a:normAutofit/>
          </a:bodyPr>
          <a:lstStyle/>
          <a:p>
            <a:pPr>
              <a:buNone/>
            </a:pPr>
            <a:endParaRPr lang="tr-TR" dirty="0"/>
          </a:p>
          <a:p>
            <a:pPr algn="ctr">
              <a:buNone/>
            </a:pPr>
            <a:r>
              <a:rPr lang="tr-TR" sz="3200" b="1" dirty="0" smtClean="0">
                <a:solidFill>
                  <a:srgbClr val="FFFF00"/>
                </a:solidFill>
                <a:latin typeface="Times New Roman" pitchFamily="18" charset="0"/>
                <a:cs typeface="Times New Roman" pitchFamily="18" charset="0"/>
              </a:rPr>
              <a:t>Amcaoğlu CAFER;</a:t>
            </a:r>
            <a:endParaRPr lang="tr-TR" sz="3200" b="1" dirty="0">
              <a:solidFill>
                <a:srgbClr val="FFFF00"/>
              </a:solidFill>
              <a:latin typeface="Times New Roman" pitchFamily="18" charset="0"/>
              <a:cs typeface="Times New Roman" pitchFamily="18" charset="0"/>
            </a:endParaRPr>
          </a:p>
          <a:p>
            <a:pPr algn="just"/>
            <a:r>
              <a:rPr lang="tr-TR" sz="3200" b="1" dirty="0" err="1">
                <a:latin typeface="Times New Roman" pitchFamily="18" charset="0"/>
                <a:cs typeface="Times New Roman" pitchFamily="18" charset="0"/>
              </a:rPr>
              <a:t>Mute</a:t>
            </a:r>
            <a:r>
              <a:rPr lang="tr-TR" sz="3200" b="1" dirty="0">
                <a:latin typeface="Times New Roman" pitchFamily="18" charset="0"/>
                <a:cs typeface="Times New Roman" pitchFamily="18" charset="0"/>
              </a:rPr>
              <a:t> Savaşı’nda amcaoğlu Cafer şehit olunca evine giderek, onun oğullarını bağrına basmış, öpmüş, koklamış ve ağlamıştır. Sonra ev halkı için yemek hazırlatıp onlara ikram etmiş ve iki oğlunun bakımını üstlenmiştir</a:t>
            </a:r>
            <a:r>
              <a:rPr lang="tr-TR" sz="3200" b="1" dirty="0" smtClean="0">
                <a:latin typeface="Times New Roman" pitchFamily="18" charset="0"/>
                <a:cs typeface="Times New Roman" pitchFamily="18" charset="0"/>
              </a:rPr>
              <a:t>.</a:t>
            </a:r>
            <a:endParaRPr lang="tr-TR" sz="3200" b="1" dirty="0">
              <a:latin typeface="Times New Roman" pitchFamily="18" charset="0"/>
              <a:cs typeface="Times New Roman" pitchFamily="18" charset="0"/>
            </a:endParaRPr>
          </a:p>
        </p:txBody>
      </p:sp>
      <p:sp>
        <p:nvSpPr>
          <p:cNvPr id="4" name="Başlık 1"/>
          <p:cNvSpPr>
            <a:spLocks noGrp="1"/>
          </p:cNvSpPr>
          <p:nvPr>
            <p:ph type="title"/>
          </p:nvPr>
        </p:nvSpPr>
        <p:spPr>
          <a:xfrm>
            <a:off x="611560" y="188640"/>
            <a:ext cx="8028384" cy="1008112"/>
          </a:xfrm>
          <a:ln w="76200">
            <a:solidFill>
              <a:srgbClr val="00B0F0"/>
            </a:solidFill>
          </a:ln>
        </p:spPr>
        <p:style>
          <a:lnRef idx="1">
            <a:schemeClr val="accent1"/>
          </a:lnRef>
          <a:fillRef idx="2">
            <a:schemeClr val="accent1"/>
          </a:fillRef>
          <a:effectRef idx="1">
            <a:schemeClr val="accent1"/>
          </a:effectRef>
          <a:fontRef idx="minor">
            <a:schemeClr val="dk1"/>
          </a:fontRef>
        </p:style>
        <p:txBody>
          <a:bodyPr anchor="ctr">
            <a:normAutofit fontScale="90000"/>
          </a:bodyPr>
          <a:lstStyle/>
          <a:p>
            <a:pPr algn="ctr"/>
            <a:r>
              <a:rPr lang="tr-TR" b="1" dirty="0" smtClean="0">
                <a:effectLst>
                  <a:outerShdw blurRad="38100" dist="38100" dir="2700000" algn="tl">
                    <a:srgbClr val="000000">
                      <a:alpha val="43137"/>
                    </a:srgbClr>
                  </a:outerShdw>
                </a:effectLst>
                <a:latin typeface="Times New Roman" pitchFamily="18" charset="0"/>
                <a:cs typeface="Times New Roman" pitchFamily="18" charset="0"/>
              </a:rPr>
              <a:t>Rasulullah’ın Hayatından </a:t>
            </a:r>
            <a:br>
              <a:rPr lang="tr-TR" b="1" dirty="0" smtClean="0">
                <a:effectLst>
                  <a:outerShdw blurRad="38100" dist="38100" dir="2700000" algn="tl">
                    <a:srgbClr val="000000">
                      <a:alpha val="43137"/>
                    </a:srgbClr>
                  </a:outerShdw>
                </a:effectLst>
                <a:latin typeface="Times New Roman" pitchFamily="18" charset="0"/>
                <a:cs typeface="Times New Roman" pitchFamily="18" charset="0"/>
              </a:rPr>
            </a:br>
            <a:r>
              <a:rPr lang="tr-TR" b="1" dirty="0" smtClean="0">
                <a:effectLst>
                  <a:outerShdw blurRad="38100" dist="38100" dir="2700000" algn="tl">
                    <a:srgbClr val="000000">
                      <a:alpha val="43137"/>
                    </a:srgbClr>
                  </a:outerShdw>
                </a:effectLst>
                <a:latin typeface="Times New Roman" pitchFamily="18" charset="0"/>
                <a:cs typeface="Times New Roman" pitchFamily="18" charset="0"/>
              </a:rPr>
              <a:t>Sıla-i Rahim Örnekleri</a:t>
            </a:r>
            <a:endParaRPr lang="tr-TR"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774857829"/>
      </p:ext>
    </p:extLst>
  </p:cSld>
  <p:clrMapOvr>
    <a:masterClrMapping/>
  </p:clrMapOvr>
  <p:transition spd="med">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a:xfrm>
            <a:off x="0" y="6400800"/>
            <a:ext cx="457200" cy="457200"/>
          </a:xfrm>
        </p:spPr>
        <p:txBody>
          <a:bodyPr/>
          <a:lstStyle/>
          <a:p>
            <a:fld id="{F302176B-0E47-46AC-8F43-DAB4B8A37D06}" type="slidenum">
              <a:rPr lang="tr-TR" smtClean="0"/>
              <a:pPr/>
              <a:t>27</a:t>
            </a:fld>
            <a:endParaRPr lang="tr-TR" dirty="0"/>
          </a:p>
        </p:txBody>
      </p:sp>
      <p:sp>
        <p:nvSpPr>
          <p:cNvPr id="3" name="İçerik Yer Tutucusu 2"/>
          <p:cNvSpPr>
            <a:spLocks noGrp="1"/>
          </p:cNvSpPr>
          <p:nvPr>
            <p:ph sz="quarter" idx="1"/>
          </p:nvPr>
        </p:nvSpPr>
        <p:spPr>
          <a:xfrm>
            <a:off x="323528" y="1772816"/>
            <a:ext cx="8424936" cy="4104456"/>
          </a:xfrm>
          <a:solidFill>
            <a:srgbClr val="FF6600"/>
          </a:solidFill>
        </p:spPr>
        <p:txBody>
          <a:bodyPr>
            <a:normAutofit/>
          </a:bodyPr>
          <a:lstStyle/>
          <a:p>
            <a:pPr algn="ctr">
              <a:buNone/>
            </a:pPr>
            <a:r>
              <a:rPr lang="tr-TR" sz="28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Dadısı EMMÜ EYMEN;</a:t>
            </a:r>
          </a:p>
          <a:p>
            <a:pPr algn="ctr">
              <a:buNone/>
            </a:pPr>
            <a:endParaRPr lang="tr-TR" sz="1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tr-TR" sz="3200" b="1" dirty="0">
                <a:latin typeface="Times New Roman" pitchFamily="18" charset="0"/>
                <a:cs typeface="Times New Roman" pitchFamily="18" charset="0"/>
              </a:rPr>
              <a:t>Dadısı </a:t>
            </a:r>
            <a:r>
              <a:rPr lang="tr-TR" sz="3200" b="1" dirty="0" err="1">
                <a:latin typeface="Times New Roman" pitchFamily="18" charset="0"/>
                <a:cs typeface="Times New Roman" pitchFamily="18" charset="0"/>
              </a:rPr>
              <a:t>Ümmü</a:t>
            </a:r>
            <a:r>
              <a:rPr lang="tr-TR" sz="3200" b="1" dirty="0">
                <a:latin typeface="Times New Roman" pitchFamily="18" charset="0"/>
                <a:cs typeface="Times New Roman" pitchFamily="18" charset="0"/>
              </a:rPr>
              <a:t> </a:t>
            </a:r>
            <a:r>
              <a:rPr lang="tr-TR" sz="3200" b="1" dirty="0" err="1">
                <a:latin typeface="Times New Roman" pitchFamily="18" charset="0"/>
                <a:cs typeface="Times New Roman" pitchFamily="18" charset="0"/>
              </a:rPr>
              <a:t>Eymen'i</a:t>
            </a:r>
            <a:r>
              <a:rPr lang="tr-TR" sz="3200" b="1" dirty="0">
                <a:latin typeface="Times New Roman" pitchFamily="18" charset="0"/>
                <a:cs typeface="Times New Roman" pitchFamily="18" charset="0"/>
              </a:rPr>
              <a:t> sık sık ziyaret ederek kendisine "anne" diye hitap etmiştir. Yine onun için; "Anamdan sonra annem, benim ev halkımdan geride sağ kalan kimsedir." diyerek iltifat etmiştir</a:t>
            </a:r>
            <a:r>
              <a:rPr lang="tr-TR" sz="3200" b="1" dirty="0" smtClean="0">
                <a:latin typeface="Times New Roman" pitchFamily="18" charset="0"/>
                <a:cs typeface="Times New Roman" pitchFamily="18" charset="0"/>
              </a:rPr>
              <a:t>.</a:t>
            </a:r>
            <a:endParaRPr lang="tr-TR" sz="3200" b="1" dirty="0">
              <a:latin typeface="Times New Roman" pitchFamily="18" charset="0"/>
              <a:cs typeface="Times New Roman" pitchFamily="18" charset="0"/>
            </a:endParaRPr>
          </a:p>
          <a:p>
            <a:pPr>
              <a:buNone/>
            </a:pPr>
            <a:endParaRPr lang="tr-TR" dirty="0"/>
          </a:p>
        </p:txBody>
      </p:sp>
      <p:sp>
        <p:nvSpPr>
          <p:cNvPr id="4" name="Başlık 1"/>
          <p:cNvSpPr>
            <a:spLocks noGrp="1"/>
          </p:cNvSpPr>
          <p:nvPr>
            <p:ph type="title"/>
          </p:nvPr>
        </p:nvSpPr>
        <p:spPr>
          <a:xfrm>
            <a:off x="611560" y="188640"/>
            <a:ext cx="8028384" cy="1008112"/>
          </a:xfrm>
          <a:ln w="76200">
            <a:solidFill>
              <a:srgbClr val="00B0F0"/>
            </a:solidFill>
          </a:ln>
        </p:spPr>
        <p:style>
          <a:lnRef idx="1">
            <a:schemeClr val="accent1"/>
          </a:lnRef>
          <a:fillRef idx="2">
            <a:schemeClr val="accent1"/>
          </a:fillRef>
          <a:effectRef idx="1">
            <a:schemeClr val="accent1"/>
          </a:effectRef>
          <a:fontRef idx="minor">
            <a:schemeClr val="dk1"/>
          </a:fontRef>
        </p:style>
        <p:txBody>
          <a:bodyPr anchor="ctr">
            <a:normAutofit fontScale="90000"/>
          </a:bodyPr>
          <a:lstStyle/>
          <a:p>
            <a:pPr algn="ctr"/>
            <a:r>
              <a:rPr lang="tr-TR" b="1" dirty="0" smtClean="0">
                <a:effectLst>
                  <a:outerShdw blurRad="38100" dist="38100" dir="2700000" algn="tl">
                    <a:srgbClr val="000000">
                      <a:alpha val="43137"/>
                    </a:srgbClr>
                  </a:outerShdw>
                </a:effectLst>
                <a:latin typeface="Times New Roman" pitchFamily="18" charset="0"/>
                <a:cs typeface="Times New Roman" pitchFamily="18" charset="0"/>
              </a:rPr>
              <a:t>Rasulullah’ın Hayatından </a:t>
            </a:r>
            <a:br>
              <a:rPr lang="tr-TR" b="1" dirty="0" smtClean="0">
                <a:effectLst>
                  <a:outerShdw blurRad="38100" dist="38100" dir="2700000" algn="tl">
                    <a:srgbClr val="000000">
                      <a:alpha val="43137"/>
                    </a:srgbClr>
                  </a:outerShdw>
                </a:effectLst>
                <a:latin typeface="Times New Roman" pitchFamily="18" charset="0"/>
                <a:cs typeface="Times New Roman" pitchFamily="18" charset="0"/>
              </a:rPr>
            </a:br>
            <a:r>
              <a:rPr lang="tr-TR" b="1" dirty="0" smtClean="0">
                <a:effectLst>
                  <a:outerShdw blurRad="38100" dist="38100" dir="2700000" algn="tl">
                    <a:srgbClr val="000000">
                      <a:alpha val="43137"/>
                    </a:srgbClr>
                  </a:outerShdw>
                </a:effectLst>
                <a:latin typeface="Times New Roman" pitchFamily="18" charset="0"/>
                <a:cs typeface="Times New Roman" pitchFamily="18" charset="0"/>
              </a:rPr>
              <a:t>Sıla-i Rahim Örnekleri</a:t>
            </a:r>
            <a:endParaRPr lang="tr-TR"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774857829"/>
      </p:ext>
    </p:extLst>
  </p:cSld>
  <p:clrMapOvr>
    <a:masterClrMapping/>
  </p:clrMapOvr>
  <p:transition spd="med">
    <p:wheel spokes="8"/>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44624"/>
            <a:ext cx="7200800" cy="1008112"/>
          </a:xfrm>
          <a:solidFill>
            <a:srgbClr val="7030A0"/>
          </a:solidFill>
        </p:spPr>
        <p:style>
          <a:lnRef idx="3">
            <a:schemeClr val="lt1"/>
          </a:lnRef>
          <a:fillRef idx="1">
            <a:schemeClr val="accent3"/>
          </a:fillRef>
          <a:effectRef idx="1">
            <a:schemeClr val="accent3"/>
          </a:effectRef>
          <a:fontRef idx="minor">
            <a:schemeClr val="lt1"/>
          </a:fontRef>
        </p:style>
        <p:txBody>
          <a:bodyPr anchor="ctr">
            <a:noAutofit/>
          </a:bodyPr>
          <a:lstStyle/>
          <a:p>
            <a:pPr algn="ctr"/>
            <a:r>
              <a:rPr lang="tr-TR" sz="2800" b="1" dirty="0" smtClean="0">
                <a:solidFill>
                  <a:schemeClr val="bg1"/>
                </a:solidFill>
                <a:latin typeface="Comic Sans MS" pitchFamily="66" charset="0"/>
                <a:cs typeface="Arial" pitchFamily="34" charset="0"/>
              </a:rPr>
              <a:t>Sıla-i  </a:t>
            </a:r>
            <a:r>
              <a:rPr lang="tr-TR" sz="2800" b="1" dirty="0" err="1" smtClean="0">
                <a:solidFill>
                  <a:schemeClr val="bg1"/>
                </a:solidFill>
                <a:latin typeface="Comic Sans MS" pitchFamily="66" charset="0"/>
                <a:cs typeface="Arial" pitchFamily="34" charset="0"/>
              </a:rPr>
              <a:t>Rahimin</a:t>
            </a:r>
            <a:r>
              <a:rPr lang="tr-TR" sz="2800" b="1" dirty="0" smtClean="0">
                <a:solidFill>
                  <a:schemeClr val="bg1"/>
                </a:solidFill>
                <a:latin typeface="Comic Sans MS" pitchFamily="66" charset="0"/>
                <a:cs typeface="Arial" pitchFamily="34" charset="0"/>
              </a:rPr>
              <a:t>  Tesisi  için</a:t>
            </a:r>
            <a:br>
              <a:rPr lang="tr-TR" sz="2800" b="1" dirty="0" smtClean="0">
                <a:solidFill>
                  <a:schemeClr val="bg1"/>
                </a:solidFill>
                <a:latin typeface="Comic Sans MS" pitchFamily="66" charset="0"/>
                <a:cs typeface="Arial" pitchFamily="34" charset="0"/>
              </a:rPr>
            </a:br>
            <a:r>
              <a:rPr lang="tr-TR" sz="2800" b="1" dirty="0" smtClean="0">
                <a:solidFill>
                  <a:schemeClr val="bg1"/>
                </a:solidFill>
                <a:latin typeface="Comic Sans MS" pitchFamily="66" charset="0"/>
                <a:cs typeface="Arial" pitchFamily="34" charset="0"/>
              </a:rPr>
              <a:t>yapılması  </a:t>
            </a:r>
            <a:r>
              <a:rPr lang="tr-TR" sz="2800" b="1" dirty="0" smtClean="0">
                <a:solidFill>
                  <a:schemeClr val="bg1"/>
                </a:solidFill>
                <a:latin typeface="Comic Sans MS" pitchFamily="66" charset="0"/>
                <a:cs typeface="Arial" pitchFamily="34" charset="0"/>
              </a:rPr>
              <a:t>gerekenler;</a:t>
            </a:r>
            <a:endParaRPr lang="tr-TR" sz="2800" b="1" dirty="0">
              <a:solidFill>
                <a:schemeClr val="bg1"/>
              </a:solidFill>
              <a:latin typeface="Comic Sans MS" pitchFamily="66" charset="0"/>
              <a:cs typeface="Arial" pitchFamily="34" charset="0"/>
            </a:endParaRPr>
          </a:p>
        </p:txBody>
      </p:sp>
      <p:sp>
        <p:nvSpPr>
          <p:cNvPr id="3" name="İçerik Yer Tutucusu 2"/>
          <p:cNvSpPr>
            <a:spLocks noGrp="1"/>
          </p:cNvSpPr>
          <p:nvPr>
            <p:ph sz="quarter" idx="1"/>
          </p:nvPr>
        </p:nvSpPr>
        <p:spPr>
          <a:xfrm>
            <a:off x="179512" y="1124744"/>
            <a:ext cx="8784976" cy="5733256"/>
          </a:xfrm>
        </p:spPr>
        <p:txBody>
          <a:bodyPr>
            <a:noAutofit/>
          </a:bodyPr>
          <a:lstStyle/>
          <a:p>
            <a:pPr algn="just">
              <a:buNone/>
            </a:pPr>
            <a:r>
              <a:rPr lang="tr-TR" sz="1900" b="1" dirty="0" smtClean="0">
                <a:solidFill>
                  <a:srgbClr val="FF0000"/>
                </a:solidFill>
                <a:latin typeface="Arial" pitchFamily="34" charset="0"/>
                <a:cs typeface="Arial" pitchFamily="34" charset="0"/>
              </a:rPr>
              <a:t>1-  </a:t>
            </a:r>
            <a:r>
              <a:rPr lang="tr-TR" sz="1900" dirty="0" smtClean="0">
                <a:latin typeface="Arial" pitchFamily="34" charset="0"/>
                <a:cs typeface="Arial" pitchFamily="34" charset="0"/>
              </a:rPr>
              <a:t>İlk önce anne ve babamızla ilişkilerimiz iyi olmalıdır.</a:t>
            </a:r>
          </a:p>
          <a:p>
            <a:pPr algn="just">
              <a:buNone/>
            </a:pPr>
            <a:r>
              <a:rPr lang="tr-TR" sz="1900" b="1" dirty="0" smtClean="0">
                <a:solidFill>
                  <a:srgbClr val="FF0000"/>
                </a:solidFill>
                <a:latin typeface="Arial" pitchFamily="34" charset="0"/>
                <a:cs typeface="Arial" pitchFamily="34" charset="0"/>
              </a:rPr>
              <a:t>2-</a:t>
            </a:r>
            <a:r>
              <a:rPr lang="tr-TR" sz="1900" dirty="0" smtClean="0">
                <a:latin typeface="Arial" pitchFamily="34" charset="0"/>
                <a:cs typeface="Arial" pitchFamily="34" charset="0"/>
              </a:rPr>
              <a:t>  Sıla-i rahim (akrabalarla iyi ilişkiler) cennete girmenin yollarından </a:t>
            </a:r>
            <a:r>
              <a:rPr lang="tr-TR" sz="1900" dirty="0" smtClean="0">
                <a:latin typeface="Arial" pitchFamily="34" charset="0"/>
                <a:cs typeface="Arial" pitchFamily="34" charset="0"/>
              </a:rPr>
              <a:t>biridir.</a:t>
            </a:r>
            <a:endParaRPr lang="tr-TR" sz="1900" dirty="0" smtClean="0">
              <a:latin typeface="Arial" pitchFamily="34" charset="0"/>
              <a:cs typeface="Arial" pitchFamily="34" charset="0"/>
            </a:endParaRPr>
          </a:p>
          <a:p>
            <a:pPr algn="just">
              <a:buNone/>
            </a:pPr>
            <a:r>
              <a:rPr lang="tr-TR" sz="1900" b="1" dirty="0" smtClean="0">
                <a:solidFill>
                  <a:srgbClr val="FF0000"/>
                </a:solidFill>
                <a:latin typeface="Arial" pitchFamily="34" charset="0"/>
                <a:cs typeface="Arial" pitchFamily="34" charset="0"/>
              </a:rPr>
              <a:t>3-</a:t>
            </a:r>
            <a:r>
              <a:rPr lang="tr-TR" sz="1900" dirty="0" smtClean="0">
                <a:latin typeface="Arial" pitchFamily="34" charset="0"/>
                <a:cs typeface="Arial" pitchFamily="34" charset="0"/>
              </a:rPr>
              <a:t> </a:t>
            </a:r>
            <a:r>
              <a:rPr lang="tr-TR" sz="1900" dirty="0" smtClean="0">
                <a:latin typeface="Arial" pitchFamily="34" charset="0"/>
                <a:cs typeface="Arial" pitchFamily="34" charset="0"/>
              </a:rPr>
              <a:t>Akrabalık ne kadar uzak olursa olsun (ister ana ister baba tarafından) akrabalık bağı korunmalı ve akrabalarımıza karşı iyi davranmalıyız</a:t>
            </a:r>
            <a:r>
              <a:rPr lang="tr-TR" sz="1900" dirty="0" smtClean="0">
                <a:latin typeface="Arial" pitchFamily="34" charset="0"/>
                <a:cs typeface="Arial" pitchFamily="34" charset="0"/>
              </a:rPr>
              <a:t>.</a:t>
            </a:r>
          </a:p>
          <a:p>
            <a:pPr algn="just">
              <a:buNone/>
            </a:pPr>
            <a:r>
              <a:rPr lang="tr-TR" sz="1900" b="1" dirty="0" smtClean="0">
                <a:solidFill>
                  <a:srgbClr val="FF0000"/>
                </a:solidFill>
                <a:latin typeface="Arial" pitchFamily="34" charset="0"/>
                <a:cs typeface="Arial" pitchFamily="34" charset="0"/>
              </a:rPr>
              <a:t>4- </a:t>
            </a:r>
            <a:r>
              <a:rPr lang="tr-TR" sz="1900" dirty="0" smtClean="0">
                <a:latin typeface="Arial" pitchFamily="34" charset="0"/>
                <a:cs typeface="Arial" pitchFamily="34" charset="0"/>
              </a:rPr>
              <a:t>Yapacağımız bütün güzellikleri ilk önce akrabalarımıza </a:t>
            </a:r>
            <a:r>
              <a:rPr lang="tr-TR" sz="1900" dirty="0" smtClean="0">
                <a:latin typeface="Arial" pitchFamily="34" charset="0"/>
                <a:cs typeface="Arial" pitchFamily="34" charset="0"/>
              </a:rPr>
              <a:t> yapmalıyız.</a:t>
            </a:r>
          </a:p>
          <a:p>
            <a:pPr algn="just">
              <a:buNone/>
            </a:pPr>
            <a:r>
              <a:rPr lang="tr-TR" sz="1900" dirty="0" smtClean="0">
                <a:latin typeface="Arial" pitchFamily="34" charset="0"/>
                <a:cs typeface="Arial" pitchFamily="34" charset="0"/>
              </a:rPr>
              <a:t>    </a:t>
            </a:r>
            <a:r>
              <a:rPr lang="tr-TR" sz="1900" b="1" dirty="0" smtClean="0">
                <a:solidFill>
                  <a:srgbClr val="0033CC"/>
                </a:solidFill>
                <a:latin typeface="Arial" pitchFamily="34" charset="0"/>
                <a:cs typeface="Arial" pitchFamily="34" charset="0"/>
              </a:rPr>
              <a:t>a)</a:t>
            </a:r>
            <a:r>
              <a:rPr lang="tr-TR" sz="1900" dirty="0" smtClean="0">
                <a:latin typeface="Arial" pitchFamily="34" charset="0"/>
                <a:cs typeface="Arial" pitchFamily="34" charset="0"/>
              </a:rPr>
              <a:t>  Sadaka </a:t>
            </a:r>
            <a:r>
              <a:rPr lang="tr-TR" sz="1900" dirty="0" smtClean="0">
                <a:latin typeface="Arial" pitchFamily="34" charset="0"/>
                <a:cs typeface="Arial" pitchFamily="34" charset="0"/>
              </a:rPr>
              <a:t>vereceksek önce onları tercih etmeli</a:t>
            </a:r>
            <a:r>
              <a:rPr lang="tr-TR" sz="1900" dirty="0" smtClean="0">
                <a:latin typeface="Arial" pitchFamily="34" charset="0"/>
                <a:cs typeface="Arial" pitchFamily="34" charset="0"/>
              </a:rPr>
              <a:t>,</a:t>
            </a:r>
          </a:p>
          <a:p>
            <a:pPr algn="just">
              <a:buNone/>
            </a:pPr>
            <a:r>
              <a:rPr lang="tr-TR" sz="1900" dirty="0" smtClean="0">
                <a:latin typeface="Arial" pitchFamily="34" charset="0"/>
                <a:cs typeface="Arial" pitchFamily="34" charset="0"/>
              </a:rPr>
              <a:t> </a:t>
            </a:r>
            <a:r>
              <a:rPr lang="tr-TR" sz="1900" dirty="0" smtClean="0">
                <a:latin typeface="Arial" pitchFamily="34" charset="0"/>
                <a:cs typeface="Arial" pitchFamily="34" charset="0"/>
              </a:rPr>
              <a:t>  </a:t>
            </a:r>
            <a:r>
              <a:rPr lang="tr-TR" sz="1900" b="1" dirty="0" smtClean="0">
                <a:solidFill>
                  <a:srgbClr val="0033CC"/>
                </a:solidFill>
                <a:latin typeface="Arial" pitchFamily="34" charset="0"/>
                <a:cs typeface="Arial" pitchFamily="34" charset="0"/>
              </a:rPr>
              <a:t> b)</a:t>
            </a:r>
            <a:r>
              <a:rPr lang="tr-TR" sz="1900" dirty="0" smtClean="0">
                <a:latin typeface="Arial" pitchFamily="34" charset="0"/>
                <a:cs typeface="Arial" pitchFamily="34" charset="0"/>
              </a:rPr>
              <a:t>  Himaye </a:t>
            </a:r>
            <a:r>
              <a:rPr lang="tr-TR" sz="1900" dirty="0" smtClean="0">
                <a:latin typeface="Arial" pitchFamily="34" charset="0"/>
                <a:cs typeface="Arial" pitchFamily="34" charset="0"/>
              </a:rPr>
              <a:t>edeceksek önce onları </a:t>
            </a:r>
            <a:r>
              <a:rPr lang="tr-TR" sz="1900" dirty="0" smtClean="0">
                <a:latin typeface="Arial" pitchFamily="34" charset="0"/>
                <a:cs typeface="Arial" pitchFamily="34" charset="0"/>
              </a:rPr>
              <a:t>himaye etmeliyiz.   </a:t>
            </a:r>
          </a:p>
          <a:p>
            <a:pPr algn="just">
              <a:buNone/>
            </a:pPr>
            <a:r>
              <a:rPr lang="tr-TR" sz="1900" dirty="0" smtClean="0">
                <a:latin typeface="Arial" pitchFamily="34" charset="0"/>
                <a:cs typeface="Arial" pitchFamily="34" charset="0"/>
              </a:rPr>
              <a:t> </a:t>
            </a:r>
            <a:r>
              <a:rPr lang="tr-TR" sz="1900" dirty="0" smtClean="0">
                <a:latin typeface="Arial" pitchFamily="34" charset="0"/>
                <a:cs typeface="Arial" pitchFamily="34" charset="0"/>
              </a:rPr>
              <a:t>   </a:t>
            </a:r>
            <a:r>
              <a:rPr lang="tr-TR" sz="1900" b="1" dirty="0" smtClean="0">
                <a:solidFill>
                  <a:srgbClr val="0033CC"/>
                </a:solidFill>
                <a:latin typeface="Arial" pitchFamily="34" charset="0"/>
                <a:cs typeface="Arial" pitchFamily="34" charset="0"/>
              </a:rPr>
              <a:t>c)</a:t>
            </a:r>
            <a:r>
              <a:rPr lang="tr-TR" sz="1900" dirty="0" smtClean="0">
                <a:latin typeface="Arial" pitchFamily="34" charset="0"/>
                <a:cs typeface="Arial" pitchFamily="34" charset="0"/>
              </a:rPr>
              <a:t> İyiliği emredip kötülükten </a:t>
            </a:r>
            <a:r>
              <a:rPr lang="tr-TR" sz="1900" dirty="0" err="1" smtClean="0">
                <a:latin typeface="Arial" pitchFamily="34" charset="0"/>
                <a:cs typeface="Arial" pitchFamily="34" charset="0"/>
              </a:rPr>
              <a:t>nehyetmeye</a:t>
            </a:r>
            <a:r>
              <a:rPr lang="tr-TR" sz="1900" dirty="0" smtClean="0">
                <a:latin typeface="Arial" pitchFamily="34" charset="0"/>
                <a:cs typeface="Arial" pitchFamily="34" charset="0"/>
              </a:rPr>
              <a:t> </a:t>
            </a:r>
            <a:r>
              <a:rPr lang="tr-TR" sz="1900" dirty="0" smtClean="0">
                <a:latin typeface="Arial" pitchFamily="34" charset="0"/>
                <a:cs typeface="Arial" pitchFamily="34" charset="0"/>
              </a:rPr>
              <a:t>öncelikle akrabalarımızdan başlamalı, doğru </a:t>
            </a:r>
            <a:r>
              <a:rPr lang="tr-TR" sz="1900" dirty="0" smtClean="0">
                <a:latin typeface="Arial" pitchFamily="34" charset="0"/>
                <a:cs typeface="Arial" pitchFamily="34" charset="0"/>
              </a:rPr>
              <a:t>bildiklerimizi </a:t>
            </a:r>
            <a:r>
              <a:rPr lang="tr-TR" sz="1900" dirty="0" smtClean="0">
                <a:latin typeface="Arial" pitchFamily="34" charset="0"/>
                <a:cs typeface="Arial" pitchFamily="34" charset="0"/>
              </a:rPr>
              <a:t>onlarla paylaşmalı, onların yanlış yollara sapmamalarına elimizden geldiği kadar yardımcı olmalıyız</a:t>
            </a:r>
            <a:r>
              <a:rPr lang="tr-TR" sz="1900" dirty="0" smtClean="0">
                <a:latin typeface="Arial" pitchFamily="34" charset="0"/>
                <a:cs typeface="Arial" pitchFamily="34" charset="0"/>
              </a:rPr>
              <a:t>.</a:t>
            </a:r>
          </a:p>
          <a:p>
            <a:pPr algn="just">
              <a:buNone/>
            </a:pPr>
            <a:r>
              <a:rPr lang="tr-TR" sz="1900" b="1" dirty="0" smtClean="0">
                <a:solidFill>
                  <a:srgbClr val="FF0000"/>
                </a:solidFill>
                <a:latin typeface="Arial" pitchFamily="34" charset="0"/>
                <a:cs typeface="Arial" pitchFamily="34" charset="0"/>
              </a:rPr>
              <a:t>5- </a:t>
            </a:r>
            <a:r>
              <a:rPr lang="tr-TR" sz="1900" dirty="0" smtClean="0">
                <a:latin typeface="Arial" pitchFamily="34" charset="0"/>
                <a:cs typeface="Arial" pitchFamily="34" charset="0"/>
              </a:rPr>
              <a:t>Akrabalarımızdan gelebilecek sıkıntılara karşı biz yine iyilikle </a:t>
            </a:r>
            <a:r>
              <a:rPr lang="tr-TR" sz="1900" dirty="0" smtClean="0">
                <a:latin typeface="Arial" pitchFamily="34" charset="0"/>
                <a:cs typeface="Arial" pitchFamily="34" charset="0"/>
              </a:rPr>
              <a:t>karşılık </a:t>
            </a:r>
            <a:r>
              <a:rPr lang="tr-TR" sz="1900" dirty="0" smtClean="0">
                <a:latin typeface="Arial" pitchFamily="34" charset="0"/>
                <a:cs typeface="Arial" pitchFamily="34" charset="0"/>
              </a:rPr>
              <a:t>vermeliyiz</a:t>
            </a:r>
            <a:r>
              <a:rPr lang="tr-TR" sz="1900" dirty="0" smtClean="0">
                <a:latin typeface="Arial" pitchFamily="34" charset="0"/>
                <a:cs typeface="Arial" pitchFamily="34" charset="0"/>
              </a:rPr>
              <a:t>.</a:t>
            </a:r>
          </a:p>
          <a:p>
            <a:pPr algn="just">
              <a:buNone/>
            </a:pPr>
            <a:r>
              <a:rPr lang="tr-TR" sz="1900" b="1" dirty="0" smtClean="0">
                <a:solidFill>
                  <a:srgbClr val="FF0000"/>
                </a:solidFill>
                <a:latin typeface="Arial" pitchFamily="34" charset="0"/>
                <a:cs typeface="Arial" pitchFamily="34" charset="0"/>
              </a:rPr>
              <a:t>6- </a:t>
            </a:r>
            <a:r>
              <a:rPr lang="tr-TR" sz="1900" dirty="0" smtClean="0">
                <a:latin typeface="Arial" pitchFamily="34" charset="0"/>
                <a:cs typeface="Arial" pitchFamily="34" charset="0"/>
              </a:rPr>
              <a:t>Ziyaretleşmek </a:t>
            </a:r>
            <a:r>
              <a:rPr lang="tr-TR" sz="1900" dirty="0" smtClean="0">
                <a:latin typeface="Arial" pitchFamily="34" charset="0"/>
                <a:cs typeface="Arial" pitchFamily="34" charset="0"/>
              </a:rPr>
              <a:t>akrabalık bağının devam etmesine en büyük </a:t>
            </a:r>
            <a:r>
              <a:rPr lang="tr-TR" sz="1900" dirty="0" smtClean="0">
                <a:latin typeface="Arial" pitchFamily="34" charset="0"/>
                <a:cs typeface="Arial" pitchFamily="34" charset="0"/>
              </a:rPr>
              <a:t>vesiledir. </a:t>
            </a:r>
          </a:p>
          <a:p>
            <a:pPr algn="just">
              <a:buNone/>
            </a:pPr>
            <a:r>
              <a:rPr lang="tr-TR" sz="1900" b="1" dirty="0" smtClean="0">
                <a:solidFill>
                  <a:srgbClr val="FF0000"/>
                </a:solidFill>
                <a:latin typeface="Arial" pitchFamily="34" charset="0"/>
                <a:cs typeface="Arial" pitchFamily="34" charset="0"/>
              </a:rPr>
              <a:t>7- </a:t>
            </a:r>
            <a:r>
              <a:rPr lang="tr-TR" sz="1900" dirty="0" smtClean="0">
                <a:latin typeface="Arial" pitchFamily="34" charset="0"/>
                <a:cs typeface="Arial" pitchFamily="34" charset="0"/>
              </a:rPr>
              <a:t>Akrabalık korunacak diye haram yollara da düşülmemelidir. </a:t>
            </a:r>
            <a:endParaRPr lang="tr-TR" sz="1900" dirty="0" smtClean="0">
              <a:latin typeface="Arial" pitchFamily="34" charset="0"/>
              <a:cs typeface="Arial" pitchFamily="34" charset="0"/>
            </a:endParaRPr>
          </a:p>
          <a:p>
            <a:pPr algn="just">
              <a:buNone/>
            </a:pPr>
            <a:r>
              <a:rPr lang="tr-TR" sz="1900" dirty="0" smtClean="0">
                <a:latin typeface="Arial" pitchFamily="34" charset="0"/>
                <a:cs typeface="Arial" pitchFamily="34" charset="0"/>
              </a:rPr>
              <a:t> </a:t>
            </a:r>
            <a:r>
              <a:rPr lang="tr-TR" sz="1900" dirty="0" smtClean="0">
                <a:latin typeface="Arial" pitchFamily="34" charset="0"/>
                <a:cs typeface="Arial" pitchFamily="34" charset="0"/>
              </a:rPr>
              <a:t>   (Alkol </a:t>
            </a:r>
            <a:r>
              <a:rPr lang="tr-TR" sz="1900" dirty="0" smtClean="0">
                <a:latin typeface="Arial" pitchFamily="34" charset="0"/>
                <a:cs typeface="Arial" pitchFamily="34" charset="0"/>
              </a:rPr>
              <a:t>almak, zinaya bulaşmak, adam </a:t>
            </a:r>
            <a:r>
              <a:rPr lang="tr-TR" sz="1900" dirty="0" smtClean="0">
                <a:latin typeface="Arial" pitchFamily="34" charset="0"/>
                <a:cs typeface="Arial" pitchFamily="34" charset="0"/>
              </a:rPr>
              <a:t>öldürmek vb. </a:t>
            </a:r>
            <a:r>
              <a:rPr lang="tr-TR" sz="1900" dirty="0" smtClean="0">
                <a:latin typeface="Arial" pitchFamily="34" charset="0"/>
                <a:cs typeface="Arial" pitchFamily="34" charset="0"/>
              </a:rPr>
              <a:t>gibi dinen haram </a:t>
            </a:r>
            <a:r>
              <a:rPr lang="tr-TR" sz="1900" dirty="0" smtClean="0">
                <a:latin typeface="Arial" pitchFamily="34" charset="0"/>
                <a:cs typeface="Arial" pitchFamily="34" charset="0"/>
              </a:rPr>
              <a:t>olan şeylerde yardımlaşılmaz.) </a:t>
            </a:r>
            <a:endParaRPr lang="tr-TR" sz="1900" dirty="0"/>
          </a:p>
        </p:txBody>
      </p:sp>
      <p:sp>
        <p:nvSpPr>
          <p:cNvPr id="5" name="4 Slayt Numarası Yer Tutucusu"/>
          <p:cNvSpPr>
            <a:spLocks noGrp="1"/>
          </p:cNvSpPr>
          <p:nvPr>
            <p:ph type="sldNum" sz="quarter" idx="12"/>
          </p:nvPr>
        </p:nvSpPr>
        <p:spPr>
          <a:xfrm>
            <a:off x="0" y="6400800"/>
            <a:ext cx="457200" cy="457200"/>
          </a:xfrm>
        </p:spPr>
        <p:txBody>
          <a:bodyPr/>
          <a:lstStyle/>
          <a:p>
            <a:fld id="{F302176B-0E47-46AC-8F43-DAB4B8A37D06}" type="slidenum">
              <a:rPr lang="tr-TR" smtClean="0"/>
              <a:pPr/>
              <a:t>28</a:t>
            </a:fld>
            <a:endParaRPr lang="tr-TR" dirty="0"/>
          </a:p>
        </p:txBody>
      </p:sp>
    </p:spTree>
    <p:extLst>
      <p:ext uri="{BB962C8B-B14F-4D97-AF65-F5344CB8AC3E}">
        <p14:creationId xmlns="" xmlns:p14="http://schemas.microsoft.com/office/powerpoint/2010/main" val="2868097669"/>
      </p:ext>
    </p:extLst>
  </p:cSld>
  <p:clrMapOvr>
    <a:masterClrMapping/>
  </p:clrMapOvr>
  <p:transition spd="med">
    <p:wheel spokes="8"/>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116632"/>
            <a:ext cx="7772400" cy="562074"/>
          </a:xfrm>
        </p:spPr>
        <p:style>
          <a:lnRef idx="3">
            <a:schemeClr val="lt1"/>
          </a:lnRef>
          <a:fillRef idx="1">
            <a:schemeClr val="accent1"/>
          </a:fillRef>
          <a:effectRef idx="1">
            <a:schemeClr val="accent1"/>
          </a:effectRef>
          <a:fontRef idx="minor">
            <a:schemeClr val="lt1"/>
          </a:fontRef>
        </p:style>
        <p:txBody>
          <a:bodyPr anchor="ctr">
            <a:noAutofit/>
          </a:bodyPr>
          <a:lstStyle/>
          <a:p>
            <a:pPr algn="ctr"/>
            <a:r>
              <a:rPr lang="tr-TR" sz="2800" dirty="0" smtClean="0">
                <a:latin typeface="Arial" pitchFamily="34" charset="0"/>
                <a:cs typeface="Arial" pitchFamily="34" charset="0"/>
              </a:rPr>
              <a:t>Akrabalığın  </a:t>
            </a:r>
            <a:r>
              <a:rPr lang="tr-TR" sz="2800" dirty="0" err="1" smtClean="0">
                <a:latin typeface="Arial" pitchFamily="34" charset="0"/>
                <a:cs typeface="Arial" pitchFamily="34" charset="0"/>
              </a:rPr>
              <a:t>Hukûkî</a:t>
            </a:r>
            <a:r>
              <a:rPr lang="tr-TR" sz="2800" dirty="0" smtClean="0">
                <a:latin typeface="Arial" pitchFamily="34" charset="0"/>
                <a:cs typeface="Arial" pitchFamily="34" charset="0"/>
              </a:rPr>
              <a:t>  Neticeleri:</a:t>
            </a:r>
            <a:endParaRPr lang="tr-TR" sz="2800" dirty="0">
              <a:latin typeface="Arial" pitchFamily="34" charset="0"/>
              <a:cs typeface="Arial" pitchFamily="34" charset="0"/>
            </a:endParaRPr>
          </a:p>
        </p:txBody>
      </p:sp>
      <p:sp>
        <p:nvSpPr>
          <p:cNvPr id="3" name="İçerik Yer Tutucusu 2"/>
          <p:cNvSpPr>
            <a:spLocks noGrp="1"/>
          </p:cNvSpPr>
          <p:nvPr>
            <p:ph sz="quarter" idx="1"/>
          </p:nvPr>
        </p:nvSpPr>
        <p:spPr>
          <a:xfrm>
            <a:off x="179512" y="764704"/>
            <a:ext cx="8784976" cy="5904656"/>
          </a:xfrm>
          <a:solidFill>
            <a:srgbClr val="FFFF00"/>
          </a:solidFill>
        </p:spPr>
        <p:txBody>
          <a:bodyPr>
            <a:noAutofit/>
          </a:bodyPr>
          <a:lstStyle/>
          <a:p>
            <a:pPr marL="514350" indent="-514350">
              <a:buNone/>
            </a:pPr>
            <a:r>
              <a:rPr lang="tr-TR" sz="1600" b="1" dirty="0" smtClean="0">
                <a:solidFill>
                  <a:srgbClr val="00B0F0"/>
                </a:solidFill>
                <a:latin typeface="Times New Roman" pitchFamily="18" charset="0"/>
                <a:cs typeface="Times New Roman" pitchFamily="18" charset="0"/>
              </a:rPr>
              <a:t>1)  </a:t>
            </a:r>
            <a:r>
              <a:rPr lang="tr-TR" sz="1600" b="1" dirty="0" smtClean="0">
                <a:solidFill>
                  <a:srgbClr val="C00000"/>
                </a:solidFill>
                <a:latin typeface="Times New Roman" pitchFamily="18" charset="0"/>
                <a:cs typeface="Times New Roman" pitchFamily="18" charset="0"/>
              </a:rPr>
              <a:t>Evlenme </a:t>
            </a:r>
            <a:r>
              <a:rPr lang="tr-TR" sz="1600" b="1" dirty="0">
                <a:solidFill>
                  <a:srgbClr val="C00000"/>
                </a:solidFill>
                <a:latin typeface="Times New Roman" pitchFamily="18" charset="0"/>
                <a:cs typeface="Times New Roman" pitchFamily="18" charset="0"/>
              </a:rPr>
              <a:t>yasağı</a:t>
            </a:r>
            <a:r>
              <a:rPr lang="tr-TR" sz="1600" b="1" dirty="0">
                <a:latin typeface="Times New Roman" pitchFamily="18" charset="0"/>
                <a:cs typeface="Times New Roman" pitchFamily="18" charset="0"/>
              </a:rPr>
              <a:t>; </a:t>
            </a:r>
            <a:r>
              <a:rPr lang="tr-TR" sz="1600" b="1" u="sng" dirty="0">
                <a:latin typeface="Times New Roman" pitchFamily="18" charset="0"/>
                <a:cs typeface="Times New Roman" pitchFamily="18" charset="0"/>
              </a:rPr>
              <a:t>kan</a:t>
            </a:r>
            <a:r>
              <a:rPr lang="tr-TR" sz="1600" b="1" dirty="0">
                <a:latin typeface="Times New Roman" pitchFamily="18" charset="0"/>
                <a:cs typeface="Times New Roman" pitchFamily="18" charset="0"/>
              </a:rPr>
              <a:t>, </a:t>
            </a:r>
            <a:r>
              <a:rPr lang="tr-TR" sz="1600" b="1" u="sng" dirty="0">
                <a:latin typeface="Times New Roman" pitchFamily="18" charset="0"/>
                <a:cs typeface="Times New Roman" pitchFamily="18" charset="0"/>
              </a:rPr>
              <a:t>süt</a:t>
            </a:r>
            <a:r>
              <a:rPr lang="tr-TR" sz="1600" b="1" dirty="0">
                <a:latin typeface="Times New Roman" pitchFamily="18" charset="0"/>
                <a:cs typeface="Times New Roman" pitchFamily="18" charset="0"/>
              </a:rPr>
              <a:t> ve </a:t>
            </a:r>
            <a:r>
              <a:rPr lang="tr-TR" sz="1600" b="1" u="sng" dirty="0">
                <a:latin typeface="Times New Roman" pitchFamily="18" charset="0"/>
                <a:cs typeface="Times New Roman" pitchFamily="18" charset="0"/>
              </a:rPr>
              <a:t>evlenmeden meydana gelen</a:t>
            </a:r>
            <a:r>
              <a:rPr lang="tr-TR" sz="1600" b="1" dirty="0">
                <a:latin typeface="Times New Roman" pitchFamily="18" charset="0"/>
                <a:cs typeface="Times New Roman" pitchFamily="18" charset="0"/>
              </a:rPr>
              <a:t> her üç akrabalıkta, belli bir </a:t>
            </a:r>
            <a:r>
              <a:rPr lang="tr-TR" sz="1600" b="1" dirty="0" smtClean="0">
                <a:latin typeface="Times New Roman" pitchFamily="18" charset="0"/>
                <a:cs typeface="Times New Roman" pitchFamily="18" charset="0"/>
              </a:rPr>
              <a:t>sınıra</a:t>
            </a:r>
          </a:p>
          <a:p>
            <a:pPr marL="514350" indent="-514350">
              <a:buNone/>
            </a:pPr>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rPr>
              <a:t> kadar</a:t>
            </a:r>
            <a:r>
              <a:rPr lang="tr-TR" sz="1600" b="1" dirty="0">
                <a:latin typeface="Times New Roman" pitchFamily="18" charset="0"/>
                <a:cs typeface="Times New Roman" pitchFamily="18" charset="0"/>
              </a:rPr>
              <a:t>, evliliğe </a:t>
            </a:r>
            <a:r>
              <a:rPr lang="tr-TR" sz="1600" b="1" dirty="0" err="1" smtClean="0">
                <a:latin typeface="Times New Roman" pitchFamily="18" charset="0"/>
                <a:cs typeface="Times New Roman" pitchFamily="18" charset="0"/>
              </a:rPr>
              <a:t>mânîdir</a:t>
            </a:r>
            <a:r>
              <a:rPr lang="tr-TR" sz="1600" b="1" dirty="0">
                <a:latin typeface="Times New Roman" pitchFamily="18" charset="0"/>
                <a:cs typeface="Times New Roman" pitchFamily="18" charset="0"/>
              </a:rPr>
              <a:t>. </a:t>
            </a:r>
            <a:r>
              <a:rPr lang="tr-TR" sz="1600" b="1" dirty="0" smtClean="0">
                <a:latin typeface="Times New Roman" pitchFamily="18" charset="0"/>
                <a:cs typeface="Times New Roman" pitchFamily="18" charset="0"/>
              </a:rPr>
              <a:t> Evlenilmesi </a:t>
            </a:r>
            <a:r>
              <a:rPr lang="tr-TR" sz="1600" b="1" dirty="0">
                <a:latin typeface="Times New Roman" pitchFamily="18" charset="0"/>
                <a:cs typeface="Times New Roman" pitchFamily="18" charset="0"/>
              </a:rPr>
              <a:t>haram olan akrabaları, Kur'an şöyle sıralamaktadır</a:t>
            </a:r>
            <a:r>
              <a:rPr lang="tr-TR" sz="1600" b="1" dirty="0" smtClean="0">
                <a:latin typeface="Times New Roman" pitchFamily="18" charset="0"/>
                <a:cs typeface="Times New Roman" pitchFamily="18" charset="0"/>
              </a:rPr>
              <a:t>:</a:t>
            </a:r>
            <a:endParaRPr lang="tr-TR" sz="1600" b="1" dirty="0">
              <a:latin typeface="Times New Roman" pitchFamily="18" charset="0"/>
              <a:cs typeface="Times New Roman" pitchFamily="18" charset="0"/>
            </a:endParaRPr>
          </a:p>
          <a:p>
            <a:r>
              <a:rPr lang="tr-TR" sz="1600" b="1" dirty="0">
                <a:latin typeface="Times New Roman" pitchFamily="18" charset="0"/>
                <a:cs typeface="Times New Roman" pitchFamily="18" charset="0"/>
              </a:rPr>
              <a:t>"Sizlere; analarınız</a:t>
            </a:r>
            <a:r>
              <a:rPr lang="tr-TR" sz="1600" b="1" dirty="0" smtClean="0">
                <a:latin typeface="Times New Roman" pitchFamily="18" charset="0"/>
                <a:cs typeface="Times New Roman" pitchFamily="18" charset="0"/>
              </a:rPr>
              <a:t>,</a:t>
            </a:r>
          </a:p>
          <a:p>
            <a:r>
              <a:rPr lang="tr-TR" sz="1600" b="1" dirty="0" smtClean="0">
                <a:latin typeface="Times New Roman" pitchFamily="18" charset="0"/>
                <a:cs typeface="Times New Roman" pitchFamily="18" charset="0"/>
              </a:rPr>
              <a:t>kızlarınız,</a:t>
            </a:r>
          </a:p>
          <a:p>
            <a:r>
              <a:rPr lang="tr-TR" sz="1600" b="1" dirty="0" smtClean="0">
                <a:latin typeface="Times New Roman" pitchFamily="18" charset="0"/>
                <a:cs typeface="Times New Roman" pitchFamily="18" charset="0"/>
              </a:rPr>
              <a:t>kız </a:t>
            </a:r>
            <a:r>
              <a:rPr lang="tr-TR" sz="1600" b="1" dirty="0" smtClean="0">
                <a:latin typeface="Times New Roman" pitchFamily="18" charset="0"/>
                <a:cs typeface="Times New Roman" pitchFamily="18" charset="0"/>
              </a:rPr>
              <a:t>kardeşleriniz</a:t>
            </a:r>
            <a:r>
              <a:rPr lang="tr-TR" sz="1600" b="1" dirty="0">
                <a:latin typeface="Times New Roman" pitchFamily="18" charset="0"/>
                <a:cs typeface="Times New Roman" pitchFamily="18" charset="0"/>
              </a:rPr>
              <a:t>, </a:t>
            </a:r>
            <a:endParaRPr lang="tr-TR" sz="1600" b="1" dirty="0" smtClean="0">
              <a:latin typeface="Times New Roman" pitchFamily="18" charset="0"/>
              <a:cs typeface="Times New Roman" pitchFamily="18" charset="0"/>
            </a:endParaRPr>
          </a:p>
          <a:p>
            <a:r>
              <a:rPr lang="tr-TR" sz="1600" b="1" dirty="0" smtClean="0">
                <a:latin typeface="Times New Roman" pitchFamily="18" charset="0"/>
                <a:cs typeface="Times New Roman" pitchFamily="18" charset="0"/>
              </a:rPr>
              <a:t>h</a:t>
            </a:r>
            <a:r>
              <a:rPr lang="tr-TR" sz="1600" b="1" dirty="0" smtClean="0">
                <a:latin typeface="Times New Roman" pitchFamily="18" charset="0"/>
                <a:cs typeface="Times New Roman" pitchFamily="18" charset="0"/>
              </a:rPr>
              <a:t>alalarınız,</a:t>
            </a:r>
          </a:p>
          <a:p>
            <a:r>
              <a:rPr lang="tr-TR" sz="1600" b="1" dirty="0" smtClean="0">
                <a:latin typeface="Times New Roman" pitchFamily="18" charset="0"/>
                <a:cs typeface="Times New Roman" pitchFamily="18" charset="0"/>
              </a:rPr>
              <a:t>teyzeleriniz,</a:t>
            </a:r>
          </a:p>
          <a:p>
            <a:r>
              <a:rPr lang="tr-TR" sz="1600" b="1" dirty="0" smtClean="0">
                <a:latin typeface="Times New Roman" pitchFamily="18" charset="0"/>
                <a:cs typeface="Times New Roman" pitchFamily="18" charset="0"/>
              </a:rPr>
              <a:t>(e</a:t>
            </a:r>
            <a:r>
              <a:rPr lang="tr-TR" sz="1600" b="1" dirty="0" smtClean="0">
                <a:latin typeface="Times New Roman" pitchFamily="18" charset="0"/>
                <a:cs typeface="Times New Roman" pitchFamily="18" charset="0"/>
              </a:rPr>
              <a:t>rkek) kardeşlerinizin </a:t>
            </a:r>
            <a:r>
              <a:rPr lang="tr-TR" sz="1600" b="1" dirty="0">
                <a:latin typeface="Times New Roman" pitchFamily="18" charset="0"/>
                <a:cs typeface="Times New Roman" pitchFamily="18" charset="0"/>
              </a:rPr>
              <a:t>kızları</a:t>
            </a:r>
            <a:r>
              <a:rPr lang="tr-TR" sz="1600" b="1" dirty="0" smtClean="0">
                <a:latin typeface="Times New Roman" pitchFamily="18" charset="0"/>
                <a:cs typeface="Times New Roman" pitchFamily="18" charset="0"/>
              </a:rPr>
              <a:t>,</a:t>
            </a:r>
          </a:p>
          <a:p>
            <a:r>
              <a:rPr lang="tr-TR" sz="1600" b="1" dirty="0" smtClean="0">
                <a:latin typeface="Times New Roman" pitchFamily="18" charset="0"/>
                <a:cs typeface="Times New Roman" pitchFamily="18" charset="0"/>
              </a:rPr>
              <a:t>kız </a:t>
            </a:r>
            <a:r>
              <a:rPr lang="tr-TR" sz="1600" b="1" dirty="0">
                <a:latin typeface="Times New Roman" pitchFamily="18" charset="0"/>
                <a:cs typeface="Times New Roman" pitchFamily="18" charset="0"/>
              </a:rPr>
              <a:t>kardeşlerinizin kızları</a:t>
            </a:r>
            <a:r>
              <a:rPr lang="tr-TR" sz="1600" b="1" dirty="0" smtClean="0">
                <a:latin typeface="Times New Roman" pitchFamily="18" charset="0"/>
                <a:cs typeface="Times New Roman" pitchFamily="18" charset="0"/>
              </a:rPr>
              <a:t>,</a:t>
            </a:r>
          </a:p>
          <a:p>
            <a:r>
              <a:rPr lang="tr-TR" sz="1600" b="1" dirty="0" smtClean="0">
                <a:latin typeface="Times New Roman" pitchFamily="18" charset="0"/>
                <a:cs typeface="Times New Roman" pitchFamily="18" charset="0"/>
              </a:rPr>
              <a:t>sizi </a:t>
            </a:r>
            <a:r>
              <a:rPr lang="tr-TR" sz="1600" b="1" dirty="0">
                <a:latin typeface="Times New Roman" pitchFamily="18" charset="0"/>
                <a:cs typeface="Times New Roman" pitchFamily="18" charset="0"/>
              </a:rPr>
              <a:t>emziren süt anneleriniz, </a:t>
            </a:r>
            <a:endParaRPr lang="tr-TR" sz="1600" b="1" dirty="0" smtClean="0">
              <a:latin typeface="Times New Roman" pitchFamily="18" charset="0"/>
              <a:cs typeface="Times New Roman" pitchFamily="18" charset="0"/>
            </a:endParaRPr>
          </a:p>
          <a:p>
            <a:r>
              <a:rPr lang="tr-TR" sz="1600" b="1" dirty="0" smtClean="0">
                <a:latin typeface="Times New Roman" pitchFamily="18" charset="0"/>
                <a:cs typeface="Times New Roman" pitchFamily="18" charset="0"/>
              </a:rPr>
              <a:t>süt </a:t>
            </a:r>
            <a:r>
              <a:rPr lang="tr-TR" sz="1600" b="1" dirty="0">
                <a:latin typeface="Times New Roman" pitchFamily="18" charset="0"/>
                <a:cs typeface="Times New Roman" pitchFamily="18" charset="0"/>
              </a:rPr>
              <a:t>kardeşleriniz, </a:t>
            </a:r>
            <a:endParaRPr lang="tr-TR" sz="1600" b="1" dirty="0" smtClean="0">
              <a:latin typeface="Times New Roman" pitchFamily="18" charset="0"/>
              <a:cs typeface="Times New Roman" pitchFamily="18" charset="0"/>
            </a:endParaRPr>
          </a:p>
          <a:p>
            <a:r>
              <a:rPr lang="tr-TR" sz="1600" b="1" dirty="0" smtClean="0">
                <a:latin typeface="Times New Roman" pitchFamily="18" charset="0"/>
                <a:cs typeface="Times New Roman" pitchFamily="18" charset="0"/>
              </a:rPr>
              <a:t>karılarınızın </a:t>
            </a:r>
            <a:r>
              <a:rPr lang="tr-TR" sz="1600" b="1" dirty="0">
                <a:latin typeface="Times New Roman" pitchFamily="18" charset="0"/>
                <a:cs typeface="Times New Roman" pitchFamily="18" charset="0"/>
              </a:rPr>
              <a:t>anneleri, </a:t>
            </a:r>
            <a:r>
              <a:rPr lang="tr-TR" sz="1600" b="1" dirty="0" smtClean="0">
                <a:latin typeface="Times New Roman" pitchFamily="18" charset="0"/>
                <a:cs typeface="Times New Roman" pitchFamily="18" charset="0"/>
              </a:rPr>
              <a:t>(kayınvalide)</a:t>
            </a:r>
          </a:p>
          <a:p>
            <a:r>
              <a:rPr lang="tr-TR" sz="1600" b="1" dirty="0" smtClean="0">
                <a:latin typeface="Times New Roman" pitchFamily="18" charset="0"/>
                <a:cs typeface="Times New Roman" pitchFamily="18" charset="0"/>
              </a:rPr>
              <a:t>kendileriyle </a:t>
            </a:r>
            <a:r>
              <a:rPr lang="tr-TR" sz="1600" b="1" dirty="0">
                <a:latin typeface="Times New Roman" pitchFamily="18" charset="0"/>
                <a:cs typeface="Times New Roman" pitchFamily="18" charset="0"/>
              </a:rPr>
              <a:t>gerdeğe girdiğiniz kadınlarınızın yanınızda kalan üvey kızlarınız -ki onlarla gerdeğe girmemişseniz size bir engel yoktur-</a:t>
            </a:r>
            <a:r>
              <a:rPr lang="tr-TR" sz="1600" b="1" dirty="0" smtClean="0">
                <a:latin typeface="Times New Roman" pitchFamily="18" charset="0"/>
                <a:cs typeface="Times New Roman" pitchFamily="18" charset="0"/>
              </a:rPr>
              <a:t>,</a:t>
            </a:r>
          </a:p>
          <a:p>
            <a:r>
              <a:rPr lang="tr-TR" sz="1600" b="1" dirty="0" smtClean="0">
                <a:latin typeface="Times New Roman" pitchFamily="18" charset="0"/>
                <a:cs typeface="Times New Roman" pitchFamily="18" charset="0"/>
              </a:rPr>
              <a:t>öz </a:t>
            </a:r>
            <a:r>
              <a:rPr lang="tr-TR" sz="1600" b="1" dirty="0">
                <a:latin typeface="Times New Roman" pitchFamily="18" charset="0"/>
                <a:cs typeface="Times New Roman" pitchFamily="18" charset="0"/>
              </a:rPr>
              <a:t>oğullarınızın eşleri </a:t>
            </a:r>
            <a:r>
              <a:rPr lang="tr-TR" sz="1600" b="1" dirty="0" smtClean="0">
                <a:latin typeface="Times New Roman" pitchFamily="18" charset="0"/>
                <a:cs typeface="Times New Roman" pitchFamily="18" charset="0"/>
              </a:rPr>
              <a:t>(gelinler)</a:t>
            </a:r>
          </a:p>
          <a:p>
            <a:r>
              <a:rPr lang="tr-TR" sz="1600" b="1" dirty="0" smtClean="0">
                <a:latin typeface="Times New Roman" pitchFamily="18" charset="0"/>
                <a:cs typeface="Times New Roman" pitchFamily="18" charset="0"/>
              </a:rPr>
              <a:t>ve </a:t>
            </a:r>
            <a:r>
              <a:rPr lang="tr-TR" sz="1600" b="1" dirty="0">
                <a:latin typeface="Times New Roman" pitchFamily="18" charset="0"/>
                <a:cs typeface="Times New Roman" pitchFamily="18" charset="0"/>
              </a:rPr>
              <a:t>iki kız kardeşi bir arada almak suretiyle evlenmek</a:t>
            </a:r>
            <a:r>
              <a:rPr lang="tr-TR" sz="1600" b="1" dirty="0" smtClean="0">
                <a:latin typeface="Times New Roman" pitchFamily="18" charset="0"/>
                <a:cs typeface="Times New Roman" pitchFamily="18" charset="0"/>
              </a:rPr>
              <a:t>, (baldız) </a:t>
            </a:r>
          </a:p>
          <a:p>
            <a:r>
              <a:rPr lang="tr-TR" sz="1600" b="1" dirty="0" smtClean="0">
                <a:latin typeface="Times New Roman" pitchFamily="18" charset="0"/>
                <a:cs typeface="Times New Roman" pitchFamily="18" charset="0"/>
              </a:rPr>
              <a:t>Kocalı (evli) kadınlar,</a:t>
            </a:r>
            <a:endParaRPr lang="tr-TR" sz="1600" b="1" dirty="0" smtClean="0">
              <a:latin typeface="Times New Roman" pitchFamily="18" charset="0"/>
              <a:cs typeface="Times New Roman" pitchFamily="18" charset="0"/>
            </a:endParaRPr>
          </a:p>
          <a:p>
            <a:pPr>
              <a:buNone/>
            </a:pPr>
            <a:r>
              <a:rPr lang="tr-TR" sz="1600" b="1" dirty="0" smtClean="0">
                <a:latin typeface="Times New Roman" pitchFamily="18" charset="0"/>
                <a:cs typeface="Times New Roman" pitchFamily="18" charset="0"/>
              </a:rPr>
              <a:t>      size </a:t>
            </a:r>
            <a:r>
              <a:rPr lang="tr-TR" sz="1600" b="1" dirty="0">
                <a:latin typeface="Times New Roman" pitchFamily="18" charset="0"/>
                <a:cs typeface="Times New Roman" pitchFamily="18" charset="0"/>
              </a:rPr>
              <a:t>haram kılındı. Doğrusu Allah bağışlar ve merhamet </a:t>
            </a:r>
            <a:r>
              <a:rPr lang="tr-TR" sz="1600" b="1" dirty="0" smtClean="0">
                <a:latin typeface="Times New Roman" pitchFamily="18" charset="0"/>
                <a:cs typeface="Times New Roman" pitchFamily="18" charset="0"/>
              </a:rPr>
              <a:t>eder.”</a:t>
            </a:r>
            <a:endParaRPr lang="tr-TR" sz="1600" b="1" dirty="0">
              <a:latin typeface="Times New Roman" pitchFamily="18" charset="0"/>
              <a:cs typeface="Times New Roman" pitchFamily="18" charset="0"/>
            </a:endParaRPr>
          </a:p>
        </p:txBody>
      </p:sp>
      <p:sp>
        <p:nvSpPr>
          <p:cNvPr id="5" name="4 Slayt Numarası Yer Tutucusu"/>
          <p:cNvSpPr>
            <a:spLocks noGrp="1"/>
          </p:cNvSpPr>
          <p:nvPr>
            <p:ph type="sldNum" sz="quarter" idx="12"/>
          </p:nvPr>
        </p:nvSpPr>
        <p:spPr>
          <a:xfrm>
            <a:off x="0" y="6400800"/>
            <a:ext cx="457200" cy="457200"/>
          </a:xfrm>
        </p:spPr>
        <p:txBody>
          <a:bodyPr/>
          <a:lstStyle/>
          <a:p>
            <a:fld id="{F302176B-0E47-46AC-8F43-DAB4B8A37D06}" type="slidenum">
              <a:rPr lang="tr-TR" smtClean="0"/>
              <a:pPr/>
              <a:t>29</a:t>
            </a:fld>
            <a:endParaRPr lang="tr-TR" dirty="0"/>
          </a:p>
        </p:txBody>
      </p:sp>
      <p:sp>
        <p:nvSpPr>
          <p:cNvPr id="7" name="6 Metin kutusu"/>
          <p:cNvSpPr txBox="1"/>
          <p:nvPr/>
        </p:nvSpPr>
        <p:spPr>
          <a:xfrm>
            <a:off x="3851920" y="2535287"/>
            <a:ext cx="4032448" cy="461665"/>
          </a:xfrm>
          <a:prstGeom prst="rect">
            <a:avLst/>
          </a:prstGeom>
          <a:solidFill>
            <a:srgbClr val="FF0066"/>
          </a:solidFill>
          <a:ln w="57150">
            <a:solidFill>
              <a:schemeClr val="tx1"/>
            </a:solidFill>
          </a:ln>
        </p:spPr>
        <p:txBody>
          <a:bodyPr wrap="square" rtlCol="0">
            <a:spAutoFit/>
          </a:bodyPr>
          <a:lstStyle/>
          <a:p>
            <a:pPr algn="ctr"/>
            <a:r>
              <a:rPr lang="tr-TR" sz="2400" b="1" dirty="0" smtClean="0"/>
              <a:t>AYET-İ  KERİME </a:t>
            </a:r>
            <a:r>
              <a:rPr lang="tr-TR" sz="2400" dirty="0" smtClean="0">
                <a:latin typeface="Times New Roman" pitchFamily="18" charset="0"/>
                <a:cs typeface="Times New Roman" pitchFamily="18" charset="0"/>
              </a:rPr>
              <a:t> </a:t>
            </a:r>
            <a:r>
              <a:rPr lang="tr-TR" b="1" dirty="0" smtClean="0">
                <a:latin typeface="Times New Roman" pitchFamily="18" charset="0"/>
                <a:cs typeface="Times New Roman" pitchFamily="18" charset="0"/>
              </a:rPr>
              <a:t>(Nisa, </a:t>
            </a:r>
            <a:r>
              <a:rPr lang="tr-TR" b="1" dirty="0" smtClean="0">
                <a:latin typeface="Times New Roman" pitchFamily="18" charset="0"/>
                <a:cs typeface="Times New Roman" pitchFamily="18" charset="0"/>
              </a:rPr>
              <a:t>93)</a:t>
            </a:r>
            <a:endParaRPr lang="tr-TR" b="1" dirty="0"/>
          </a:p>
        </p:txBody>
      </p:sp>
    </p:spTree>
    <p:extLst>
      <p:ext uri="{BB962C8B-B14F-4D97-AF65-F5344CB8AC3E}">
        <p14:creationId xmlns="" xmlns:p14="http://schemas.microsoft.com/office/powerpoint/2010/main" val="2259762123"/>
      </p:ext>
    </p:extLst>
  </p:cSld>
  <p:clrMapOvr>
    <a:masterClrMapping/>
  </p:clrMapOvr>
  <p:transition spd="med">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49000"/>
          </a:schemeClr>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683568" y="1925960"/>
            <a:ext cx="7772400" cy="1143000"/>
          </a:xfrm>
          <a:solidFill>
            <a:srgbClr val="00B0F0"/>
          </a:solidFill>
        </p:spPr>
        <p:txBody>
          <a:bodyPr anchor="ctr">
            <a:normAutofit/>
          </a:bodyPr>
          <a:lstStyle/>
          <a:p>
            <a:pPr algn="ctr"/>
            <a:r>
              <a:rPr lang="tr-TR" sz="4400" b="1" dirty="0" smtClean="0">
                <a:solidFill>
                  <a:srgbClr val="C00000"/>
                </a:solidFill>
              </a:rPr>
              <a:t>Tanımı:</a:t>
            </a:r>
            <a:endParaRPr lang="tr-TR" sz="4400" b="1" dirty="0">
              <a:solidFill>
                <a:srgbClr val="C00000"/>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pPr/>
              <a:t>3</a:t>
            </a:fld>
            <a:endParaRPr lang="tr-TR" dirty="0"/>
          </a:p>
        </p:txBody>
      </p:sp>
      <p:sp>
        <p:nvSpPr>
          <p:cNvPr id="3" name="İçerik Yer Tutucusu 2"/>
          <p:cNvSpPr>
            <a:spLocks noGrp="1"/>
          </p:cNvSpPr>
          <p:nvPr>
            <p:ph sz="quarter" idx="1"/>
          </p:nvPr>
        </p:nvSpPr>
        <p:spPr>
          <a:xfrm>
            <a:off x="683568" y="3103984"/>
            <a:ext cx="7772400" cy="3421360"/>
          </a:xfrm>
          <a:solidFill>
            <a:srgbClr val="7030A0"/>
          </a:solidFill>
        </p:spPr>
        <p:txBody>
          <a:bodyPr/>
          <a:lstStyle/>
          <a:p>
            <a:pPr algn="just"/>
            <a:r>
              <a:rPr lang="tr-TR" sz="3600" i="1" u="sng" dirty="0">
                <a:solidFill>
                  <a:srgbClr val="FFFF00"/>
                </a:solidFill>
                <a:effectLst>
                  <a:outerShdw blurRad="38100" dist="38100" dir="2700000" algn="tl">
                    <a:srgbClr val="000000">
                      <a:alpha val="43137"/>
                    </a:srgbClr>
                  </a:outerShdw>
                </a:effectLst>
                <a:latin typeface="Times New Roman"/>
                <a:ea typeface="Times New Roman"/>
                <a:cs typeface="Simplified Arabic"/>
              </a:rPr>
              <a:t>Sıla-i rahim</a:t>
            </a:r>
            <a:r>
              <a:rPr lang="tr-TR" sz="3600" u="sng" dirty="0">
                <a:solidFill>
                  <a:srgbClr val="FFFF00"/>
                </a:solidFill>
                <a:effectLst>
                  <a:outerShdw blurRad="38100" dist="38100" dir="2700000" algn="tl">
                    <a:srgbClr val="000000">
                      <a:alpha val="43137"/>
                    </a:srgbClr>
                  </a:outerShdw>
                </a:effectLst>
                <a:latin typeface="Times New Roman"/>
                <a:ea typeface="Times New Roman"/>
                <a:cs typeface="Simplified Arabic"/>
              </a:rPr>
              <a:t>;</a:t>
            </a:r>
            <a:r>
              <a:rPr lang="tr-TR" sz="3600" dirty="0">
                <a:solidFill>
                  <a:srgbClr val="FFFF00"/>
                </a:solidFill>
                <a:effectLst>
                  <a:outerShdw blurRad="38100" dist="38100" dir="2700000" algn="tl">
                    <a:srgbClr val="000000">
                      <a:alpha val="43137"/>
                    </a:srgbClr>
                  </a:outerShdw>
                </a:effectLst>
                <a:latin typeface="Times New Roman"/>
                <a:ea typeface="Times New Roman"/>
                <a:cs typeface="Simplified Arabic"/>
              </a:rPr>
              <a:t>  </a:t>
            </a:r>
            <a:r>
              <a:rPr lang="tr-TR" sz="3600" dirty="0">
                <a:solidFill>
                  <a:schemeClr val="bg1"/>
                </a:solidFill>
                <a:latin typeface="Times New Roman"/>
                <a:ea typeface="Times New Roman"/>
                <a:cs typeface="Simplified Arabic"/>
              </a:rPr>
              <a:t>gerek kan, gerekse evlilik vesilesiyle oluşan hısımlara, yakınlara iyilikte ve yardımda bulunma, onlarla </a:t>
            </a:r>
            <a:r>
              <a:rPr lang="tr-TR" sz="3600" dirty="0" smtClean="0">
                <a:solidFill>
                  <a:schemeClr val="bg1"/>
                </a:solidFill>
                <a:latin typeface="Times New Roman"/>
                <a:ea typeface="Times New Roman"/>
                <a:cs typeface="Simplified Arabic"/>
              </a:rPr>
              <a:t>ilgilenme ve akrabalık </a:t>
            </a:r>
            <a:r>
              <a:rPr lang="tr-TR" sz="3600" dirty="0">
                <a:solidFill>
                  <a:schemeClr val="bg1"/>
                </a:solidFill>
                <a:latin typeface="Times New Roman"/>
                <a:ea typeface="Times New Roman"/>
                <a:cs typeface="Simplified Arabic"/>
              </a:rPr>
              <a:t>bağlarını güçlendirip, koruma şeklinde tanımlanabilir.  </a:t>
            </a:r>
            <a:endParaRPr lang="tr-TR" sz="3600" dirty="0">
              <a:solidFill>
                <a:schemeClr val="bg1"/>
              </a:solidFill>
              <a:latin typeface="Times New Roman"/>
              <a:ea typeface="Times New Roman"/>
            </a:endParaRPr>
          </a:p>
          <a:p>
            <a:endParaRPr lang="tr-TR" dirty="0"/>
          </a:p>
        </p:txBody>
      </p:sp>
      <p:pic>
        <p:nvPicPr>
          <p:cNvPr id="1026" name="Picture 2" descr="C:\Users\engin\Desktop\Sıla-i Rahim (27.11.2015)\6237[1].jpg"/>
          <p:cNvPicPr>
            <a:picLocks noChangeAspect="1" noChangeArrowheads="1"/>
          </p:cNvPicPr>
          <p:nvPr/>
        </p:nvPicPr>
        <p:blipFill>
          <a:blip r:embed="rId2" cstate="print"/>
          <a:srcRect/>
          <a:stretch>
            <a:fillRect/>
          </a:stretch>
        </p:blipFill>
        <p:spPr bwMode="auto">
          <a:xfrm>
            <a:off x="1619672" y="188640"/>
            <a:ext cx="5544616" cy="1776983"/>
          </a:xfrm>
          <a:prstGeom prst="rect">
            <a:avLst/>
          </a:prstGeom>
          <a:noFill/>
        </p:spPr>
      </p:pic>
    </p:spTree>
    <p:extLst>
      <p:ext uri="{BB962C8B-B14F-4D97-AF65-F5344CB8AC3E}">
        <p14:creationId xmlns="" xmlns:p14="http://schemas.microsoft.com/office/powerpoint/2010/main" val="622827955"/>
      </p:ext>
    </p:extLst>
  </p:cSld>
  <p:clrMapOvr>
    <a:masterClrMapping/>
  </p:clrMapOvr>
  <p:transition spd="med">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a:xfrm>
            <a:off x="0" y="6400800"/>
            <a:ext cx="457200" cy="457200"/>
          </a:xfrm>
        </p:spPr>
        <p:txBody>
          <a:bodyPr/>
          <a:lstStyle/>
          <a:p>
            <a:fld id="{F302176B-0E47-46AC-8F43-DAB4B8A37D06}" type="slidenum">
              <a:rPr lang="tr-TR" smtClean="0"/>
              <a:pPr/>
              <a:t>30</a:t>
            </a:fld>
            <a:endParaRPr lang="tr-TR" dirty="0"/>
          </a:p>
        </p:txBody>
      </p:sp>
      <p:sp>
        <p:nvSpPr>
          <p:cNvPr id="3" name="İçerik Yer Tutucusu 2"/>
          <p:cNvSpPr>
            <a:spLocks noGrp="1"/>
          </p:cNvSpPr>
          <p:nvPr>
            <p:ph sz="quarter" idx="1"/>
          </p:nvPr>
        </p:nvSpPr>
        <p:spPr>
          <a:xfrm>
            <a:off x="457200" y="1052736"/>
            <a:ext cx="8229600" cy="5328592"/>
          </a:xfrm>
          <a:solidFill>
            <a:srgbClr val="FFFF00"/>
          </a:solidFill>
        </p:spPr>
        <p:txBody>
          <a:bodyPr anchor="ctr">
            <a:normAutofit/>
          </a:bodyPr>
          <a:lstStyle/>
          <a:p>
            <a:pPr algn="just">
              <a:buNone/>
            </a:pPr>
            <a:r>
              <a:rPr lang="tr-TR" sz="2400" b="1" dirty="0" smtClean="0">
                <a:solidFill>
                  <a:srgbClr val="00B0F0"/>
                </a:solidFill>
                <a:latin typeface="Times New Roman" pitchFamily="18" charset="0"/>
                <a:cs typeface="Times New Roman" pitchFamily="18" charset="0"/>
              </a:rPr>
              <a:t>2)</a:t>
            </a:r>
            <a:r>
              <a:rPr lang="tr-TR" sz="2400" dirty="0" smtClean="0">
                <a:latin typeface="Times New Roman" pitchFamily="18" charset="0"/>
                <a:cs typeface="Times New Roman" pitchFamily="18" charset="0"/>
              </a:rPr>
              <a:t> </a:t>
            </a:r>
            <a:r>
              <a:rPr lang="tr-TR" sz="2400" b="1" dirty="0">
                <a:solidFill>
                  <a:srgbClr val="C00000"/>
                </a:solidFill>
                <a:latin typeface="Times New Roman" pitchFamily="18" charset="0"/>
                <a:cs typeface="Times New Roman" pitchFamily="18" charset="0"/>
              </a:rPr>
              <a:t>Mirasçı olmak; </a:t>
            </a:r>
            <a:r>
              <a:rPr lang="tr-TR" sz="2400" dirty="0">
                <a:latin typeface="Times New Roman" pitchFamily="18" charset="0"/>
                <a:cs typeface="Times New Roman" pitchFamily="18" charset="0"/>
              </a:rPr>
              <a:t>Yakınlık derecelerine göre akrabalar birbirine mirasçı olur. Kimin kime hangi oranda mirasçı olacağı Kur'an ve Sünnetle </a:t>
            </a:r>
            <a:r>
              <a:rPr lang="tr-TR" sz="2400" dirty="0" smtClean="0">
                <a:latin typeface="Times New Roman" pitchFamily="18" charset="0"/>
                <a:cs typeface="Times New Roman" pitchFamily="18" charset="0"/>
              </a:rPr>
              <a:t>tespit </a:t>
            </a:r>
            <a:r>
              <a:rPr lang="tr-TR" sz="2400" dirty="0">
                <a:latin typeface="Times New Roman" pitchFamily="18" charset="0"/>
                <a:cs typeface="Times New Roman" pitchFamily="18" charset="0"/>
              </a:rPr>
              <a:t>edilmiştir.</a:t>
            </a:r>
          </a:p>
          <a:p>
            <a:pPr algn="just">
              <a:buNone/>
            </a:pPr>
            <a:r>
              <a:rPr lang="tr-TR" sz="2400" b="1" dirty="0" smtClean="0">
                <a:solidFill>
                  <a:srgbClr val="00B0F0"/>
                </a:solidFill>
                <a:latin typeface="Times New Roman" pitchFamily="18" charset="0"/>
                <a:cs typeface="Times New Roman" pitchFamily="18" charset="0"/>
              </a:rPr>
              <a:t>3)</a:t>
            </a:r>
            <a:r>
              <a:rPr lang="tr-TR" sz="2400" dirty="0" smtClean="0">
                <a:latin typeface="Times New Roman" pitchFamily="18" charset="0"/>
                <a:cs typeface="Times New Roman" pitchFamily="18" charset="0"/>
              </a:rPr>
              <a:t> </a:t>
            </a:r>
            <a:r>
              <a:rPr lang="tr-TR" sz="2400" b="1" dirty="0" smtClean="0">
                <a:solidFill>
                  <a:srgbClr val="C00000"/>
                </a:solidFill>
                <a:latin typeface="Times New Roman" pitchFamily="18" charset="0"/>
                <a:cs typeface="Times New Roman" pitchFamily="18" charset="0"/>
              </a:rPr>
              <a:t>Nafaka temini: </a:t>
            </a:r>
            <a:r>
              <a:rPr lang="tr-TR" sz="2400" dirty="0" smtClean="0">
                <a:latin typeface="Times New Roman" pitchFamily="18" charset="0"/>
                <a:cs typeface="Times New Roman" pitchFamily="18" charset="0"/>
              </a:rPr>
              <a:t>Bir kimse, </a:t>
            </a:r>
            <a:r>
              <a:rPr lang="tr-TR" sz="2400" dirty="0" err="1" smtClean="0">
                <a:latin typeface="Times New Roman" pitchFamily="18" charset="0"/>
                <a:cs typeface="Times New Roman" pitchFamily="18" charset="0"/>
              </a:rPr>
              <a:t>usûl</a:t>
            </a:r>
            <a:r>
              <a:rPr lang="tr-TR" sz="2400" dirty="0" smtClean="0">
                <a:latin typeface="Times New Roman" pitchFamily="18" charset="0"/>
                <a:cs typeface="Times New Roman" pitchFamily="18" charset="0"/>
              </a:rPr>
              <a:t> </a:t>
            </a:r>
            <a:r>
              <a:rPr lang="tr-TR" sz="2000" i="1" dirty="0" smtClean="0">
                <a:latin typeface="Times New Roman" pitchFamily="18" charset="0"/>
                <a:cs typeface="Times New Roman" pitchFamily="18" charset="0"/>
              </a:rPr>
              <a:t>(sulbünden geldiği kimseler = anne,baba,dede,nine vb) </a:t>
            </a:r>
            <a:r>
              <a:rPr lang="tr-TR" sz="2400" dirty="0" smtClean="0">
                <a:latin typeface="Times New Roman" pitchFamily="18" charset="0"/>
                <a:cs typeface="Times New Roman" pitchFamily="18" charset="0"/>
              </a:rPr>
              <a:t>ve </a:t>
            </a:r>
            <a:r>
              <a:rPr lang="tr-TR" sz="2400" dirty="0" err="1" smtClean="0">
                <a:latin typeface="Times New Roman" pitchFamily="18" charset="0"/>
                <a:cs typeface="Times New Roman" pitchFamily="18" charset="0"/>
              </a:rPr>
              <a:t>fürûunun</a:t>
            </a:r>
            <a:r>
              <a:rPr lang="tr-TR" sz="2400" dirty="0" smtClean="0">
                <a:latin typeface="Times New Roman" pitchFamily="18" charset="0"/>
                <a:cs typeface="Times New Roman" pitchFamily="18" charset="0"/>
              </a:rPr>
              <a:t> (</a:t>
            </a:r>
            <a:r>
              <a:rPr lang="tr-TR" sz="2000" i="1" dirty="0" smtClean="0">
                <a:latin typeface="Times New Roman" pitchFamily="18" charset="0"/>
                <a:cs typeface="Times New Roman" pitchFamily="18" charset="0"/>
              </a:rPr>
              <a:t>kendi sulbünden gelenlerin = çocukları ve torunları vb.) </a:t>
            </a:r>
            <a:r>
              <a:rPr lang="tr-TR" sz="2400" dirty="0" smtClean="0">
                <a:latin typeface="Times New Roman" pitchFamily="18" charset="0"/>
                <a:cs typeface="Times New Roman" pitchFamily="18" charset="0"/>
              </a:rPr>
              <a:t>nafakasını, muhtaç durumda olan yakın akrabalarının dilerlerse nafakalarını, teminle yükümlü olur. Ayrıca, erkeğin kadınına karşı yiyecek, içecek, giyecek, tedavi ve taşınma vb. gibi hususlarda İslam Dininin erkeğe yüklemiş olduğu bir mükellefiyettir.  </a:t>
            </a:r>
            <a:endParaRPr lang="tr-TR" sz="2000" dirty="0">
              <a:latin typeface="Times New Roman" pitchFamily="18" charset="0"/>
              <a:cs typeface="Times New Roman" pitchFamily="18" charset="0"/>
            </a:endParaRPr>
          </a:p>
        </p:txBody>
      </p:sp>
      <p:sp>
        <p:nvSpPr>
          <p:cNvPr id="4" name="Başlık 1"/>
          <p:cNvSpPr>
            <a:spLocks noGrp="1"/>
          </p:cNvSpPr>
          <p:nvPr>
            <p:ph type="title"/>
          </p:nvPr>
        </p:nvSpPr>
        <p:spPr>
          <a:xfrm>
            <a:off x="611560" y="274638"/>
            <a:ext cx="7772400" cy="562074"/>
          </a:xfrm>
        </p:spPr>
        <p:style>
          <a:lnRef idx="3">
            <a:schemeClr val="lt1"/>
          </a:lnRef>
          <a:fillRef idx="1">
            <a:schemeClr val="accent1"/>
          </a:fillRef>
          <a:effectRef idx="1">
            <a:schemeClr val="accent1"/>
          </a:effectRef>
          <a:fontRef idx="minor">
            <a:schemeClr val="lt1"/>
          </a:fontRef>
        </p:style>
        <p:txBody>
          <a:bodyPr anchor="ctr">
            <a:noAutofit/>
          </a:bodyPr>
          <a:lstStyle/>
          <a:p>
            <a:pPr algn="ctr"/>
            <a:r>
              <a:rPr lang="tr-TR" sz="2800" dirty="0" smtClean="0">
                <a:latin typeface="Arial" pitchFamily="34" charset="0"/>
                <a:cs typeface="Arial" pitchFamily="34" charset="0"/>
              </a:rPr>
              <a:t>Akrabalığın  </a:t>
            </a:r>
            <a:r>
              <a:rPr lang="tr-TR" sz="2800" dirty="0" err="1" smtClean="0">
                <a:latin typeface="Arial" pitchFamily="34" charset="0"/>
                <a:cs typeface="Arial" pitchFamily="34" charset="0"/>
              </a:rPr>
              <a:t>Hukûkî</a:t>
            </a:r>
            <a:r>
              <a:rPr lang="tr-TR" sz="2800" dirty="0" smtClean="0">
                <a:latin typeface="Arial" pitchFamily="34" charset="0"/>
                <a:cs typeface="Arial" pitchFamily="34" charset="0"/>
              </a:rPr>
              <a:t>  Neticeleri:</a:t>
            </a:r>
            <a:endParaRPr lang="tr-TR" sz="2800" dirty="0">
              <a:latin typeface="Arial" pitchFamily="34" charset="0"/>
              <a:cs typeface="Arial" pitchFamily="34" charset="0"/>
            </a:endParaRPr>
          </a:p>
        </p:txBody>
      </p:sp>
    </p:spTree>
    <p:extLst>
      <p:ext uri="{BB962C8B-B14F-4D97-AF65-F5344CB8AC3E}">
        <p14:creationId xmlns="" xmlns:p14="http://schemas.microsoft.com/office/powerpoint/2010/main" val="840930981"/>
      </p:ext>
    </p:extLst>
  </p:cSld>
  <p:clrMapOvr>
    <a:masterClrMapping/>
  </p:clrMapOvr>
  <p:transition spd="med">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ÇERÇEVE"/>
          <p:cNvPicPr>
            <a:picLocks noChangeAspect="1" noChangeArrowheads="1"/>
          </p:cNvPicPr>
          <p:nvPr/>
        </p:nvPicPr>
        <p:blipFill>
          <a:blip r:embed="rId3" cstate="print"/>
          <a:srcRect/>
          <a:stretch>
            <a:fillRect/>
          </a:stretch>
        </p:blipFill>
        <p:spPr bwMode="auto">
          <a:xfrm>
            <a:off x="-323850" y="-242888"/>
            <a:ext cx="9753600" cy="7315201"/>
          </a:xfrm>
          <a:prstGeom prst="rect">
            <a:avLst/>
          </a:prstGeom>
          <a:noFill/>
          <a:ln w="9525">
            <a:noFill/>
            <a:miter lim="800000"/>
            <a:headEnd/>
            <a:tailEnd/>
          </a:ln>
        </p:spPr>
      </p:pic>
      <p:sp>
        <p:nvSpPr>
          <p:cNvPr id="39939" name="Rectangle 3"/>
          <p:cNvSpPr>
            <a:spLocks noChangeArrowheads="1"/>
          </p:cNvSpPr>
          <p:nvPr/>
        </p:nvSpPr>
        <p:spPr bwMode="auto">
          <a:xfrm>
            <a:off x="827088" y="1196975"/>
            <a:ext cx="7416800" cy="4559300"/>
          </a:xfrm>
          <a:prstGeom prst="rect">
            <a:avLst/>
          </a:prstGeom>
          <a:solidFill>
            <a:srgbClr val="FFFF99"/>
          </a:solidFill>
          <a:ln w="88900" cmpd="tri">
            <a:pattFill prst="pct5">
              <a:fgClr>
                <a:schemeClr val="tx1"/>
              </a:fgClr>
              <a:bgClr>
                <a:srgbClr val="996633"/>
              </a:bgClr>
            </a:pattFill>
            <a:miter lim="800000"/>
            <a:headEnd/>
            <a:tailEnd/>
          </a:ln>
        </p:spPr>
        <p:txBody>
          <a:bodyPr>
            <a:spAutoFit/>
          </a:bodyPr>
          <a:lstStyle/>
          <a:p>
            <a:pPr algn="ctr"/>
            <a:endParaRPr lang="tr-TR" sz="5000" b="1">
              <a:solidFill>
                <a:srgbClr val="008000"/>
              </a:solidFill>
              <a:latin typeface="Square721 BT" pitchFamily="34" charset="0"/>
            </a:endParaRPr>
          </a:p>
          <a:p>
            <a:pPr algn="ctr"/>
            <a:endParaRPr lang="tr-TR" sz="1400" b="1">
              <a:solidFill>
                <a:srgbClr val="9933FF"/>
              </a:solidFill>
              <a:latin typeface="Monotype Corsiva" pitchFamily="66" charset="0"/>
            </a:endParaRPr>
          </a:p>
          <a:p>
            <a:pPr algn="ctr"/>
            <a:endParaRPr lang="tr-TR" sz="1400" b="1">
              <a:solidFill>
                <a:srgbClr val="9933FF"/>
              </a:solidFill>
              <a:latin typeface="Monotype Corsiva" pitchFamily="66" charset="0"/>
            </a:endParaRPr>
          </a:p>
          <a:p>
            <a:pPr algn="ctr"/>
            <a:endParaRPr lang="tr-TR" sz="1400" b="1">
              <a:solidFill>
                <a:srgbClr val="9933FF"/>
              </a:solidFill>
              <a:latin typeface="Monotype Corsiva" pitchFamily="66" charset="0"/>
            </a:endParaRPr>
          </a:p>
          <a:p>
            <a:pPr algn="ctr"/>
            <a:endParaRPr lang="tr-TR" sz="1400" b="1">
              <a:solidFill>
                <a:srgbClr val="9933FF"/>
              </a:solidFill>
              <a:latin typeface="Monotype Corsiva" pitchFamily="66" charset="0"/>
            </a:endParaRPr>
          </a:p>
          <a:p>
            <a:pPr algn="ctr"/>
            <a:endParaRPr lang="tr-TR" sz="1400" b="1">
              <a:solidFill>
                <a:srgbClr val="9933FF"/>
              </a:solidFill>
              <a:latin typeface="Monotype Corsiva" pitchFamily="66" charset="0"/>
            </a:endParaRPr>
          </a:p>
          <a:p>
            <a:pPr algn="ctr"/>
            <a:endParaRPr lang="tr-TR" sz="1400" b="1">
              <a:solidFill>
                <a:srgbClr val="9933FF"/>
              </a:solidFill>
              <a:latin typeface="Monotype Corsiva" pitchFamily="66" charset="0"/>
            </a:endParaRPr>
          </a:p>
          <a:p>
            <a:pPr algn="ctr"/>
            <a:endParaRPr lang="tr-TR" sz="1400" b="1">
              <a:solidFill>
                <a:srgbClr val="9933FF"/>
              </a:solidFill>
              <a:latin typeface="Monotype Corsiva" pitchFamily="66" charset="0"/>
            </a:endParaRPr>
          </a:p>
          <a:p>
            <a:pPr algn="ctr"/>
            <a:endParaRPr lang="tr-TR" sz="1400" b="1">
              <a:solidFill>
                <a:srgbClr val="9933FF"/>
              </a:solidFill>
              <a:latin typeface="Monotype Corsiva" pitchFamily="66" charset="0"/>
            </a:endParaRPr>
          </a:p>
          <a:p>
            <a:pPr algn="ctr"/>
            <a:endParaRPr lang="tr-TR" sz="1400" b="1">
              <a:solidFill>
                <a:srgbClr val="9933FF"/>
              </a:solidFill>
              <a:latin typeface="Monotype Corsiva" pitchFamily="66" charset="0"/>
            </a:endParaRPr>
          </a:p>
          <a:p>
            <a:pPr algn="ctr"/>
            <a:endParaRPr lang="tr-TR" sz="1400" b="1">
              <a:solidFill>
                <a:srgbClr val="9933FF"/>
              </a:solidFill>
              <a:latin typeface="Monotype Corsiva" pitchFamily="66" charset="0"/>
            </a:endParaRPr>
          </a:p>
          <a:p>
            <a:pPr algn="ctr"/>
            <a:endParaRPr lang="tr-TR" sz="1400" b="1">
              <a:solidFill>
                <a:srgbClr val="9933FF"/>
              </a:solidFill>
              <a:latin typeface="Monotype Corsiva" pitchFamily="66" charset="0"/>
            </a:endParaRPr>
          </a:p>
          <a:p>
            <a:pPr algn="ctr"/>
            <a:endParaRPr lang="tr-TR" sz="1400" b="1">
              <a:solidFill>
                <a:srgbClr val="9933FF"/>
              </a:solidFill>
              <a:latin typeface="Monotype Corsiva" pitchFamily="66" charset="0"/>
            </a:endParaRPr>
          </a:p>
          <a:p>
            <a:pPr algn="ctr"/>
            <a:endParaRPr lang="tr-TR" sz="1400" b="1">
              <a:solidFill>
                <a:srgbClr val="9933FF"/>
              </a:solidFill>
              <a:latin typeface="Monotype Corsiva" pitchFamily="66" charset="0"/>
            </a:endParaRPr>
          </a:p>
          <a:p>
            <a:pPr algn="ctr"/>
            <a:endParaRPr lang="tr-TR" sz="1400" b="1">
              <a:solidFill>
                <a:srgbClr val="9933FF"/>
              </a:solidFill>
              <a:latin typeface="Monotype Corsiva" pitchFamily="66" charset="0"/>
            </a:endParaRPr>
          </a:p>
          <a:p>
            <a:pPr algn="ctr"/>
            <a:endParaRPr lang="tr-TR" sz="1400" b="1">
              <a:solidFill>
                <a:srgbClr val="9933FF"/>
              </a:solidFill>
              <a:latin typeface="Monotype Corsiva" pitchFamily="66" charset="0"/>
            </a:endParaRPr>
          </a:p>
          <a:p>
            <a:pPr algn="ctr"/>
            <a:endParaRPr lang="tr-TR" sz="1400" b="1">
              <a:solidFill>
                <a:srgbClr val="9933FF"/>
              </a:solidFill>
              <a:latin typeface="Monotype Corsiva" pitchFamily="66" charset="0"/>
            </a:endParaRPr>
          </a:p>
          <a:p>
            <a:pPr algn="ctr"/>
            <a:endParaRPr lang="tr-TR" sz="1400" b="1">
              <a:solidFill>
                <a:srgbClr val="9933FF"/>
              </a:solidFill>
              <a:latin typeface="Monotype Corsiva" pitchFamily="66" charset="0"/>
            </a:endParaRPr>
          </a:p>
        </p:txBody>
      </p:sp>
      <p:sp>
        <p:nvSpPr>
          <p:cNvPr id="39940" name="WordArt 4"/>
          <p:cNvSpPr>
            <a:spLocks noChangeArrowheads="1" noChangeShapeType="1" noTextEdit="1"/>
          </p:cNvSpPr>
          <p:nvPr/>
        </p:nvSpPr>
        <p:spPr bwMode="auto">
          <a:xfrm>
            <a:off x="1116013" y="1844675"/>
            <a:ext cx="6769100" cy="2952750"/>
          </a:xfrm>
          <a:prstGeom prst="rect">
            <a:avLst/>
          </a:prstGeom>
        </p:spPr>
        <p:txBody>
          <a:bodyPr wrap="none" fromWordArt="1">
            <a:prstTxWarp prst="textFadeUp">
              <a:avLst>
                <a:gd name="adj" fmla="val 11431"/>
              </a:avLst>
            </a:prstTxWarp>
          </a:bodyPr>
          <a:lstStyle/>
          <a:p>
            <a:pPr algn="ctr"/>
            <a:r>
              <a:rPr lang="tr-TR" sz="3600" kern="10">
                <a:ln w="12700">
                  <a:solidFill>
                    <a:schemeClr val="accent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ENGİN IŞIK</a:t>
            </a:r>
          </a:p>
          <a:p>
            <a:pPr algn="ctr"/>
            <a:r>
              <a:rPr lang="tr-TR" sz="3600" kern="10">
                <a:ln w="12700">
                  <a:solidFill>
                    <a:schemeClr val="accent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VALİDE CAMİİ</a:t>
            </a:r>
          </a:p>
          <a:p>
            <a:pPr algn="ctr"/>
            <a:r>
              <a:rPr lang="tr-TR" sz="3600" kern="10">
                <a:ln w="12700">
                  <a:solidFill>
                    <a:schemeClr val="accent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İMAM-HATİBİ</a:t>
            </a:r>
          </a:p>
          <a:p>
            <a:pPr algn="ctr"/>
            <a:endParaRPr lang="tr-TR" sz="3600" kern="10">
              <a:ln w="12700">
                <a:solidFill>
                  <a:schemeClr val="accent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pic>
        <p:nvPicPr>
          <p:cNvPr id="39941" name="Resim 1"/>
          <p:cNvPicPr>
            <a:picLocks noChangeAspect="1" noChangeArrowheads="1"/>
          </p:cNvPicPr>
          <p:nvPr/>
        </p:nvPicPr>
        <p:blipFill>
          <a:blip r:embed="rId4" cstate="print"/>
          <a:srcRect/>
          <a:stretch>
            <a:fillRect/>
          </a:stretch>
        </p:blipFill>
        <p:spPr bwMode="auto">
          <a:xfrm>
            <a:off x="900113" y="5162550"/>
            <a:ext cx="3600450" cy="517525"/>
          </a:xfrm>
          <a:prstGeom prst="rect">
            <a:avLst/>
          </a:prstGeom>
          <a:noFill/>
          <a:ln w="38100">
            <a:solidFill>
              <a:schemeClr val="tx1"/>
            </a:solidFill>
            <a:miter lim="800000"/>
            <a:headEnd/>
            <a:tailEnd/>
          </a:ln>
        </p:spPr>
      </p:pic>
      <p:pic>
        <p:nvPicPr>
          <p:cNvPr id="39942" name="Resim 1"/>
          <p:cNvPicPr>
            <a:picLocks noChangeAspect="1" noChangeArrowheads="1"/>
          </p:cNvPicPr>
          <p:nvPr/>
        </p:nvPicPr>
        <p:blipFill>
          <a:blip r:embed="rId5" cstate="print"/>
          <a:srcRect/>
          <a:stretch>
            <a:fillRect/>
          </a:stretch>
        </p:blipFill>
        <p:spPr bwMode="auto">
          <a:xfrm>
            <a:off x="4602163" y="5157788"/>
            <a:ext cx="3605212" cy="547687"/>
          </a:xfrm>
          <a:prstGeom prst="rect">
            <a:avLst/>
          </a:prstGeom>
          <a:noFill/>
          <a:ln w="38100">
            <a:solidFill>
              <a:schemeClr val="tx1"/>
            </a:solidFill>
            <a:miter lim="800000"/>
            <a:headEnd/>
            <a:tailEnd/>
          </a:ln>
        </p:spPr>
      </p:pic>
      <p:sp>
        <p:nvSpPr>
          <p:cNvPr id="39943" name="10 Slayt Numarası Yer Tutucusu"/>
          <p:cNvSpPr>
            <a:spLocks noGrp="1"/>
          </p:cNvSpPr>
          <p:nvPr>
            <p:ph type="sldNum" sz="quarter" idx="12"/>
          </p:nvPr>
        </p:nvSpPr>
        <p:spPr>
          <a:noFill/>
        </p:spPr>
        <p:txBody>
          <a:bodyPr/>
          <a:lstStyle/>
          <a:p>
            <a:fld id="{DC52AA63-F1B9-4D25-902E-72B939489EEA}" type="slidenum">
              <a:rPr lang="tr-TR" smtClean="0"/>
              <a:pPr/>
              <a:t>31</a:t>
            </a:fld>
            <a:endParaRPr lang="tr-TR" smtClean="0"/>
          </a:p>
        </p:txBody>
      </p:sp>
    </p:spTree>
  </p:cSld>
  <p:clrMapOvr>
    <a:masterClrMapping/>
  </p:clrMapOvr>
  <p:transition spd="med">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1447800"/>
            <a:ext cx="8424936" cy="5149552"/>
          </a:xfrm>
          <a:solidFill>
            <a:schemeClr val="accent3">
              <a:lumMod val="60000"/>
              <a:lumOff val="40000"/>
            </a:schemeClr>
          </a:solidFill>
        </p:spPr>
        <p:txBody>
          <a:bodyPr anchor="ctr">
            <a:normAutofit lnSpcReduction="10000"/>
          </a:bodyPr>
          <a:lstStyle/>
          <a:p>
            <a:pPr indent="355600" algn="r" rtl="1">
              <a:spcAft>
                <a:spcPts val="0"/>
              </a:spcAft>
              <a:buNone/>
            </a:pPr>
            <a:endParaRPr lang="tr-TR" sz="1400" b="1" dirty="0" smtClean="0">
              <a:latin typeface="Traditional Arabic" pitchFamily="18" charset="-78"/>
              <a:ea typeface="Times New Roman"/>
              <a:cs typeface="Traditional Arabic" pitchFamily="18" charset="-78"/>
            </a:endParaRPr>
          </a:p>
          <a:p>
            <a:pPr indent="355600" algn="r" rtl="1">
              <a:lnSpc>
                <a:spcPct val="110000"/>
              </a:lnSpc>
              <a:spcAft>
                <a:spcPts val="0"/>
              </a:spcAft>
              <a:buNone/>
            </a:pPr>
            <a:r>
              <a:rPr lang="ar-EG" sz="4300" b="1" dirty="0" smtClean="0">
                <a:latin typeface="Traditional Arabic" pitchFamily="18" charset="-78"/>
                <a:ea typeface="Times New Roman"/>
                <a:cs typeface="Traditional Arabic" pitchFamily="18" charset="-78"/>
              </a:rPr>
              <a:t>الَّذِينَ يَنْقُضُونَ </a:t>
            </a:r>
            <a:r>
              <a:rPr lang="ar-EG" sz="4300" b="1" dirty="0">
                <a:latin typeface="Traditional Arabic" pitchFamily="18" charset="-78"/>
                <a:ea typeface="Times New Roman"/>
                <a:cs typeface="Traditional Arabic" pitchFamily="18" charset="-78"/>
              </a:rPr>
              <a:t>عَهْدَ اللَّهِ </a:t>
            </a:r>
            <a:r>
              <a:rPr lang="ar-EG" sz="4300" b="1" dirty="0" smtClean="0">
                <a:latin typeface="Traditional Arabic" pitchFamily="18" charset="-78"/>
                <a:ea typeface="Times New Roman"/>
                <a:cs typeface="Traditional Arabic" pitchFamily="18" charset="-78"/>
              </a:rPr>
              <a:t>مِنْ </a:t>
            </a:r>
            <a:r>
              <a:rPr lang="ar-EG" sz="4300" b="1" dirty="0">
                <a:latin typeface="Traditional Arabic" pitchFamily="18" charset="-78"/>
                <a:ea typeface="Times New Roman"/>
                <a:cs typeface="Traditional Arabic" pitchFamily="18" charset="-78"/>
              </a:rPr>
              <a:t>بَعْدِ مِيثَاقِهِ وَيَقْطَعُونَ </a:t>
            </a:r>
            <a:r>
              <a:rPr lang="ar-EG" sz="4300" b="1" dirty="0" smtClean="0">
                <a:latin typeface="Traditional Arabic" pitchFamily="18" charset="-78"/>
                <a:ea typeface="Times New Roman"/>
                <a:cs typeface="Traditional Arabic" pitchFamily="18" charset="-78"/>
              </a:rPr>
              <a:t>مَا </a:t>
            </a:r>
            <a:r>
              <a:rPr lang="ar-EG" sz="4300" b="1" dirty="0">
                <a:latin typeface="Traditional Arabic" pitchFamily="18" charset="-78"/>
                <a:ea typeface="Times New Roman"/>
                <a:cs typeface="Traditional Arabic" pitchFamily="18" charset="-78"/>
              </a:rPr>
              <a:t>أَمَرَ اللَّهُ بِهِ </a:t>
            </a:r>
            <a:r>
              <a:rPr lang="ar-EG" sz="4300" b="1" dirty="0" smtClean="0">
                <a:latin typeface="Traditional Arabic" pitchFamily="18" charset="-78"/>
                <a:ea typeface="Times New Roman"/>
                <a:cs typeface="Traditional Arabic" pitchFamily="18" charset="-78"/>
              </a:rPr>
              <a:t>أَنْ </a:t>
            </a:r>
            <a:r>
              <a:rPr lang="ar-EG" sz="4300" b="1" dirty="0">
                <a:latin typeface="Traditional Arabic" pitchFamily="18" charset="-78"/>
                <a:ea typeface="Times New Roman"/>
                <a:cs typeface="Traditional Arabic" pitchFamily="18" charset="-78"/>
              </a:rPr>
              <a:t>يُوصَلَ وَيُفْسِدُونَ فِي </a:t>
            </a:r>
            <a:r>
              <a:rPr lang="ar-EG" sz="4300" b="1" dirty="0" smtClean="0">
                <a:latin typeface="Traditional Arabic" pitchFamily="18" charset="-78"/>
                <a:ea typeface="Times New Roman"/>
                <a:cs typeface="Traditional Arabic" pitchFamily="18" charset="-78"/>
              </a:rPr>
              <a:t>الْأَرْضِ </a:t>
            </a:r>
            <a:r>
              <a:rPr lang="ar-EG" sz="4300" b="1" dirty="0">
                <a:latin typeface="Traditional Arabic" pitchFamily="18" charset="-78"/>
                <a:ea typeface="Times New Roman"/>
                <a:cs typeface="Traditional Arabic" pitchFamily="18" charset="-78"/>
              </a:rPr>
              <a:t>أُولَئِكَ هُمُ </a:t>
            </a:r>
            <a:r>
              <a:rPr lang="ar-EG" sz="4300" b="1" dirty="0" smtClean="0">
                <a:latin typeface="Traditional Arabic" pitchFamily="18" charset="-78"/>
                <a:ea typeface="Times New Roman"/>
                <a:cs typeface="Traditional Arabic" pitchFamily="18" charset="-78"/>
              </a:rPr>
              <a:t>الْخَاسِرُونَ</a:t>
            </a:r>
            <a:r>
              <a:rPr lang="tr-TR" sz="4300" b="1" dirty="0" smtClean="0">
                <a:solidFill>
                  <a:srgbClr val="C00000"/>
                </a:solidFill>
                <a:latin typeface="Traditional Arabic" pitchFamily="18" charset="-78"/>
                <a:ea typeface="Times New Roman"/>
                <a:cs typeface="Traditional Arabic" pitchFamily="18" charset="-78"/>
              </a:rPr>
              <a:t>* </a:t>
            </a:r>
            <a:endParaRPr lang="tr-TR" sz="4300" dirty="0">
              <a:solidFill>
                <a:srgbClr val="C00000"/>
              </a:solidFill>
              <a:latin typeface="Traditional Arabic" pitchFamily="18" charset="-78"/>
              <a:ea typeface="Times New Roman"/>
              <a:cs typeface="Traditional Arabic" pitchFamily="18" charset="-78"/>
            </a:endParaRPr>
          </a:p>
          <a:p>
            <a:pPr algn="just">
              <a:buNone/>
            </a:pPr>
            <a:r>
              <a:rPr lang="tr-TR" sz="3000" dirty="0" smtClean="0">
                <a:latin typeface="Times New Roman"/>
                <a:ea typeface="Times New Roman"/>
                <a:cs typeface="Simplified Arabic"/>
              </a:rPr>
              <a:t>  “ Onlar</a:t>
            </a:r>
            <a:r>
              <a:rPr lang="tr-TR" sz="3000" dirty="0">
                <a:latin typeface="Times New Roman"/>
                <a:ea typeface="Times New Roman"/>
                <a:cs typeface="Simplified Arabic"/>
              </a:rPr>
              <a:t>, Allah’a verdikleri sözü, pekiştirilmesinden sonra bozan, Allah’ın korunmasını emrettiği bağları (</a:t>
            </a:r>
            <a:r>
              <a:rPr lang="tr-TR" sz="3000" dirty="0" err="1">
                <a:latin typeface="Times New Roman"/>
                <a:ea typeface="Times New Roman"/>
                <a:cs typeface="Simplified Arabic"/>
              </a:rPr>
              <a:t>imân</a:t>
            </a:r>
            <a:r>
              <a:rPr lang="tr-TR" sz="3000" dirty="0">
                <a:latin typeface="Times New Roman"/>
                <a:ea typeface="Times New Roman"/>
                <a:cs typeface="Simplified Arabic"/>
              </a:rPr>
              <a:t>, akrabalık, beşeri ve ahlaki bütün ilişkileri) koparan ve yeryüzünde bozgunculuk yapan kimselerdir. İşte onlar ziyana uğrayanların ta </a:t>
            </a:r>
            <a:r>
              <a:rPr lang="tr-TR" sz="3000" dirty="0" smtClean="0">
                <a:latin typeface="Times New Roman"/>
                <a:ea typeface="Times New Roman"/>
                <a:cs typeface="Simplified Arabic"/>
              </a:rPr>
              <a:t>kendileridir.” </a:t>
            </a:r>
            <a:r>
              <a:rPr lang="tr-TR" sz="1900" dirty="0" smtClean="0">
                <a:latin typeface="Times New Roman"/>
                <a:ea typeface="Times New Roman"/>
                <a:cs typeface="Simplified Arabic"/>
              </a:rPr>
              <a:t>(</a:t>
            </a:r>
            <a:r>
              <a:rPr lang="tr-TR" sz="1900" dirty="0">
                <a:latin typeface="Times New Roman"/>
                <a:ea typeface="Times New Roman"/>
                <a:cs typeface="Simplified Arabic"/>
              </a:rPr>
              <a:t>Bakara, </a:t>
            </a:r>
            <a:r>
              <a:rPr lang="tr-TR" sz="1900" dirty="0" smtClean="0">
                <a:latin typeface="Times New Roman"/>
                <a:ea typeface="Times New Roman"/>
                <a:cs typeface="Simplified Arabic"/>
              </a:rPr>
              <a:t>27)</a:t>
            </a:r>
            <a:endParaRPr lang="tr-TR" sz="1900" dirty="0"/>
          </a:p>
        </p:txBody>
      </p:sp>
      <p:sp>
        <p:nvSpPr>
          <p:cNvPr id="8" name="Başlık 1"/>
          <p:cNvSpPr>
            <a:spLocks noGrp="1"/>
          </p:cNvSpPr>
          <p:nvPr>
            <p:ph type="title"/>
          </p:nvPr>
        </p:nvSpPr>
        <p:spPr>
          <a:xfrm>
            <a:off x="755576" y="188640"/>
            <a:ext cx="7772400" cy="720080"/>
          </a:xfrm>
          <a:solidFill>
            <a:schemeClr val="accent2">
              <a:lumMod val="60000"/>
              <a:lumOff val="40000"/>
            </a:schemeClr>
          </a:solidFill>
        </p:spPr>
        <p:txBody>
          <a:bodyPr anchor="ctr">
            <a:noAutofit/>
          </a:bodyPr>
          <a:lstStyle/>
          <a:p>
            <a:pPr algn="ctr"/>
            <a:r>
              <a:rPr lang="tr-TR" b="1" dirty="0" smtClean="0">
                <a:solidFill>
                  <a:srgbClr val="FFFF00"/>
                </a:solidFill>
              </a:rPr>
              <a:t>Sıla-i </a:t>
            </a:r>
            <a:r>
              <a:rPr lang="tr-TR" b="1" dirty="0" err="1" smtClean="0">
                <a:solidFill>
                  <a:srgbClr val="FFFF00"/>
                </a:solidFill>
              </a:rPr>
              <a:t>Rahimin</a:t>
            </a:r>
            <a:r>
              <a:rPr lang="tr-TR" b="1" dirty="0" smtClean="0">
                <a:solidFill>
                  <a:srgbClr val="FFFF00"/>
                </a:solidFill>
              </a:rPr>
              <a:t> Gerekliliği,</a:t>
            </a:r>
            <a:endParaRPr lang="tr-TR" b="1" dirty="0">
              <a:solidFill>
                <a:srgbClr val="FFFF00"/>
              </a:solidFill>
            </a:endParaRPr>
          </a:p>
        </p:txBody>
      </p:sp>
      <p:sp>
        <p:nvSpPr>
          <p:cNvPr id="9" name="Text Box 15"/>
          <p:cNvSpPr txBox="1">
            <a:spLocks noChangeArrowheads="1"/>
          </p:cNvSpPr>
          <p:nvPr/>
        </p:nvSpPr>
        <p:spPr bwMode="auto">
          <a:xfrm>
            <a:off x="2771800" y="1052736"/>
            <a:ext cx="3456384" cy="584775"/>
          </a:xfrm>
          <a:prstGeom prst="rect">
            <a:avLst/>
          </a:prstGeom>
          <a:solidFill>
            <a:srgbClr val="00B0F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tr-TR" sz="3200" b="1" dirty="0">
                <a:solidFill>
                  <a:srgbClr val="C00000"/>
                </a:solidFill>
              </a:rPr>
              <a:t> </a:t>
            </a:r>
            <a:r>
              <a:rPr lang="tr-TR" sz="3200" b="1" dirty="0" smtClean="0">
                <a:solidFill>
                  <a:srgbClr val="C00000"/>
                </a:solidFill>
              </a:rPr>
              <a:t>AYET-İ KERİME</a:t>
            </a:r>
            <a:endParaRPr lang="tr-TR" b="1" dirty="0">
              <a:solidFill>
                <a:srgbClr val="C00000"/>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pPr/>
              <a:t>4</a:t>
            </a:fld>
            <a:endParaRPr lang="tr-TR" dirty="0"/>
          </a:p>
        </p:txBody>
      </p:sp>
    </p:spTree>
    <p:extLst>
      <p:ext uri="{BB962C8B-B14F-4D97-AF65-F5344CB8AC3E}">
        <p14:creationId xmlns="" xmlns:p14="http://schemas.microsoft.com/office/powerpoint/2010/main" val="861247529"/>
      </p:ext>
    </p:extLst>
  </p:cSld>
  <p:clrMapOvr>
    <a:masterClrMapping/>
  </p:clrMapOvr>
  <p:transition spd="med">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202630"/>
            <a:ext cx="7931224" cy="778098"/>
          </a:xfrm>
        </p:spPr>
        <p:style>
          <a:lnRef idx="1">
            <a:schemeClr val="dk1"/>
          </a:lnRef>
          <a:fillRef idx="3">
            <a:schemeClr val="dk1"/>
          </a:fillRef>
          <a:effectRef idx="2">
            <a:schemeClr val="dk1"/>
          </a:effectRef>
          <a:fontRef idx="minor">
            <a:schemeClr val="lt1"/>
          </a:fontRef>
        </p:style>
        <p:txBody>
          <a:bodyPr anchor="ctr">
            <a:noAutofit/>
          </a:bodyPr>
          <a:lstStyle/>
          <a:p>
            <a:pPr algn="ctr"/>
            <a:r>
              <a:rPr lang="tr-TR" sz="4400" dirty="0" smtClean="0"/>
              <a:t>Sıla-i Rahimi Terk Etmenin Kötülüğü</a:t>
            </a:r>
            <a:endParaRPr lang="tr-TR" sz="4400" dirty="0"/>
          </a:p>
        </p:txBody>
      </p:sp>
      <p:sp>
        <p:nvSpPr>
          <p:cNvPr id="5" name="4 Slayt Numarası Yer Tutucusu"/>
          <p:cNvSpPr>
            <a:spLocks noGrp="1"/>
          </p:cNvSpPr>
          <p:nvPr>
            <p:ph type="sldNum" sz="quarter" idx="12"/>
          </p:nvPr>
        </p:nvSpPr>
        <p:spPr>
          <a:xfrm>
            <a:off x="0" y="6400800"/>
            <a:ext cx="457200" cy="457200"/>
          </a:xfrm>
        </p:spPr>
        <p:txBody>
          <a:bodyPr/>
          <a:lstStyle/>
          <a:p>
            <a:fld id="{F302176B-0E47-46AC-8F43-DAB4B8A37D06}" type="slidenum">
              <a:rPr lang="tr-TR" smtClean="0"/>
              <a:pPr/>
              <a:t>5</a:t>
            </a:fld>
            <a:endParaRPr lang="tr-TR"/>
          </a:p>
        </p:txBody>
      </p:sp>
      <p:sp>
        <p:nvSpPr>
          <p:cNvPr id="3" name="İçerik Yer Tutucusu 2"/>
          <p:cNvSpPr>
            <a:spLocks noGrp="1"/>
          </p:cNvSpPr>
          <p:nvPr>
            <p:ph sz="quarter" idx="1"/>
          </p:nvPr>
        </p:nvSpPr>
        <p:spPr>
          <a:xfrm>
            <a:off x="467544" y="1672208"/>
            <a:ext cx="8229600" cy="4853136"/>
          </a:xfrm>
          <a:solidFill>
            <a:srgbClr val="C00000"/>
          </a:solidFill>
        </p:spPr>
        <p:txBody>
          <a:bodyPr anchor="ctr">
            <a:normAutofit/>
          </a:bodyPr>
          <a:lstStyle/>
          <a:p>
            <a:pPr indent="355600" algn="r" rtl="1">
              <a:spcAft>
                <a:spcPts val="0"/>
              </a:spcAft>
              <a:buNone/>
            </a:pPr>
            <a:r>
              <a:rPr lang="ar-EG" sz="4300" b="1" dirty="0">
                <a:solidFill>
                  <a:srgbClr val="FFFF00"/>
                </a:solidFill>
                <a:latin typeface="Traditional Arabic" pitchFamily="18" charset="-78"/>
                <a:ea typeface="Times New Roman"/>
                <a:cs typeface="Traditional Arabic" pitchFamily="18" charset="-78"/>
              </a:rPr>
              <a:t>وَالَّذِينَ </a:t>
            </a:r>
            <a:r>
              <a:rPr lang="ar-EG" sz="4300" b="1" dirty="0" smtClean="0">
                <a:solidFill>
                  <a:srgbClr val="FFFF00"/>
                </a:solidFill>
                <a:latin typeface="Traditional Arabic" pitchFamily="18" charset="-78"/>
                <a:ea typeface="Times New Roman"/>
                <a:cs typeface="Traditional Arabic" pitchFamily="18" charset="-78"/>
              </a:rPr>
              <a:t>يَن</a:t>
            </a:r>
            <a:r>
              <a:rPr lang="ar-EG" sz="4300" b="1" dirty="0" smtClean="0">
                <a:latin typeface="Traditional Arabic" pitchFamily="18" charset="-78"/>
                <a:ea typeface="Times New Roman"/>
                <a:cs typeface="Traditional Arabic" pitchFamily="18" charset="-78"/>
              </a:rPr>
              <a:t>ْ</a:t>
            </a:r>
            <a:r>
              <a:rPr lang="ar-EG" sz="4300" b="1" dirty="0" smtClean="0">
                <a:solidFill>
                  <a:srgbClr val="FFFF00"/>
                </a:solidFill>
                <a:latin typeface="Traditional Arabic" pitchFamily="18" charset="-78"/>
                <a:ea typeface="Times New Roman"/>
                <a:cs typeface="Traditional Arabic" pitchFamily="18" charset="-78"/>
              </a:rPr>
              <a:t>قُضُونَ </a:t>
            </a:r>
            <a:r>
              <a:rPr lang="ar-EG" sz="4300" b="1" dirty="0">
                <a:solidFill>
                  <a:srgbClr val="FFFF00"/>
                </a:solidFill>
                <a:latin typeface="Traditional Arabic" pitchFamily="18" charset="-78"/>
                <a:ea typeface="Times New Roman"/>
                <a:cs typeface="Traditional Arabic" pitchFamily="18" charset="-78"/>
              </a:rPr>
              <a:t>عَهْدَ اللّهِ </a:t>
            </a:r>
            <a:r>
              <a:rPr lang="ar-EG" sz="4300" b="1" dirty="0" smtClean="0">
                <a:solidFill>
                  <a:srgbClr val="FFFF00"/>
                </a:solidFill>
                <a:latin typeface="Traditional Arabic" pitchFamily="18" charset="-78"/>
                <a:ea typeface="Times New Roman"/>
                <a:cs typeface="Traditional Arabic" pitchFamily="18" charset="-78"/>
              </a:rPr>
              <a:t>مِن</a:t>
            </a:r>
            <a:r>
              <a:rPr lang="ar-EG" sz="4300" b="1" dirty="0" smtClean="0">
                <a:latin typeface="Traditional Arabic" pitchFamily="18" charset="-78"/>
                <a:ea typeface="Times New Roman"/>
                <a:cs typeface="Traditional Arabic" pitchFamily="18" charset="-78"/>
              </a:rPr>
              <a:t>ْ</a:t>
            </a:r>
            <a:r>
              <a:rPr lang="ar-EG" sz="4300" b="1" dirty="0" smtClean="0">
                <a:solidFill>
                  <a:srgbClr val="FFFF00"/>
                </a:solidFill>
                <a:latin typeface="Traditional Arabic" pitchFamily="18" charset="-78"/>
                <a:ea typeface="Times New Roman"/>
                <a:cs typeface="Traditional Arabic" pitchFamily="18" charset="-78"/>
              </a:rPr>
              <a:t> </a:t>
            </a:r>
            <a:r>
              <a:rPr lang="ar-EG" sz="4300" b="1" dirty="0">
                <a:solidFill>
                  <a:srgbClr val="FFFF00"/>
                </a:solidFill>
                <a:latin typeface="Traditional Arabic" pitchFamily="18" charset="-78"/>
                <a:ea typeface="Times New Roman"/>
                <a:cs typeface="Traditional Arabic" pitchFamily="18" charset="-78"/>
              </a:rPr>
              <a:t>بَعْدِ مِيثَاقِهِ وَيَقْطَعُونَ مَا أَمَرَ اللّهُ بِهِ </a:t>
            </a:r>
            <a:r>
              <a:rPr lang="ar-EG" sz="4300" b="1" dirty="0" smtClean="0">
                <a:solidFill>
                  <a:srgbClr val="FFFF00"/>
                </a:solidFill>
                <a:latin typeface="Traditional Arabic" pitchFamily="18" charset="-78"/>
                <a:ea typeface="Times New Roman"/>
                <a:cs typeface="Traditional Arabic" pitchFamily="18" charset="-78"/>
              </a:rPr>
              <a:t>أَن</a:t>
            </a:r>
            <a:r>
              <a:rPr lang="ar-EG" sz="4300" b="1" dirty="0" smtClean="0">
                <a:latin typeface="Traditional Arabic" pitchFamily="18" charset="-78"/>
                <a:ea typeface="Times New Roman"/>
                <a:cs typeface="Traditional Arabic" pitchFamily="18" charset="-78"/>
              </a:rPr>
              <a:t>ْ</a:t>
            </a:r>
            <a:r>
              <a:rPr lang="ar-EG" sz="4300" b="1" dirty="0" smtClean="0">
                <a:solidFill>
                  <a:srgbClr val="FFFF00"/>
                </a:solidFill>
                <a:latin typeface="Traditional Arabic" pitchFamily="18" charset="-78"/>
                <a:ea typeface="Times New Roman"/>
                <a:cs typeface="Traditional Arabic" pitchFamily="18" charset="-78"/>
              </a:rPr>
              <a:t> </a:t>
            </a:r>
            <a:r>
              <a:rPr lang="ar-EG" sz="4300" b="1" dirty="0">
                <a:solidFill>
                  <a:srgbClr val="FFFF00"/>
                </a:solidFill>
                <a:latin typeface="Traditional Arabic" pitchFamily="18" charset="-78"/>
                <a:ea typeface="Times New Roman"/>
                <a:cs typeface="Traditional Arabic" pitchFamily="18" charset="-78"/>
              </a:rPr>
              <a:t>يُوصَلَ وَيُفْسِدُونَ فِي الأَرْضِ </a:t>
            </a:r>
            <a:r>
              <a:rPr lang="ar-EG" sz="4300" b="1" dirty="0" smtClean="0">
                <a:solidFill>
                  <a:srgbClr val="FFFF00"/>
                </a:solidFill>
                <a:latin typeface="Traditional Arabic" pitchFamily="18" charset="-78"/>
                <a:ea typeface="Times New Roman"/>
                <a:cs typeface="Traditional Arabic" pitchFamily="18" charset="-78"/>
              </a:rPr>
              <a:t>أُولَئِكَ </a:t>
            </a:r>
            <a:r>
              <a:rPr lang="ar-EG" sz="4300" b="1" dirty="0">
                <a:solidFill>
                  <a:srgbClr val="FFFF00"/>
                </a:solidFill>
                <a:latin typeface="Traditional Arabic" pitchFamily="18" charset="-78"/>
                <a:ea typeface="Times New Roman"/>
                <a:cs typeface="Traditional Arabic" pitchFamily="18" charset="-78"/>
              </a:rPr>
              <a:t>لَهُمُ اللَّعْنَةُ وَلَهُمْ سُوءُ </a:t>
            </a:r>
            <a:r>
              <a:rPr lang="ar-EG" sz="4300" b="1" dirty="0" smtClean="0">
                <a:solidFill>
                  <a:srgbClr val="FFFF00"/>
                </a:solidFill>
                <a:latin typeface="Traditional Arabic" pitchFamily="18" charset="-78"/>
                <a:ea typeface="Times New Roman"/>
                <a:cs typeface="Traditional Arabic" pitchFamily="18" charset="-78"/>
              </a:rPr>
              <a:t>الدَّارِ</a:t>
            </a:r>
            <a:r>
              <a:rPr lang="tr-TR" sz="4300" b="1" dirty="0" smtClean="0">
                <a:solidFill>
                  <a:srgbClr val="FFFF00"/>
                </a:solidFill>
                <a:latin typeface="Traditional Arabic" pitchFamily="18" charset="-78"/>
                <a:ea typeface="Times New Roman"/>
                <a:cs typeface="Traditional Arabic" pitchFamily="18" charset="-78"/>
              </a:rPr>
              <a:t>* </a:t>
            </a:r>
            <a:endParaRPr lang="tr-TR" sz="4300" dirty="0">
              <a:solidFill>
                <a:srgbClr val="FFFF00"/>
              </a:solidFill>
              <a:latin typeface="Traditional Arabic" pitchFamily="18" charset="-78"/>
              <a:ea typeface="Times New Roman"/>
              <a:cs typeface="Traditional Arabic" pitchFamily="18" charset="-78"/>
            </a:endParaRPr>
          </a:p>
          <a:p>
            <a:pPr>
              <a:buNone/>
            </a:pPr>
            <a:r>
              <a:rPr lang="tr-TR" sz="3000" dirty="0" smtClean="0">
                <a:solidFill>
                  <a:srgbClr val="FFFF00"/>
                </a:solidFill>
                <a:latin typeface="Times New Roman"/>
                <a:ea typeface="Times New Roman"/>
                <a:cs typeface="Simplified Arabic"/>
              </a:rPr>
              <a:t> “</a:t>
            </a:r>
            <a:r>
              <a:rPr lang="tr-TR" sz="3000" dirty="0">
                <a:solidFill>
                  <a:srgbClr val="FFFF00"/>
                </a:solidFill>
                <a:latin typeface="Times New Roman"/>
                <a:ea typeface="Times New Roman"/>
                <a:cs typeface="Simplified Arabic"/>
              </a:rPr>
              <a:t>Allah’a verdikleri sözü, pekiştirilmesinden sonra bozanlar, Allah’ın korunmasını emrettiği şeyleri (akrabalık  bağlarını) koparanlar ve  yeryüzünde bozgunculuk çıkaranlar var ya; </a:t>
            </a:r>
            <a:r>
              <a:rPr lang="tr-TR" sz="3000" u="sng" dirty="0">
                <a:solidFill>
                  <a:srgbClr val="FFFF00"/>
                </a:solidFill>
                <a:latin typeface="Times New Roman"/>
                <a:ea typeface="Times New Roman"/>
                <a:cs typeface="Simplified Arabic"/>
              </a:rPr>
              <a:t>işte lanet onlara, yurdun kötüsü  (cehennem) de onlaradır</a:t>
            </a:r>
            <a:r>
              <a:rPr lang="tr-TR" sz="3000" dirty="0">
                <a:solidFill>
                  <a:srgbClr val="FFFF00"/>
                </a:solidFill>
                <a:latin typeface="Times New Roman"/>
                <a:ea typeface="Times New Roman"/>
                <a:cs typeface="Simplified Arabic"/>
              </a:rPr>
              <a:t>”  </a:t>
            </a:r>
            <a:r>
              <a:rPr lang="tr-TR" sz="1800" dirty="0" smtClean="0">
                <a:solidFill>
                  <a:srgbClr val="FFFF00"/>
                </a:solidFill>
                <a:latin typeface="Times New Roman"/>
                <a:ea typeface="Times New Roman"/>
                <a:cs typeface="Simplified Arabic"/>
              </a:rPr>
              <a:t>(</a:t>
            </a:r>
            <a:r>
              <a:rPr lang="tr-TR" sz="1800" dirty="0" err="1" smtClean="0">
                <a:solidFill>
                  <a:srgbClr val="FFFF00"/>
                </a:solidFill>
                <a:latin typeface="Times New Roman"/>
                <a:ea typeface="Times New Roman"/>
                <a:cs typeface="Simplified Arabic"/>
              </a:rPr>
              <a:t>Ra’d</a:t>
            </a:r>
            <a:r>
              <a:rPr lang="tr-TR" sz="1800" dirty="0" smtClean="0">
                <a:solidFill>
                  <a:srgbClr val="FFFF00"/>
                </a:solidFill>
                <a:latin typeface="Times New Roman"/>
                <a:ea typeface="Times New Roman"/>
                <a:cs typeface="Simplified Arabic"/>
              </a:rPr>
              <a:t>, 25)</a:t>
            </a:r>
            <a:endParaRPr lang="tr-TR" sz="1800" dirty="0">
              <a:solidFill>
                <a:srgbClr val="FFFF00"/>
              </a:solidFill>
            </a:endParaRPr>
          </a:p>
        </p:txBody>
      </p:sp>
      <p:sp>
        <p:nvSpPr>
          <p:cNvPr id="7" name="Text Box 15"/>
          <p:cNvSpPr txBox="1">
            <a:spLocks noChangeArrowheads="1"/>
          </p:cNvSpPr>
          <p:nvPr/>
        </p:nvSpPr>
        <p:spPr bwMode="auto">
          <a:xfrm>
            <a:off x="2771800" y="1116033"/>
            <a:ext cx="3456384" cy="584775"/>
          </a:xfrm>
          <a:prstGeom prst="rect">
            <a:avLst/>
          </a:prstGeom>
          <a:solidFill>
            <a:srgbClr val="7030A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tr-TR" sz="3200" b="1" dirty="0">
                <a:solidFill>
                  <a:srgbClr val="C00000"/>
                </a:solidFill>
              </a:rPr>
              <a:t> </a:t>
            </a:r>
            <a:r>
              <a:rPr lang="tr-TR" sz="3200" b="1" dirty="0" smtClean="0">
                <a:solidFill>
                  <a:srgbClr val="FFFF00"/>
                </a:solidFill>
              </a:rPr>
              <a:t>AYET-İ KERİME</a:t>
            </a:r>
            <a:endParaRPr lang="tr-TR" b="1" dirty="0">
              <a:solidFill>
                <a:srgbClr val="FFFF00"/>
              </a:solidFill>
            </a:endParaRPr>
          </a:p>
        </p:txBody>
      </p:sp>
    </p:spTree>
    <p:extLst>
      <p:ext uri="{BB962C8B-B14F-4D97-AF65-F5344CB8AC3E}">
        <p14:creationId xmlns="" xmlns:p14="http://schemas.microsoft.com/office/powerpoint/2010/main" val="1558479178"/>
      </p:ext>
    </p:extLst>
  </p:cSld>
  <p:clrMapOvr>
    <a:masterClrMapping/>
  </p:clrMapOvr>
  <p:transition spd="med">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a:xfrm>
            <a:off x="0" y="6400800"/>
            <a:ext cx="457200" cy="457200"/>
          </a:xfrm>
        </p:spPr>
        <p:txBody>
          <a:bodyPr/>
          <a:lstStyle/>
          <a:p>
            <a:fld id="{F302176B-0E47-46AC-8F43-DAB4B8A37D06}" type="slidenum">
              <a:rPr lang="tr-TR" smtClean="0"/>
              <a:pPr/>
              <a:t>6</a:t>
            </a:fld>
            <a:endParaRPr lang="tr-TR" dirty="0"/>
          </a:p>
        </p:txBody>
      </p:sp>
      <p:sp>
        <p:nvSpPr>
          <p:cNvPr id="7" name="Text Box 15"/>
          <p:cNvSpPr txBox="1">
            <a:spLocks noChangeArrowheads="1"/>
          </p:cNvSpPr>
          <p:nvPr/>
        </p:nvSpPr>
        <p:spPr bwMode="auto">
          <a:xfrm>
            <a:off x="1979712" y="260648"/>
            <a:ext cx="4752528" cy="584775"/>
          </a:xfrm>
          <a:prstGeom prst="rect">
            <a:avLst/>
          </a:prstGeom>
          <a:solidFill>
            <a:schemeClr val="accent1">
              <a:lumMod val="75000"/>
            </a:schemeClr>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tr-TR" sz="3200" b="1" dirty="0">
                <a:solidFill>
                  <a:srgbClr val="C00000"/>
                </a:solidFill>
              </a:rPr>
              <a:t> </a:t>
            </a:r>
            <a:r>
              <a:rPr lang="tr-TR" sz="3200" b="1" dirty="0" smtClean="0">
                <a:solidFill>
                  <a:srgbClr val="FFFF00"/>
                </a:solidFill>
              </a:rPr>
              <a:t>AYET-İ KERİME</a:t>
            </a:r>
            <a:endParaRPr lang="tr-TR" b="1" dirty="0">
              <a:solidFill>
                <a:srgbClr val="FFFF00"/>
              </a:solidFill>
            </a:endParaRPr>
          </a:p>
        </p:txBody>
      </p:sp>
      <p:pic>
        <p:nvPicPr>
          <p:cNvPr id="5122" name="Picture 2" descr="C:\Users\engin\Desktop\Sıla-i Rahim (27.11.2015)\akraba%20hukuku%201[1].jpg"/>
          <p:cNvPicPr>
            <a:picLocks noChangeAspect="1" noChangeArrowheads="1"/>
          </p:cNvPicPr>
          <p:nvPr/>
        </p:nvPicPr>
        <p:blipFill>
          <a:blip r:embed="rId2" cstate="print"/>
          <a:srcRect/>
          <a:stretch>
            <a:fillRect/>
          </a:stretch>
        </p:blipFill>
        <p:spPr bwMode="auto">
          <a:xfrm>
            <a:off x="395536" y="1124745"/>
            <a:ext cx="8280920" cy="5112567"/>
          </a:xfrm>
          <a:prstGeom prst="rect">
            <a:avLst/>
          </a:prstGeom>
          <a:noFill/>
        </p:spPr>
      </p:pic>
    </p:spTree>
    <p:extLst>
      <p:ext uri="{BB962C8B-B14F-4D97-AF65-F5344CB8AC3E}">
        <p14:creationId xmlns="" xmlns:p14="http://schemas.microsoft.com/office/powerpoint/2010/main" val="1558479178"/>
      </p:ext>
    </p:extLst>
  </p:cSld>
  <p:clrMapOvr>
    <a:masterClrMapping/>
  </p:clrMapOvr>
  <p:transition spd="med">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a:xfrm>
            <a:off x="0" y="6400800"/>
            <a:ext cx="457200" cy="457200"/>
          </a:xfrm>
        </p:spPr>
        <p:txBody>
          <a:bodyPr/>
          <a:lstStyle/>
          <a:p>
            <a:fld id="{F302176B-0E47-46AC-8F43-DAB4B8A37D06}" type="slidenum">
              <a:rPr lang="tr-TR" smtClean="0"/>
              <a:pPr/>
              <a:t>7</a:t>
            </a:fld>
            <a:endParaRPr lang="tr-TR"/>
          </a:p>
        </p:txBody>
      </p:sp>
      <p:sp>
        <p:nvSpPr>
          <p:cNvPr id="3" name="İçerik Yer Tutucusu 2"/>
          <p:cNvSpPr>
            <a:spLocks noGrp="1"/>
          </p:cNvSpPr>
          <p:nvPr>
            <p:ph sz="quarter" idx="1"/>
          </p:nvPr>
        </p:nvSpPr>
        <p:spPr>
          <a:xfrm>
            <a:off x="3131840" y="1772816"/>
            <a:ext cx="5760640" cy="4824536"/>
          </a:xfrm>
        </p:spPr>
        <p:style>
          <a:lnRef idx="0">
            <a:schemeClr val="accent6"/>
          </a:lnRef>
          <a:fillRef idx="3">
            <a:schemeClr val="accent6"/>
          </a:fillRef>
          <a:effectRef idx="3">
            <a:schemeClr val="accent6"/>
          </a:effectRef>
          <a:fontRef idx="minor">
            <a:schemeClr val="lt1"/>
          </a:fontRef>
        </p:style>
        <p:txBody>
          <a:bodyPr anchor="ctr">
            <a:normAutofit/>
          </a:bodyPr>
          <a:lstStyle/>
          <a:p>
            <a:pPr indent="355600" algn="ctr" rtl="1">
              <a:spcBef>
                <a:spcPts val="0"/>
              </a:spcBef>
              <a:spcAft>
                <a:spcPts val="0"/>
              </a:spcAft>
              <a:buNone/>
            </a:pPr>
            <a:r>
              <a:rPr lang="ar-EG" sz="5400" b="1" dirty="0" smtClean="0">
                <a:latin typeface="Traditional Arabic" pitchFamily="18" charset="-78"/>
                <a:ea typeface="Times New Roman"/>
                <a:cs typeface="Traditional Arabic" pitchFamily="18" charset="-78"/>
              </a:rPr>
              <a:t>وَآتِ </a:t>
            </a:r>
            <a:r>
              <a:rPr lang="ar-EG" sz="5400" b="1" dirty="0">
                <a:latin typeface="Traditional Arabic" pitchFamily="18" charset="-78"/>
                <a:ea typeface="Times New Roman"/>
                <a:cs typeface="Traditional Arabic" pitchFamily="18" charset="-78"/>
              </a:rPr>
              <a:t>ذَا الْقُرْبَى حَقَّهُ وَالْمِسْكِينَ وَابْنَ السَّبِيلِ وَلاَ تُبَذِّرْ </a:t>
            </a:r>
            <a:r>
              <a:rPr lang="ar-EG" sz="5400" b="1" dirty="0" smtClean="0">
                <a:latin typeface="Traditional Arabic" pitchFamily="18" charset="-78"/>
                <a:ea typeface="Times New Roman"/>
                <a:cs typeface="Traditional Arabic" pitchFamily="18" charset="-78"/>
              </a:rPr>
              <a:t>تَبْذِيرًا</a:t>
            </a:r>
            <a:r>
              <a:rPr lang="tr-TR" sz="5400" b="1" dirty="0" smtClean="0">
                <a:solidFill>
                  <a:srgbClr val="00B0F0"/>
                </a:solidFill>
                <a:latin typeface="Traditional Arabic" pitchFamily="18" charset="-78"/>
                <a:ea typeface="Times New Roman"/>
                <a:cs typeface="Traditional Arabic" pitchFamily="18" charset="-78"/>
              </a:rPr>
              <a:t>* </a:t>
            </a:r>
          </a:p>
          <a:p>
            <a:pPr indent="355600" algn="ctr">
              <a:spcAft>
                <a:spcPts val="0"/>
              </a:spcAft>
              <a:buNone/>
            </a:pPr>
            <a:r>
              <a:rPr lang="tr-TR" sz="3600" dirty="0" smtClean="0">
                <a:latin typeface="Times New Roman"/>
                <a:ea typeface="Times New Roman"/>
                <a:cs typeface="Simplified Arabic"/>
              </a:rPr>
              <a:t>“Akrabaya, yoksula ve yolcuya hakkını ver ama saçıp savurma!”</a:t>
            </a:r>
          </a:p>
          <a:p>
            <a:pPr indent="355600" algn="ctr">
              <a:spcAft>
                <a:spcPts val="0"/>
              </a:spcAft>
              <a:buNone/>
            </a:pPr>
            <a:r>
              <a:rPr lang="tr-TR" sz="1800" dirty="0" smtClean="0">
                <a:latin typeface="Times New Roman"/>
                <a:ea typeface="Times New Roman"/>
                <a:cs typeface="Simplified Arabic"/>
              </a:rPr>
              <a:t>(</a:t>
            </a:r>
            <a:r>
              <a:rPr lang="tr-TR" sz="1800" dirty="0" err="1" smtClean="0">
                <a:latin typeface="Times New Roman"/>
                <a:ea typeface="Times New Roman"/>
                <a:cs typeface="Simplified Arabic"/>
              </a:rPr>
              <a:t>İsra</a:t>
            </a:r>
            <a:r>
              <a:rPr lang="tr-TR" sz="1800" dirty="0" smtClean="0">
                <a:latin typeface="Times New Roman"/>
                <a:ea typeface="Times New Roman"/>
                <a:cs typeface="Simplified Arabic"/>
              </a:rPr>
              <a:t> 26,</a:t>
            </a:r>
            <a:r>
              <a:rPr lang="tr-TR" sz="1800" dirty="0" smtClean="0"/>
              <a:t> </a:t>
            </a:r>
            <a:r>
              <a:rPr lang="tr-TR" sz="1800" dirty="0" err="1" smtClean="0">
                <a:latin typeface="Times New Roman"/>
                <a:ea typeface="Times New Roman"/>
              </a:rPr>
              <a:t>Ahzab</a:t>
            </a:r>
            <a:r>
              <a:rPr lang="tr-TR" sz="1800" dirty="0" smtClean="0">
                <a:latin typeface="Times New Roman"/>
                <a:ea typeface="Times New Roman"/>
              </a:rPr>
              <a:t> 6, </a:t>
            </a:r>
            <a:r>
              <a:rPr lang="tr-TR" sz="1800" dirty="0" err="1" smtClean="0">
                <a:latin typeface="Times New Roman"/>
                <a:ea typeface="Times New Roman"/>
              </a:rPr>
              <a:t>Rûm</a:t>
            </a:r>
            <a:r>
              <a:rPr lang="tr-TR" sz="1800" dirty="0" smtClean="0">
                <a:latin typeface="Times New Roman"/>
                <a:ea typeface="Times New Roman"/>
              </a:rPr>
              <a:t> 38)</a:t>
            </a:r>
            <a:endParaRPr lang="tr-TR" dirty="0"/>
          </a:p>
        </p:txBody>
      </p:sp>
      <p:sp>
        <p:nvSpPr>
          <p:cNvPr id="8" name="Başlık 1"/>
          <p:cNvSpPr txBox="1">
            <a:spLocks/>
          </p:cNvSpPr>
          <p:nvPr/>
        </p:nvSpPr>
        <p:spPr>
          <a:xfrm>
            <a:off x="755576" y="188640"/>
            <a:ext cx="7772400" cy="720080"/>
          </a:xfrm>
          <a:prstGeom prst="rect">
            <a:avLst/>
          </a:prstGeom>
          <a:solidFill>
            <a:schemeClr val="accent2">
              <a:lumMod val="60000"/>
              <a:lumOff val="40000"/>
            </a:schemeClr>
          </a:solidFill>
        </p:spPr>
        <p:txBody>
          <a:bodyPr bIns="9144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rgbClr val="FFFF00"/>
                </a:solidFill>
                <a:effectLst/>
                <a:uLnTx/>
                <a:uFillTx/>
                <a:latin typeface="+mj-lt"/>
                <a:ea typeface="+mj-ea"/>
                <a:cs typeface="+mj-cs"/>
              </a:rPr>
              <a:t>Sıla-i Rahimin Gerekliliği,</a:t>
            </a:r>
            <a:endParaRPr kumimoji="0" lang="tr-TR" sz="4000" b="1" i="0" u="none" strike="noStrike" kern="1200" cap="none" spc="0" normalizeH="0" baseline="0" noProof="0" dirty="0">
              <a:ln>
                <a:noFill/>
              </a:ln>
              <a:solidFill>
                <a:srgbClr val="FFFF00"/>
              </a:solidFill>
              <a:effectLst/>
              <a:uLnTx/>
              <a:uFillTx/>
              <a:latin typeface="+mj-lt"/>
              <a:ea typeface="+mj-ea"/>
              <a:cs typeface="+mj-cs"/>
            </a:endParaRPr>
          </a:p>
        </p:txBody>
      </p:sp>
      <p:sp>
        <p:nvSpPr>
          <p:cNvPr id="9" name="Text Box 15"/>
          <p:cNvSpPr txBox="1">
            <a:spLocks noChangeArrowheads="1"/>
          </p:cNvSpPr>
          <p:nvPr/>
        </p:nvSpPr>
        <p:spPr bwMode="auto">
          <a:xfrm>
            <a:off x="2771800" y="1124744"/>
            <a:ext cx="3456384" cy="584775"/>
          </a:xfrm>
          <a:prstGeom prst="rect">
            <a:avLst/>
          </a:prstGeom>
          <a:solidFill>
            <a:srgbClr val="00B0F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tr-TR" sz="3200" b="1" dirty="0">
                <a:solidFill>
                  <a:srgbClr val="C00000"/>
                </a:solidFill>
              </a:rPr>
              <a:t> </a:t>
            </a:r>
            <a:r>
              <a:rPr lang="tr-TR" sz="3200" b="1" dirty="0" smtClean="0">
                <a:solidFill>
                  <a:srgbClr val="002060"/>
                </a:solidFill>
              </a:rPr>
              <a:t>AYET-İ KERİME</a:t>
            </a:r>
            <a:endParaRPr lang="tr-TR" b="1" dirty="0">
              <a:solidFill>
                <a:srgbClr val="002060"/>
              </a:solidFill>
            </a:endParaRPr>
          </a:p>
        </p:txBody>
      </p:sp>
      <p:pic>
        <p:nvPicPr>
          <p:cNvPr id="2050" name="Picture 2" descr="C:\Users\engin\Desktop\Sıla-i Rahim (27.11.2015)\4[1].jpg"/>
          <p:cNvPicPr>
            <a:picLocks noChangeAspect="1" noChangeArrowheads="1"/>
          </p:cNvPicPr>
          <p:nvPr/>
        </p:nvPicPr>
        <p:blipFill>
          <a:blip r:embed="rId2" cstate="print"/>
          <a:srcRect/>
          <a:stretch>
            <a:fillRect/>
          </a:stretch>
        </p:blipFill>
        <p:spPr bwMode="auto">
          <a:xfrm>
            <a:off x="251520" y="1772816"/>
            <a:ext cx="2736304" cy="4680520"/>
          </a:xfrm>
          <a:prstGeom prst="rect">
            <a:avLst/>
          </a:prstGeom>
          <a:noFill/>
        </p:spPr>
      </p:pic>
    </p:spTree>
    <p:extLst>
      <p:ext uri="{BB962C8B-B14F-4D97-AF65-F5344CB8AC3E}">
        <p14:creationId xmlns="" xmlns:p14="http://schemas.microsoft.com/office/powerpoint/2010/main" val="1161377355"/>
      </p:ext>
    </p:extLst>
  </p:cSld>
  <p:clrMapOvr>
    <a:masterClrMapping/>
  </p:clrMapOvr>
  <p:transition spd="med">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a:xfrm>
            <a:off x="0" y="6400800"/>
            <a:ext cx="457200" cy="457200"/>
          </a:xfrm>
        </p:spPr>
        <p:txBody>
          <a:bodyPr/>
          <a:lstStyle/>
          <a:p>
            <a:fld id="{F302176B-0E47-46AC-8F43-DAB4B8A37D06}" type="slidenum">
              <a:rPr lang="tr-TR" smtClean="0"/>
              <a:pPr/>
              <a:t>8</a:t>
            </a:fld>
            <a:endParaRPr lang="tr-TR"/>
          </a:p>
        </p:txBody>
      </p:sp>
      <p:sp>
        <p:nvSpPr>
          <p:cNvPr id="9" name="Text Box 15"/>
          <p:cNvSpPr txBox="1">
            <a:spLocks noChangeArrowheads="1"/>
          </p:cNvSpPr>
          <p:nvPr/>
        </p:nvSpPr>
        <p:spPr bwMode="auto">
          <a:xfrm>
            <a:off x="2771800" y="116632"/>
            <a:ext cx="3456384" cy="584775"/>
          </a:xfrm>
          <a:prstGeom prst="rect">
            <a:avLst/>
          </a:prstGeom>
          <a:solidFill>
            <a:schemeClr val="accent2">
              <a:lumMod val="40000"/>
              <a:lumOff val="60000"/>
            </a:schemeClr>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tr-TR" sz="3200" b="1" dirty="0">
                <a:solidFill>
                  <a:srgbClr val="C00000"/>
                </a:solidFill>
              </a:rPr>
              <a:t> </a:t>
            </a:r>
            <a:r>
              <a:rPr lang="tr-TR" sz="2800" b="1" dirty="0" smtClean="0">
                <a:solidFill>
                  <a:srgbClr val="002060"/>
                </a:solidFill>
                <a:latin typeface="Arial" pitchFamily="34" charset="0"/>
                <a:cs typeface="Arial" pitchFamily="34" charset="0"/>
              </a:rPr>
              <a:t>HADİS-İ ŞERİF</a:t>
            </a:r>
            <a:endParaRPr lang="tr-TR" b="1" dirty="0">
              <a:solidFill>
                <a:srgbClr val="002060"/>
              </a:solidFill>
              <a:latin typeface="Arial" pitchFamily="34" charset="0"/>
              <a:cs typeface="Arial" pitchFamily="34" charset="0"/>
            </a:endParaRPr>
          </a:p>
        </p:txBody>
      </p:sp>
      <p:pic>
        <p:nvPicPr>
          <p:cNvPr id="6146" name="Picture 2" descr="C:\Users\engin\Desktop\Sıla-i Rahim (27.11.2015)\SÄ±la-i rahim[1].jpg"/>
          <p:cNvPicPr>
            <a:picLocks noChangeAspect="1" noChangeArrowheads="1"/>
          </p:cNvPicPr>
          <p:nvPr/>
        </p:nvPicPr>
        <p:blipFill>
          <a:blip r:embed="rId2" cstate="print"/>
          <a:srcRect/>
          <a:stretch>
            <a:fillRect/>
          </a:stretch>
        </p:blipFill>
        <p:spPr bwMode="auto">
          <a:xfrm>
            <a:off x="539552" y="764704"/>
            <a:ext cx="8064896" cy="6093296"/>
          </a:xfrm>
          <a:prstGeom prst="rect">
            <a:avLst/>
          </a:prstGeom>
          <a:noFill/>
        </p:spPr>
      </p:pic>
    </p:spTree>
    <p:extLst>
      <p:ext uri="{BB962C8B-B14F-4D97-AF65-F5344CB8AC3E}">
        <p14:creationId xmlns="" xmlns:p14="http://schemas.microsoft.com/office/powerpoint/2010/main" val="1161377355"/>
      </p:ext>
    </p:extLst>
  </p:cSld>
  <p:clrMapOvr>
    <a:masterClrMapping/>
  </p:clrMapOvr>
  <p:transition spd="med">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1556792"/>
            <a:ext cx="8496944" cy="4968552"/>
          </a:xfrm>
          <a:solidFill>
            <a:schemeClr val="accent4">
              <a:lumMod val="40000"/>
              <a:lumOff val="60000"/>
            </a:schemeClr>
          </a:solidFill>
        </p:spPr>
        <p:txBody>
          <a:bodyPr anchor="ctr">
            <a:normAutofit fontScale="77500" lnSpcReduction="20000"/>
          </a:bodyPr>
          <a:lstStyle/>
          <a:p>
            <a:pPr algn="just" rtl="1">
              <a:lnSpc>
                <a:spcPct val="170000"/>
              </a:lnSpc>
              <a:buNone/>
            </a:pPr>
            <a:r>
              <a:rPr lang="tr-TR" sz="4000" b="1" dirty="0" smtClean="0">
                <a:latin typeface="Traditional Arabic" pitchFamily="18" charset="-78"/>
                <a:cs typeface="Traditional Arabic" pitchFamily="18" charset="-78"/>
              </a:rPr>
              <a:t>  </a:t>
            </a:r>
            <a:r>
              <a:rPr lang="ar-SA" sz="4600" b="1" dirty="0" smtClean="0">
                <a:latin typeface="Traditional Arabic" pitchFamily="18" charset="-78"/>
                <a:cs typeface="Traditional Arabic" pitchFamily="18" charset="-78"/>
              </a:rPr>
              <a:t>وَإِذْ</a:t>
            </a:r>
            <a:r>
              <a:rPr lang="tr-TR" sz="4600" b="1" dirty="0" smtClean="0">
                <a:latin typeface="Traditional Arabic" pitchFamily="18" charset="-78"/>
                <a:cs typeface="Traditional Arabic" pitchFamily="18" charset="-78"/>
              </a:rPr>
              <a:t> </a:t>
            </a:r>
            <a:r>
              <a:rPr lang="ar-SA" sz="4600" b="1" dirty="0" smtClean="0">
                <a:latin typeface="Traditional Arabic" pitchFamily="18" charset="-78"/>
                <a:cs typeface="Traditional Arabic" pitchFamily="18" charset="-78"/>
              </a:rPr>
              <a:t>أَخَذْنَا </a:t>
            </a:r>
            <a:r>
              <a:rPr lang="ar-SA" sz="4600" b="1" dirty="0">
                <a:latin typeface="Traditional Arabic" pitchFamily="18" charset="-78"/>
                <a:cs typeface="Traditional Arabic" pitchFamily="18" charset="-78"/>
              </a:rPr>
              <a:t>مِيثَاقَ بَنِي إِسْرَائِيلَ لاَ تَعْبُدُونَ إِلاَّ اللّهَ </a:t>
            </a:r>
            <a:r>
              <a:rPr lang="ar-SA" sz="4600" b="1" dirty="0" smtClean="0">
                <a:latin typeface="Traditional Arabic" pitchFamily="18" charset="-78"/>
                <a:cs typeface="Traditional Arabic" pitchFamily="18" charset="-78"/>
              </a:rPr>
              <a:t>وَبِالْوَالِدَيْنِ</a:t>
            </a:r>
            <a:r>
              <a:rPr lang="tr-TR" sz="4600" b="1" dirty="0" smtClean="0">
                <a:latin typeface="Traditional Arabic" pitchFamily="18" charset="-78"/>
                <a:cs typeface="Traditional Arabic" pitchFamily="18" charset="-78"/>
              </a:rPr>
              <a:t> </a:t>
            </a:r>
            <a:r>
              <a:rPr lang="ar-SA" sz="4600" b="1" dirty="0" smtClean="0">
                <a:latin typeface="Traditional Arabic" pitchFamily="18" charset="-78"/>
                <a:cs typeface="Traditional Arabic" pitchFamily="18" charset="-78"/>
              </a:rPr>
              <a:t>إِحْسَاناً </a:t>
            </a:r>
            <a:r>
              <a:rPr lang="ar-SA" sz="4600" b="1" dirty="0">
                <a:latin typeface="Traditional Arabic" pitchFamily="18" charset="-78"/>
                <a:cs typeface="Traditional Arabic" pitchFamily="18" charset="-78"/>
              </a:rPr>
              <a:t>وَذِي الْقُرْبَى وَالْيَتَامَى وَالْمَسَاكِينِ </a:t>
            </a:r>
            <a:r>
              <a:rPr lang="ar-SA" sz="4600" b="1" dirty="0" smtClean="0">
                <a:latin typeface="Traditional Arabic" pitchFamily="18" charset="-78"/>
                <a:cs typeface="Traditional Arabic" pitchFamily="18" charset="-78"/>
              </a:rPr>
              <a:t>وَقُولُوا</a:t>
            </a:r>
            <a:r>
              <a:rPr lang="tr-TR" sz="4600" b="1" dirty="0" smtClean="0">
                <a:latin typeface="Traditional Arabic" pitchFamily="18" charset="-78"/>
                <a:cs typeface="Traditional Arabic" pitchFamily="18" charset="-78"/>
              </a:rPr>
              <a:t> </a:t>
            </a:r>
            <a:r>
              <a:rPr lang="ar-SA" sz="4600" b="1" dirty="0" smtClean="0">
                <a:latin typeface="Traditional Arabic" pitchFamily="18" charset="-78"/>
                <a:cs typeface="Traditional Arabic" pitchFamily="18" charset="-78"/>
              </a:rPr>
              <a:t>لِلنَّاسِ </a:t>
            </a:r>
            <a:r>
              <a:rPr lang="ar-SA" sz="4600" b="1" dirty="0">
                <a:latin typeface="Traditional Arabic" pitchFamily="18" charset="-78"/>
                <a:cs typeface="Traditional Arabic" pitchFamily="18" charset="-78"/>
              </a:rPr>
              <a:t>حُسْناً </a:t>
            </a:r>
            <a:r>
              <a:rPr lang="ar-SA" sz="4600" b="1" dirty="0" smtClean="0">
                <a:latin typeface="Traditional Arabic" pitchFamily="18" charset="-78"/>
                <a:cs typeface="Traditional Arabic" pitchFamily="18" charset="-78"/>
              </a:rPr>
              <a:t>وَأَقِيمُوا </a:t>
            </a:r>
            <a:r>
              <a:rPr lang="ar-SA" sz="4600" b="1" dirty="0">
                <a:latin typeface="Traditional Arabic" pitchFamily="18" charset="-78"/>
                <a:cs typeface="Traditional Arabic" pitchFamily="18" charset="-78"/>
              </a:rPr>
              <a:t>الصَّلاَةَ </a:t>
            </a:r>
            <a:r>
              <a:rPr lang="ar-SA" sz="4600" b="1" dirty="0" smtClean="0">
                <a:latin typeface="Traditional Arabic" pitchFamily="18" charset="-78"/>
                <a:cs typeface="Traditional Arabic" pitchFamily="18" charset="-78"/>
              </a:rPr>
              <a:t>وَآتُوا </a:t>
            </a:r>
            <a:r>
              <a:rPr lang="ar-SA" sz="4600" b="1" dirty="0">
                <a:latin typeface="Traditional Arabic" pitchFamily="18" charset="-78"/>
                <a:cs typeface="Traditional Arabic" pitchFamily="18" charset="-78"/>
              </a:rPr>
              <a:t>الزَّكَاةَ </a:t>
            </a:r>
            <a:r>
              <a:rPr lang="ar-SA" sz="4600" b="1" dirty="0" smtClean="0">
                <a:latin typeface="Traditional Arabic" pitchFamily="18" charset="-78"/>
                <a:cs typeface="Traditional Arabic" pitchFamily="18" charset="-78"/>
              </a:rPr>
              <a:t>ثُمَّ</a:t>
            </a:r>
            <a:r>
              <a:rPr lang="tr-TR" sz="4600" b="1" dirty="0" smtClean="0">
                <a:latin typeface="Traditional Arabic" pitchFamily="18" charset="-78"/>
                <a:cs typeface="Traditional Arabic" pitchFamily="18" charset="-78"/>
              </a:rPr>
              <a:t> </a:t>
            </a:r>
            <a:r>
              <a:rPr lang="ar-SA" sz="4600" b="1" dirty="0" smtClean="0">
                <a:latin typeface="Traditional Arabic" pitchFamily="18" charset="-78"/>
                <a:cs typeface="Traditional Arabic" pitchFamily="18" charset="-78"/>
              </a:rPr>
              <a:t>تَوَلَّيْتُمْ </a:t>
            </a:r>
            <a:r>
              <a:rPr lang="ar-SA" sz="4600" b="1" dirty="0">
                <a:latin typeface="Traditional Arabic" pitchFamily="18" charset="-78"/>
                <a:cs typeface="Traditional Arabic" pitchFamily="18" charset="-78"/>
              </a:rPr>
              <a:t>إِلاَّ قَلِيلاً </a:t>
            </a:r>
            <a:r>
              <a:rPr lang="ar-SA" sz="4600" b="1" dirty="0" smtClean="0">
                <a:latin typeface="Traditional Arabic" pitchFamily="18" charset="-78"/>
                <a:cs typeface="Traditional Arabic" pitchFamily="18" charset="-78"/>
              </a:rPr>
              <a:t>مِنْكُمْ وَأَنْتُمْ مُعْرِضُونَ</a:t>
            </a:r>
            <a:r>
              <a:rPr lang="tr-TR" sz="4600" b="1" dirty="0" smtClean="0">
                <a:solidFill>
                  <a:srgbClr val="002060"/>
                </a:solidFill>
                <a:latin typeface="Traditional Arabic" pitchFamily="18" charset="-78"/>
                <a:cs typeface="Traditional Arabic" pitchFamily="18" charset="-78"/>
              </a:rPr>
              <a:t>*</a:t>
            </a:r>
            <a:r>
              <a:rPr lang="tr-TR" sz="4600" b="1" dirty="0" smtClean="0">
                <a:latin typeface="Traditional Arabic" pitchFamily="18" charset="-78"/>
                <a:cs typeface="Traditional Arabic" pitchFamily="18" charset="-78"/>
              </a:rPr>
              <a:t> </a:t>
            </a:r>
            <a:endParaRPr lang="en-US" sz="4000" b="1" dirty="0">
              <a:latin typeface="Traditional Arabic" pitchFamily="18" charset="-78"/>
              <a:cs typeface="Traditional Arabic" pitchFamily="18" charset="-78"/>
            </a:endParaRPr>
          </a:p>
          <a:p>
            <a:pPr algn="just">
              <a:buNone/>
            </a:pPr>
            <a:r>
              <a:rPr lang="tr-TR" sz="2800" dirty="0" smtClean="0"/>
              <a:t>    </a:t>
            </a:r>
            <a:r>
              <a:rPr lang="tr-TR" sz="3800" dirty="0" smtClean="0">
                <a:latin typeface="Times New Roman" pitchFamily="18" charset="0"/>
                <a:cs typeface="Times New Roman" pitchFamily="18" charset="0"/>
              </a:rPr>
              <a:t>Vaktiyle </a:t>
            </a:r>
            <a:r>
              <a:rPr lang="tr-TR" sz="3800" dirty="0">
                <a:latin typeface="Times New Roman" pitchFamily="18" charset="0"/>
                <a:cs typeface="Times New Roman" pitchFamily="18" charset="0"/>
              </a:rPr>
              <a:t>biz, </a:t>
            </a:r>
            <a:r>
              <a:rPr lang="tr-TR" sz="3800" dirty="0" err="1">
                <a:latin typeface="Times New Roman" pitchFamily="18" charset="0"/>
                <a:cs typeface="Times New Roman" pitchFamily="18" charset="0"/>
              </a:rPr>
              <a:t>İsrailoğullarından</a:t>
            </a:r>
            <a:r>
              <a:rPr lang="tr-TR" sz="3800" dirty="0">
                <a:latin typeface="Times New Roman" pitchFamily="18" charset="0"/>
                <a:cs typeface="Times New Roman" pitchFamily="18" charset="0"/>
              </a:rPr>
              <a:t>: Yalnızca Allah'a kulluk edeceksiniz, ana-babaya, yakın akrabaya, yetimlere, yoksullara iyilik edeceksiniz diye söz almış ve "İnsanlara güzel söz söyleyin, namazı kılın, zekâtı verin" diye de emretmiştik. Sonunda azınız müstesna, yüz çevirerek dönüp </a:t>
            </a:r>
            <a:r>
              <a:rPr lang="tr-TR" sz="3800" dirty="0" smtClean="0">
                <a:latin typeface="Times New Roman" pitchFamily="18" charset="0"/>
                <a:cs typeface="Times New Roman" pitchFamily="18" charset="0"/>
              </a:rPr>
              <a:t>gittiniz.</a:t>
            </a:r>
            <a:r>
              <a:rPr lang="tr-TR" sz="2300" b="1" dirty="0" smtClean="0"/>
              <a:t>(Bakara,83)</a:t>
            </a:r>
            <a:endParaRPr lang="tr-TR" sz="2300" b="1" dirty="0"/>
          </a:p>
        </p:txBody>
      </p:sp>
      <p:sp>
        <p:nvSpPr>
          <p:cNvPr id="8" name="Başlık 1"/>
          <p:cNvSpPr txBox="1">
            <a:spLocks/>
          </p:cNvSpPr>
          <p:nvPr/>
        </p:nvSpPr>
        <p:spPr>
          <a:xfrm>
            <a:off x="755576" y="188640"/>
            <a:ext cx="7772400" cy="720080"/>
          </a:xfrm>
          <a:prstGeom prst="rect">
            <a:avLst/>
          </a:prstGeom>
          <a:solidFill>
            <a:schemeClr val="accent2">
              <a:lumMod val="60000"/>
              <a:lumOff val="40000"/>
            </a:schemeClr>
          </a:solidFill>
        </p:spPr>
        <p:txBody>
          <a:bodyPr bIns="9144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rgbClr val="FFFF00"/>
                </a:solidFill>
                <a:effectLst/>
                <a:uLnTx/>
                <a:uFillTx/>
                <a:latin typeface="+mj-lt"/>
                <a:ea typeface="+mj-ea"/>
                <a:cs typeface="+mj-cs"/>
              </a:rPr>
              <a:t>Sıla-i Rahimin Gerekliliği,</a:t>
            </a:r>
            <a:endParaRPr kumimoji="0" lang="tr-TR" sz="4000" b="1" i="0" u="none" strike="noStrike" kern="1200" cap="none" spc="0" normalizeH="0" baseline="0" noProof="0" dirty="0">
              <a:ln>
                <a:noFill/>
              </a:ln>
              <a:solidFill>
                <a:srgbClr val="FFFF00"/>
              </a:solidFill>
              <a:effectLst/>
              <a:uLnTx/>
              <a:uFillTx/>
              <a:latin typeface="+mj-lt"/>
              <a:ea typeface="+mj-ea"/>
              <a:cs typeface="+mj-cs"/>
            </a:endParaRPr>
          </a:p>
        </p:txBody>
      </p:sp>
      <p:sp>
        <p:nvSpPr>
          <p:cNvPr id="9" name="Text Box 15"/>
          <p:cNvSpPr txBox="1">
            <a:spLocks noChangeArrowheads="1"/>
          </p:cNvSpPr>
          <p:nvPr/>
        </p:nvSpPr>
        <p:spPr bwMode="auto">
          <a:xfrm>
            <a:off x="2771800" y="980728"/>
            <a:ext cx="3456384" cy="584775"/>
          </a:xfrm>
          <a:prstGeom prst="rect">
            <a:avLst/>
          </a:prstGeom>
          <a:solidFill>
            <a:srgbClr val="FFC00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tr-TR" sz="3200" b="1" dirty="0">
                <a:solidFill>
                  <a:srgbClr val="C00000"/>
                </a:solidFill>
              </a:rPr>
              <a:t> </a:t>
            </a:r>
            <a:r>
              <a:rPr lang="tr-TR" sz="3200" b="1" dirty="0" smtClean="0">
                <a:solidFill>
                  <a:srgbClr val="002060"/>
                </a:solidFill>
              </a:rPr>
              <a:t>AYET-İ KERİME</a:t>
            </a:r>
            <a:endParaRPr lang="tr-TR" b="1" dirty="0">
              <a:solidFill>
                <a:srgbClr val="002060"/>
              </a:solidFill>
            </a:endParaRPr>
          </a:p>
        </p:txBody>
      </p:sp>
      <p:sp>
        <p:nvSpPr>
          <p:cNvPr id="5" name="4 Slayt Numarası Yer Tutucusu"/>
          <p:cNvSpPr>
            <a:spLocks noGrp="1"/>
          </p:cNvSpPr>
          <p:nvPr>
            <p:ph type="sldNum" sz="quarter" idx="12"/>
          </p:nvPr>
        </p:nvSpPr>
        <p:spPr>
          <a:xfrm>
            <a:off x="0" y="6400800"/>
            <a:ext cx="457200" cy="457200"/>
          </a:xfrm>
        </p:spPr>
        <p:txBody>
          <a:bodyPr/>
          <a:lstStyle/>
          <a:p>
            <a:fld id="{F302176B-0E47-46AC-8F43-DAB4B8A37D06}" type="slidenum">
              <a:rPr lang="tr-TR" smtClean="0"/>
              <a:pPr/>
              <a:t>9</a:t>
            </a:fld>
            <a:endParaRPr lang="tr-TR" dirty="0"/>
          </a:p>
        </p:txBody>
      </p:sp>
    </p:spTree>
    <p:extLst>
      <p:ext uri="{BB962C8B-B14F-4D97-AF65-F5344CB8AC3E}">
        <p14:creationId xmlns="" xmlns:p14="http://schemas.microsoft.com/office/powerpoint/2010/main" val="3380941753"/>
      </p:ext>
    </p:extLst>
  </p:cSld>
  <p:clrMapOvr>
    <a:masterClrMapping/>
  </p:clrMapOvr>
  <p:transition spd="med">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1020</TotalTime>
  <Words>1646</Words>
  <Application>Microsoft Office PowerPoint</Application>
  <PresentationFormat>Ekran Gösterisi (4:3)</PresentationFormat>
  <Paragraphs>207</Paragraphs>
  <Slides>31</Slides>
  <Notes>2</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Hisse Senedi</vt:lpstr>
      <vt:lpstr>Slayt 1</vt:lpstr>
      <vt:lpstr>Sıla-i Rahimin Gerekliliği,</vt:lpstr>
      <vt:lpstr>Tanımı:</vt:lpstr>
      <vt:lpstr>Sıla-i Rahimin Gerekliliği,</vt:lpstr>
      <vt:lpstr>Sıla-i Rahimi Terk Etmenin Kötülüğü</vt:lpstr>
      <vt:lpstr>Slayt 6</vt:lpstr>
      <vt:lpstr>Slayt 7</vt:lpstr>
      <vt:lpstr>Slayt 8</vt:lpstr>
      <vt:lpstr>Slayt 9</vt:lpstr>
      <vt:lpstr>Slayt 10</vt:lpstr>
      <vt:lpstr>Sıla-i Rahim Yapmanın Fazileti</vt:lpstr>
      <vt:lpstr>Sıla-i Rahim Yapmanın Fazileti</vt:lpstr>
      <vt:lpstr>Sıla-i Rahim Yapmanın Fazileti</vt:lpstr>
      <vt:lpstr>Sıla-i Rahim Yapmanın Fazileti</vt:lpstr>
      <vt:lpstr>İyilik Yapmada Akrabanın Önceliği</vt:lpstr>
      <vt:lpstr>Sıla-i Rahim Yapmanın Fazileti</vt:lpstr>
      <vt:lpstr>Sıla-i  Rahimin Fazileti</vt:lpstr>
      <vt:lpstr>Sıla-i  Rahimin Fazileti</vt:lpstr>
      <vt:lpstr>Sıla-i Rahimi Terk Etmenin Kötülüğü</vt:lpstr>
      <vt:lpstr>Sıla-i Rahimin Fazileti</vt:lpstr>
      <vt:lpstr>Seninle İlgisini Kesen Akrabayla İlişkiler</vt:lpstr>
      <vt:lpstr>İlişkiyi Kesen Akrabaya Gitmek</vt:lpstr>
      <vt:lpstr>Rasulullah’ın Hayatından  Sıla-i Rahim Örnekleri</vt:lpstr>
      <vt:lpstr>Rasulullah’ın Hayatından  Sıla-i Rahim Örnekleri</vt:lpstr>
      <vt:lpstr>Rasulullah’ın Hayatından  Sıla-i Rahim Örnekleri</vt:lpstr>
      <vt:lpstr>Rasulullah’ın Hayatından  Sıla-i Rahim Örnekleri</vt:lpstr>
      <vt:lpstr>Rasulullah’ın Hayatından  Sıla-i Rahim Örnekleri</vt:lpstr>
      <vt:lpstr>Sıla-i  Rahimin  Tesisi  için yapılması  gerekenler;</vt:lpstr>
      <vt:lpstr>Akrabalığın  Hukûkî  Neticeleri:</vt:lpstr>
      <vt:lpstr>Akrabalığın  Hukûkî  Neticeleri:</vt:lpstr>
      <vt:lpstr>Slayt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SILA-İ RAHİM</dc:title>
  <dc:creator>Mehmet ERGÜN</dc:creator>
  <cp:lastModifiedBy>engin</cp:lastModifiedBy>
  <cp:revision>89</cp:revision>
  <dcterms:created xsi:type="dcterms:W3CDTF">2013-07-22T15:01:21Z</dcterms:created>
  <dcterms:modified xsi:type="dcterms:W3CDTF">2015-11-27T08:31:02Z</dcterms:modified>
</cp:coreProperties>
</file>