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5" r:id="rId2"/>
    <p:sldId id="316" r:id="rId3"/>
    <p:sldId id="317" r:id="rId4"/>
    <p:sldId id="323" r:id="rId5"/>
    <p:sldId id="318" r:id="rId6"/>
    <p:sldId id="319" r:id="rId7"/>
    <p:sldId id="320" r:id="rId8"/>
    <p:sldId id="295" r:id="rId9"/>
    <p:sldId id="296" r:id="rId10"/>
    <p:sldId id="297" r:id="rId11"/>
    <p:sldId id="298" r:id="rId12"/>
    <p:sldId id="308" r:id="rId13"/>
    <p:sldId id="259" r:id="rId14"/>
    <p:sldId id="258" r:id="rId15"/>
    <p:sldId id="293" r:id="rId16"/>
    <p:sldId id="322" r:id="rId17"/>
    <p:sldId id="260" r:id="rId18"/>
    <p:sldId id="285" r:id="rId19"/>
    <p:sldId id="266" r:id="rId20"/>
    <p:sldId id="311" r:id="rId21"/>
    <p:sldId id="276" r:id="rId22"/>
    <p:sldId id="314" r:id="rId23"/>
    <p:sldId id="272" r:id="rId24"/>
    <p:sldId id="271" r:id="rId25"/>
    <p:sldId id="324" r:id="rId26"/>
    <p:sldId id="309" r:id="rId27"/>
    <p:sldId id="275" r:id="rId28"/>
    <p:sldId id="321" r:id="rId29"/>
    <p:sldId id="325"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15174"/>
    </p:cViewPr>
  </p:outlineViewPr>
  <p:notesTextViewPr>
    <p:cViewPr>
      <p:scale>
        <a:sx n="100" d="100"/>
        <a:sy n="100" d="100"/>
      </p:scale>
      <p:origin x="0" y="0"/>
    </p:cViewPr>
  </p:notesTextViewPr>
  <p:sorterViewPr>
    <p:cViewPr>
      <p:scale>
        <a:sx n="66" d="100"/>
        <a:sy n="66" d="100"/>
      </p:scale>
      <p:origin x="0" y="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3B4D2-473F-40B9-8837-64D5076CABF6}" type="datetimeFigureOut">
              <a:rPr lang="tr-TR" smtClean="0"/>
              <a:pPr/>
              <a:t>28.05.2016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05BBD-E953-4707-A71C-F703DDE81CF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625ECA2-EAE7-4DBC-B186-F38F63CDC19E}"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D60E3ED-5C4B-453C-9C08-19EE18B74998}" type="datetime1">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BECEF83-30C5-4A0C-A0B4-86B5A5D01489}" type="datetime1">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50C2D9-9C53-417C-94E6-66C26272081E}" type="datetime1">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5B37491-9103-44D8-AEB8-C63050BF595F}" type="datetime1">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AA1990E-630E-4584-996F-D4299616E9F1}" type="datetime1">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8BA0022-22F0-4547-A97E-6908BCEFE021}" type="datetime1">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B844F11-8047-4199-81EA-54EDC46C7322}" type="datetime1">
              <a:rPr lang="tr-TR" smtClean="0"/>
              <a:pPr/>
              <a:t>28.05.2016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2AC2C7-A223-4204-AECC-44FC69A3245E}" type="datetime1">
              <a:rPr lang="tr-TR" smtClean="0"/>
              <a:pPr/>
              <a:t>28.05.2016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41A5613-EA9A-4F1B-AA63-B92719F86BD0}" type="datetime1">
              <a:rPr lang="tr-TR" smtClean="0"/>
              <a:pPr/>
              <a:t>28.05.2016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7B3422A-613C-41F3-9839-F3DCA029CBCF}" type="datetime1">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8B50A4-CA68-4FFE-9B45-13E28A9850A0}" type="datetime1">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40000"/>
          </a:srgb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61983-46A8-42A1-98D0-43D1CED4628E}" type="datetime1">
              <a:rPr lang="tr-TR" smtClean="0"/>
              <a:pPr/>
              <a:t>28.05.2016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Yer Tutucusu"/>
          <p:cNvSpPr>
            <a:spLocks noGrp="1"/>
          </p:cNvSpPr>
          <p:nvPr>
            <p:ph type="body" sz="half" idx="2"/>
          </p:nvPr>
        </p:nvSpPr>
        <p:spPr/>
        <p:txBody>
          <a:bodyPr>
            <a:normAutofit fontScale="92500" lnSpcReduction="10000"/>
          </a:bodyPr>
          <a:lstStyle/>
          <a:p>
            <a:pPr algn="ctr"/>
            <a:r>
              <a:rPr lang="tr-TR" sz="2800" dirty="0" smtClean="0"/>
              <a:t/>
            </a:r>
            <a:br>
              <a:rPr lang="tr-TR" sz="2800" dirty="0" smtClean="0"/>
            </a:br>
            <a:endParaRPr lang="tr-TR" sz="2800" dirty="0"/>
          </a:p>
        </p:txBody>
      </p:sp>
      <p:sp>
        <p:nvSpPr>
          <p:cNvPr id="6" name="5 Metin kutusu"/>
          <p:cNvSpPr txBox="1"/>
          <p:nvPr/>
        </p:nvSpPr>
        <p:spPr>
          <a:xfrm>
            <a:off x="5065123" y="5421085"/>
            <a:ext cx="2570117" cy="1815882"/>
          </a:xfrm>
          <a:prstGeom prst="rect">
            <a:avLst/>
          </a:prstGeom>
          <a:noFill/>
        </p:spPr>
        <p:txBody>
          <a:bodyPr wrap="square" rtlCol="0">
            <a:spAutoFit/>
          </a:bodyPr>
          <a:lstStyle/>
          <a:p>
            <a:pPr algn="ctr"/>
            <a:r>
              <a:rPr lang="tr-TR" sz="2400" b="1" dirty="0" smtClean="0">
                <a:solidFill>
                  <a:srgbClr val="FF0000"/>
                </a:solidFill>
                <a:latin typeface="Times New Roman" pitchFamily="18" charset="0"/>
                <a:cs typeface="Times New Roman" pitchFamily="18" charset="0"/>
              </a:rPr>
              <a:t>VALİDE CAMİİ</a:t>
            </a:r>
          </a:p>
          <a:p>
            <a:pPr algn="ctr"/>
            <a:r>
              <a:rPr lang="tr-TR" sz="2400" b="1" dirty="0" smtClean="0">
                <a:solidFill>
                  <a:srgbClr val="FF0000"/>
                </a:solidFill>
                <a:latin typeface="Times New Roman" pitchFamily="18" charset="0"/>
                <a:cs typeface="Times New Roman" pitchFamily="18" charset="0"/>
              </a:rPr>
              <a:t>İMAM-HATİBİ</a:t>
            </a:r>
          </a:p>
          <a:p>
            <a:pPr algn="ctr"/>
            <a:r>
              <a:rPr lang="tr-TR" sz="2400" b="1" dirty="0" smtClean="0">
                <a:solidFill>
                  <a:srgbClr val="FF0000"/>
                </a:solidFill>
                <a:latin typeface="Times New Roman" pitchFamily="18" charset="0"/>
                <a:cs typeface="Times New Roman" pitchFamily="18" charset="0"/>
              </a:rPr>
              <a:t>08/05/2015</a:t>
            </a:r>
          </a:p>
          <a:p>
            <a:pPr algn="ctr">
              <a:lnSpc>
                <a:spcPct val="200000"/>
              </a:lnSpc>
            </a:pPr>
            <a:endParaRPr lang="tr-TR" sz="2000" b="1" dirty="0">
              <a:solidFill>
                <a:schemeClr val="accent2">
                  <a:lumMod val="75000"/>
                </a:schemeClr>
              </a:solidFill>
              <a:latin typeface="Times New Roman" pitchFamily="18" charset="0"/>
              <a:cs typeface="Times New Roman" pitchFamily="18" charset="0"/>
            </a:endParaRPr>
          </a:p>
        </p:txBody>
      </p:sp>
      <p:sp>
        <p:nvSpPr>
          <p:cNvPr id="9" name="8 Başlık"/>
          <p:cNvSpPr>
            <a:spLocks noGrp="1"/>
          </p:cNvSpPr>
          <p:nvPr>
            <p:ph type="title"/>
          </p:nvPr>
        </p:nvSpPr>
        <p:spPr>
          <a:xfrm>
            <a:off x="4872006" y="4415246"/>
            <a:ext cx="2949178" cy="960120"/>
          </a:xfrm>
        </p:spPr>
        <p:txBody>
          <a:bodyPr>
            <a:normAutofit fontScale="90000"/>
          </a:bodyPr>
          <a:lstStyle/>
          <a:p>
            <a:pPr algn="ctr"/>
            <a:r>
              <a:rPr lang="tr-TR" sz="5400" b="1" spc="600" dirty="0" smtClean="0">
                <a:solidFill>
                  <a:srgbClr val="E729CC"/>
                </a:solidFill>
                <a:effectLst>
                  <a:outerShdw blurRad="38100" dist="38100" dir="2700000" algn="tl">
                    <a:srgbClr val="000000">
                      <a:alpha val="43137"/>
                    </a:srgbClr>
                  </a:outerShdw>
                </a:effectLst>
                <a:latin typeface="MandarinD" pitchFamily="82" charset="0"/>
              </a:rPr>
              <a:t>ENGİN</a:t>
            </a:r>
            <a:r>
              <a:rPr lang="tr-TR" sz="5400" b="1" spc="300" dirty="0" smtClean="0">
                <a:solidFill>
                  <a:srgbClr val="E729CC"/>
                </a:solidFill>
                <a:effectLst>
                  <a:outerShdw blurRad="38100" dist="38100" dir="2700000" algn="tl">
                    <a:srgbClr val="000000">
                      <a:alpha val="43137"/>
                    </a:srgbClr>
                  </a:outerShdw>
                </a:effectLst>
                <a:latin typeface="MandarinD" pitchFamily="82" charset="0"/>
              </a:rPr>
              <a:t> IŞIK</a:t>
            </a:r>
            <a:endParaRPr lang="tr-TR" sz="5400" b="1" spc="300" dirty="0">
              <a:solidFill>
                <a:srgbClr val="E729CC"/>
              </a:solidFill>
              <a:effectLst>
                <a:outerShdw blurRad="38100" dist="38100" dir="2700000" algn="tl">
                  <a:srgbClr val="000000">
                    <a:alpha val="43137"/>
                  </a:srgbClr>
                </a:outerShdw>
              </a:effectLst>
              <a:latin typeface="MandarinD" pitchFamily="82" charset="0"/>
            </a:endParaRPr>
          </a:p>
        </p:txBody>
      </p:sp>
      <p:pic>
        <p:nvPicPr>
          <p:cNvPr id="1026" name="Resim 1"/>
          <p:cNvPicPr>
            <a:picLocks noChangeAspect="1" noChangeArrowheads="1"/>
          </p:cNvPicPr>
          <p:nvPr/>
        </p:nvPicPr>
        <p:blipFill>
          <a:blip r:embed="rId2" cstate="print"/>
          <a:srcRect/>
          <a:stretch>
            <a:fillRect/>
          </a:stretch>
        </p:blipFill>
        <p:spPr bwMode="auto">
          <a:xfrm>
            <a:off x="117566" y="6271798"/>
            <a:ext cx="3491880" cy="586202"/>
          </a:xfrm>
          <a:prstGeom prst="rect">
            <a:avLst/>
          </a:prstGeom>
          <a:noFill/>
          <a:ln w="9525">
            <a:noFill/>
            <a:miter lim="800000"/>
            <a:headEnd/>
            <a:tailEnd/>
          </a:ln>
        </p:spPr>
      </p:pic>
      <p:pic>
        <p:nvPicPr>
          <p:cNvPr id="1027" name="Picture 3" descr="D:\ENGİN (silme)\VALİDE CAMİİ YAZI-FOTO\Valide camii Foto\cami dış 1.jpg"/>
          <p:cNvPicPr>
            <a:picLocks noChangeAspect="1" noChangeArrowheads="1"/>
          </p:cNvPicPr>
          <p:nvPr/>
        </p:nvPicPr>
        <p:blipFill>
          <a:blip r:embed="rId3" cstate="print"/>
          <a:srcRect/>
          <a:stretch>
            <a:fillRect/>
          </a:stretch>
        </p:blipFill>
        <p:spPr bwMode="auto">
          <a:xfrm>
            <a:off x="127363" y="1018902"/>
            <a:ext cx="3477986" cy="4653136"/>
          </a:xfrm>
          <a:prstGeom prst="rect">
            <a:avLst/>
          </a:prstGeom>
          <a:noFill/>
        </p:spPr>
      </p:pic>
      <p:sp>
        <p:nvSpPr>
          <p:cNvPr id="15" name="14 Metin kutusu"/>
          <p:cNvSpPr txBox="1"/>
          <p:nvPr/>
        </p:nvSpPr>
        <p:spPr>
          <a:xfrm>
            <a:off x="3563888" y="1136471"/>
            <a:ext cx="5580112" cy="2800767"/>
          </a:xfrm>
          <a:prstGeom prst="rect">
            <a:avLst/>
          </a:prstGeom>
          <a:noFill/>
        </p:spPr>
        <p:txBody>
          <a:bodyPr wrap="square" rtlCol="0">
            <a:spAutoFit/>
          </a:bodyPr>
          <a:lstStyle/>
          <a:p>
            <a:pPr algn="ctr"/>
            <a:r>
              <a:rPr lang="tr-TR" sz="8800" b="1" dirty="0" smtClean="0">
                <a:solidFill>
                  <a:srgbClr val="7030A0"/>
                </a:solidFill>
                <a:effectLst>
                  <a:outerShdw blurRad="38100" dist="38100" dir="2700000" algn="tl">
                    <a:srgbClr val="000000">
                      <a:alpha val="43137"/>
                    </a:srgbClr>
                  </a:outerShdw>
                </a:effectLst>
                <a:latin typeface="Acadian" pitchFamily="2" charset="0"/>
              </a:rPr>
              <a:t>İSLAM VE ENGELLİLER</a:t>
            </a:r>
          </a:p>
        </p:txBody>
      </p:sp>
      <p:pic>
        <p:nvPicPr>
          <p:cNvPr id="12" name="Picture 2" descr="ustbanner"/>
          <p:cNvPicPr>
            <a:picLocks noChangeAspect="1" noChangeArrowheads="1"/>
          </p:cNvPicPr>
          <p:nvPr/>
        </p:nvPicPr>
        <p:blipFill>
          <a:blip r:embed="rId4" cstate="print"/>
          <a:srcRect/>
          <a:stretch>
            <a:fillRect/>
          </a:stretch>
        </p:blipFill>
        <p:spPr bwMode="auto">
          <a:xfrm>
            <a:off x="0" y="0"/>
            <a:ext cx="9144000" cy="990600"/>
          </a:xfrm>
          <a:prstGeom prst="rect">
            <a:avLst/>
          </a:prstGeom>
          <a:noFill/>
          <a:ln w="9525">
            <a:noFill/>
            <a:miter lim="800000"/>
            <a:headEnd/>
            <a:tailEnd/>
          </a:ln>
        </p:spPr>
      </p:pic>
      <p:sp>
        <p:nvSpPr>
          <p:cNvPr id="13" name="Text Box 3"/>
          <p:cNvSpPr txBox="1">
            <a:spLocks noChangeArrowheads="1"/>
          </p:cNvSpPr>
          <p:nvPr/>
        </p:nvSpPr>
        <p:spPr bwMode="auto">
          <a:xfrm>
            <a:off x="6946174" y="163286"/>
            <a:ext cx="1514258" cy="584775"/>
          </a:xfrm>
          <a:prstGeom prst="rect">
            <a:avLst/>
          </a:prstGeom>
          <a:noFill/>
          <a:ln w="9525">
            <a:noFill/>
            <a:miter lim="800000"/>
            <a:headEnd/>
            <a:tailEnd/>
          </a:ln>
        </p:spPr>
        <p:txBody>
          <a:bodyPr wrap="square">
            <a:spAutoFit/>
          </a:bodyPr>
          <a:lstStyle/>
          <a:p>
            <a:pPr algn="ctr" eaLnBrk="0" hangingPunct="0"/>
            <a:r>
              <a:rPr lang="tr-TR" sz="1600" b="1" dirty="0">
                <a:solidFill>
                  <a:schemeClr val="bg1"/>
                </a:solidFill>
              </a:rPr>
              <a:t>BANDIRMA</a:t>
            </a:r>
          </a:p>
          <a:p>
            <a:pPr algn="ctr" eaLnBrk="0" hangingPunct="0"/>
            <a:r>
              <a:rPr lang="tr-TR" sz="1600" b="1" dirty="0">
                <a:solidFill>
                  <a:schemeClr val="bg1"/>
                </a:solidFill>
              </a:rPr>
              <a:t>VALİDE CAMİİ </a:t>
            </a:r>
            <a:endParaRPr lang="tr-TR" sz="1400" b="1" dirty="0">
              <a:solidFill>
                <a:schemeClr val="bg1"/>
              </a:solidFill>
            </a:endParaRPr>
          </a:p>
        </p:txBody>
      </p:sp>
      <p:pic>
        <p:nvPicPr>
          <p:cNvPr id="14" name="Picture 8" descr="bayrak_44"/>
          <p:cNvPicPr>
            <a:picLocks noChangeAspect="1" noChangeArrowheads="1" noCrop="1"/>
          </p:cNvPicPr>
          <p:nvPr/>
        </p:nvPicPr>
        <p:blipFill>
          <a:blip r:embed="rId5" cstate="print"/>
          <a:srcRect/>
          <a:stretch>
            <a:fillRect/>
          </a:stretch>
        </p:blipFill>
        <p:spPr bwMode="auto">
          <a:xfrm>
            <a:off x="0" y="-1"/>
            <a:ext cx="971600" cy="764705"/>
          </a:xfrm>
          <a:prstGeom prst="rect">
            <a:avLst/>
          </a:prstGeom>
          <a:noFill/>
          <a:ln w="9525">
            <a:noFill/>
            <a:miter lim="800000"/>
            <a:headEnd/>
            <a:tailEnd/>
          </a:ln>
        </p:spPr>
      </p:pic>
      <p:pic>
        <p:nvPicPr>
          <p:cNvPr id="16" name="Resim 1"/>
          <p:cNvPicPr>
            <a:picLocks noChangeAspect="1" noChangeArrowheads="1"/>
          </p:cNvPicPr>
          <p:nvPr/>
        </p:nvPicPr>
        <p:blipFill>
          <a:blip r:embed="rId6" cstate="print"/>
          <a:srcRect/>
          <a:stretch>
            <a:fillRect/>
          </a:stretch>
        </p:blipFill>
        <p:spPr bwMode="auto">
          <a:xfrm>
            <a:off x="146957" y="5695406"/>
            <a:ext cx="3448595" cy="561703"/>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17" name="Resim 1" descr="C:\Users\engin\Desktop\Valide Camii Logo - Kopya.png"/>
          <p:cNvPicPr>
            <a:picLocks noChangeAspect="1" noChangeArrowheads="1"/>
          </p:cNvPicPr>
          <p:nvPr/>
        </p:nvPicPr>
        <p:blipFill>
          <a:blip r:embed="rId7" cstate="print"/>
          <a:srcRect/>
          <a:stretch>
            <a:fillRect/>
          </a:stretch>
        </p:blipFill>
        <p:spPr bwMode="auto">
          <a:xfrm>
            <a:off x="3661512" y="5116922"/>
            <a:ext cx="1194197" cy="158432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8" name="Resim 1" descr="C:\Users\engin\Desktop\Valide Camii Logo - Kopya.png"/>
          <p:cNvPicPr>
            <a:picLocks noChangeAspect="1" noChangeArrowheads="1"/>
          </p:cNvPicPr>
          <p:nvPr/>
        </p:nvPicPr>
        <p:blipFill>
          <a:blip r:embed="rId7" cstate="print"/>
          <a:srcRect/>
          <a:stretch>
            <a:fillRect/>
          </a:stretch>
        </p:blipFill>
        <p:spPr bwMode="auto">
          <a:xfrm>
            <a:off x="7832238" y="5101772"/>
            <a:ext cx="1194197" cy="158432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9" name="18 Slayt Numarası Yer Tutucusu"/>
          <p:cNvSpPr>
            <a:spLocks noGrp="1"/>
          </p:cNvSpPr>
          <p:nvPr>
            <p:ph type="sldNum" sz="quarter" idx="12"/>
          </p:nvPr>
        </p:nvSpPr>
        <p:spPr/>
        <p:txBody>
          <a:bodyPr/>
          <a:lstStyle/>
          <a:p>
            <a:fld id="{F302176B-0E47-46AC-8F43-DAB4B8A37D06}" type="slidenum">
              <a:rPr lang="tr-TR" smtClean="0"/>
              <a:pPr/>
              <a:t>1</a:t>
            </a:fld>
            <a:endParaRPr lang="tr-T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96752"/>
            <a:ext cx="4968552" cy="5472608"/>
          </a:xfrm>
        </p:spPr>
        <p:style>
          <a:lnRef idx="3">
            <a:schemeClr val="lt1"/>
          </a:lnRef>
          <a:fillRef idx="1">
            <a:schemeClr val="accent2"/>
          </a:fillRef>
          <a:effectRef idx="1">
            <a:schemeClr val="accent2"/>
          </a:effectRef>
          <a:fontRef idx="minor">
            <a:schemeClr val="lt1"/>
          </a:fontRef>
        </p:style>
        <p:txBody>
          <a:bodyPr>
            <a:normAutofit lnSpcReduction="10000"/>
          </a:bodyPr>
          <a:lstStyle/>
          <a:p>
            <a:pPr>
              <a:buNone/>
            </a:pPr>
            <a:r>
              <a:rPr lang="tr-TR" sz="3600" dirty="0" smtClean="0"/>
              <a:t>Allah </a:t>
            </a:r>
            <a:r>
              <a:rPr lang="tr-TR" sz="3600" dirty="0"/>
              <a:t>Teâla hazretleri buyurdu ki</a:t>
            </a:r>
            <a:r>
              <a:rPr lang="tr-TR" sz="3600" dirty="0" smtClean="0"/>
              <a:t>:</a:t>
            </a:r>
          </a:p>
          <a:p>
            <a:pPr>
              <a:buNone/>
            </a:pPr>
            <a:r>
              <a:rPr lang="tr-TR" sz="3600" dirty="0" smtClean="0"/>
              <a:t> </a:t>
            </a:r>
            <a:r>
              <a:rPr lang="tr-TR" sz="3600" dirty="0"/>
              <a:t>"Ben kulumu iki </a:t>
            </a:r>
            <a:r>
              <a:rPr lang="tr-TR" sz="3600" dirty="0" smtClean="0"/>
              <a:t>sevdiğiyle (gözlerini almak suretiyle) </a:t>
            </a:r>
            <a:r>
              <a:rPr lang="tr-TR" sz="3600" dirty="0"/>
              <a:t>imtihan edersem o da sabır gösterir (ve sevap umarsa) onlara bedel </a:t>
            </a:r>
            <a:r>
              <a:rPr lang="tr-TR" sz="3600" dirty="0" smtClean="0"/>
              <a:t>olarak cenneti veririm.”</a:t>
            </a:r>
            <a:r>
              <a:rPr lang="tr-TR" sz="4000" dirty="0" smtClean="0"/>
              <a:t> </a:t>
            </a:r>
            <a:endParaRPr lang="tr-TR" sz="4000" dirty="0"/>
          </a:p>
          <a:p>
            <a:pPr>
              <a:buNone/>
            </a:pPr>
            <a:r>
              <a:rPr lang="tr-TR" sz="1800" dirty="0" smtClean="0"/>
              <a:t>(</a:t>
            </a:r>
            <a:r>
              <a:rPr lang="tr-TR" sz="1800" dirty="0" err="1" smtClean="0"/>
              <a:t>Tirmizî</a:t>
            </a:r>
            <a:r>
              <a:rPr lang="tr-TR" sz="1800" dirty="0"/>
              <a:t>, </a:t>
            </a:r>
            <a:r>
              <a:rPr lang="tr-TR" sz="1800" dirty="0" err="1"/>
              <a:t>Zühd</a:t>
            </a:r>
            <a:r>
              <a:rPr lang="tr-TR" sz="1800" dirty="0"/>
              <a:t> 58, IV, 603;</a:t>
            </a:r>
            <a:r>
              <a:rPr lang="tr-TR" sz="1800" b="1" dirty="0"/>
              <a:t>  </a:t>
            </a:r>
            <a:r>
              <a:rPr lang="tr-TR" sz="1800" dirty="0" err="1"/>
              <a:t>Buharî</a:t>
            </a:r>
            <a:r>
              <a:rPr lang="tr-TR" sz="1800" dirty="0"/>
              <a:t>, </a:t>
            </a:r>
            <a:r>
              <a:rPr lang="tr-TR" sz="1800" dirty="0" err="1"/>
              <a:t>Marzâ</a:t>
            </a:r>
            <a:r>
              <a:rPr lang="tr-TR" sz="1800" dirty="0"/>
              <a:t> 7, III, </a:t>
            </a:r>
            <a:r>
              <a:rPr lang="tr-TR" sz="1800" dirty="0" smtClean="0"/>
              <a:t>4)</a:t>
            </a:r>
            <a:endParaRPr lang="tr-TR" sz="1800" dirty="0"/>
          </a:p>
        </p:txBody>
      </p:sp>
      <p:sp>
        <p:nvSpPr>
          <p:cNvPr id="5" name="Başlık 1"/>
          <p:cNvSpPr txBox="1">
            <a:spLocks/>
          </p:cNvSpPr>
          <p:nvPr/>
        </p:nvSpPr>
        <p:spPr>
          <a:xfrm>
            <a:off x="0" y="0"/>
            <a:ext cx="9144000" cy="548680"/>
          </a:xfrm>
          <a:prstGeom prst="rect">
            <a:avLst/>
          </a:prstGeom>
          <a:solidFill>
            <a:srgbClr val="FFFF00"/>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all" spc="0" normalizeH="0" baseline="0" noProof="0" smtClean="0">
                <a:ln>
                  <a:noFill/>
                </a:ln>
                <a:solidFill>
                  <a:schemeClr val="tx1"/>
                </a:solidFill>
                <a:effectLst/>
                <a:uLnTx/>
                <a:uFillTx/>
                <a:latin typeface="+mj-lt"/>
                <a:ea typeface="+mj-ea"/>
                <a:cs typeface="+mj-cs"/>
              </a:rPr>
              <a:t>Musibetlere  SabIr</a:t>
            </a:r>
            <a:endParaRPr kumimoji="0" lang="tr-TR" sz="4400" b="1" i="0" u="none" strike="noStrike" kern="1200" cap="all" spc="0" normalizeH="0" baseline="0" noProof="0" dirty="0">
              <a:ln>
                <a:noFill/>
              </a:ln>
              <a:solidFill>
                <a:schemeClr val="tx1"/>
              </a:solidFill>
              <a:effectLst/>
              <a:uLnTx/>
              <a:uFillTx/>
              <a:latin typeface="+mj-lt"/>
              <a:ea typeface="+mj-ea"/>
              <a:cs typeface="+mj-cs"/>
            </a:endParaRPr>
          </a:p>
        </p:txBody>
      </p:sp>
      <p:sp>
        <p:nvSpPr>
          <p:cNvPr id="6" name="5 Metin kutusu"/>
          <p:cNvSpPr txBox="1"/>
          <p:nvPr/>
        </p:nvSpPr>
        <p:spPr>
          <a:xfrm>
            <a:off x="2915816" y="620688"/>
            <a:ext cx="3312368" cy="461665"/>
          </a:xfrm>
          <a:prstGeom prst="rect">
            <a:avLst/>
          </a:prstGeom>
          <a:solidFill>
            <a:schemeClr val="accent6"/>
          </a:solidFill>
        </p:spPr>
        <p:txBody>
          <a:bodyPr wrap="square" rtlCol="0">
            <a:spAutoFit/>
          </a:bodyPr>
          <a:lstStyle/>
          <a:p>
            <a:pPr algn="ctr"/>
            <a:r>
              <a:rPr lang="tr-TR" sz="2400" b="1" dirty="0" smtClean="0"/>
              <a:t> KUTSİ  HADİS</a:t>
            </a:r>
            <a:endParaRPr lang="tr-TR" b="1" dirty="0"/>
          </a:p>
        </p:txBody>
      </p:sp>
      <p:pic>
        <p:nvPicPr>
          <p:cNvPr id="1026" name="Picture 2" descr="C:\Users\engin\Desktop\Engelliler\+kör.png"/>
          <p:cNvPicPr>
            <a:picLocks noChangeAspect="1" noChangeArrowheads="1"/>
          </p:cNvPicPr>
          <p:nvPr/>
        </p:nvPicPr>
        <p:blipFill>
          <a:blip r:embed="rId2" cstate="print"/>
          <a:srcRect/>
          <a:stretch>
            <a:fillRect/>
          </a:stretch>
        </p:blipFill>
        <p:spPr bwMode="auto">
          <a:xfrm>
            <a:off x="5362575" y="980728"/>
            <a:ext cx="3781425" cy="5877272"/>
          </a:xfrm>
          <a:prstGeom prst="rect">
            <a:avLst/>
          </a:prstGeom>
          <a:noFill/>
        </p:spPr>
      </p:pic>
      <p:sp>
        <p:nvSpPr>
          <p:cNvPr id="8" name="2 Slayt Numarası Yer Tutucusu"/>
          <p:cNvSpPr>
            <a:spLocks noGrp="1"/>
          </p:cNvSpPr>
          <p:nvPr>
            <p:ph type="sldNum" sz="quarter" idx="12"/>
          </p:nvPr>
        </p:nvSpPr>
        <p:spPr>
          <a:xfrm>
            <a:off x="6804248" y="6492875"/>
            <a:ext cx="2133600" cy="365125"/>
          </a:xfrm>
        </p:spPr>
        <p:txBody>
          <a:bodyPr/>
          <a:lstStyle/>
          <a:p>
            <a:fld id="{AF792228-1BDC-4E49-A8C0-4A70902834CA}" type="slidenum">
              <a:rPr lang="tr-TR" sz="1600" b="1" smtClean="0">
                <a:solidFill>
                  <a:schemeClr val="tx1"/>
                </a:solidFill>
              </a:rPr>
              <a:pPr/>
              <a:t>10</a:t>
            </a:fld>
            <a:endParaRPr lang="tr-TR" sz="1600" b="1" dirty="0">
              <a:solidFill>
                <a:schemeClr val="tx1"/>
              </a:solidFill>
            </a:endParaRPr>
          </a:p>
        </p:txBody>
      </p:sp>
    </p:spTree>
    <p:extLst>
      <p:ext uri="{BB962C8B-B14F-4D97-AF65-F5344CB8AC3E}">
        <p14:creationId xmlns:p14="http://schemas.microsoft.com/office/powerpoint/2010/main" xmlns="" val="115060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856" y="1196752"/>
            <a:ext cx="5688632" cy="5472608"/>
          </a:xfrm>
        </p:spPr>
        <p:style>
          <a:lnRef idx="3">
            <a:schemeClr val="lt1"/>
          </a:lnRef>
          <a:fillRef idx="1">
            <a:schemeClr val="accent4"/>
          </a:fillRef>
          <a:effectRef idx="1">
            <a:schemeClr val="accent4"/>
          </a:effectRef>
          <a:fontRef idx="minor">
            <a:schemeClr val="lt1"/>
          </a:fontRef>
        </p:style>
        <p:txBody>
          <a:bodyPr>
            <a:normAutofit/>
          </a:bodyPr>
          <a:lstStyle/>
          <a:p>
            <a:pPr algn="ctr" rtl="1">
              <a:buNone/>
            </a:pPr>
            <a:r>
              <a:rPr lang="ar-SA" sz="4000" b="1" dirty="0" smtClean="0">
                <a:latin typeface="Traditional Arabic" pitchFamily="18" charset="-78"/>
                <a:cs typeface="Traditional Arabic" pitchFamily="18" charset="-78"/>
              </a:rPr>
              <a:t>«</a:t>
            </a:r>
            <a:r>
              <a:rPr lang="ar-SA" sz="4000" b="1" dirty="0">
                <a:latin typeface="Traditional Arabic" pitchFamily="18" charset="-78"/>
                <a:cs typeface="Traditional Arabic" pitchFamily="18" charset="-78"/>
              </a:rPr>
              <a:t>مَا يُصِيبُ الْمُؤْمِنَ مِنْ وَصَبٍ، وَلَا نَصَبٍ، وَلَا سَقَمٍ، وَلَا حَزَنٍ حَتَّى الْهَمِّ يُهَمُّهُ، إِلَّا كُفِّرَ بِهِ مِنْ سَيِّئَاتِهِ»</a:t>
            </a:r>
            <a:endParaRPr lang="tr-TR" sz="4000" dirty="0">
              <a:latin typeface="Traditional Arabic" pitchFamily="18" charset="-78"/>
              <a:cs typeface="Traditional Arabic" pitchFamily="18" charset="-78"/>
            </a:endParaRPr>
          </a:p>
          <a:p>
            <a:pPr algn="just">
              <a:buNone/>
            </a:pPr>
            <a:r>
              <a:rPr lang="tr-TR" dirty="0" smtClean="0"/>
              <a:t> </a:t>
            </a:r>
            <a:r>
              <a:rPr lang="tr-TR" dirty="0"/>
              <a:t>"</a:t>
            </a:r>
            <a:r>
              <a:rPr lang="tr-TR" dirty="0" err="1"/>
              <a:t>Mü'min</a:t>
            </a:r>
            <a:r>
              <a:rPr lang="tr-TR" dirty="0"/>
              <a:t> bir kişiye bir ağrı, bir yorgunluk, bir hastalık, bir üzüntü isabet etse, hatta ayağına bir diken batsa bile, bunlar </a:t>
            </a:r>
            <a:r>
              <a:rPr lang="tr-TR" dirty="0" err="1"/>
              <a:t>mü'minin</a:t>
            </a:r>
            <a:r>
              <a:rPr lang="tr-TR" dirty="0"/>
              <a:t> bir kısım günahlarına </a:t>
            </a:r>
            <a:r>
              <a:rPr lang="tr-TR" dirty="0" err="1"/>
              <a:t>keffaret</a:t>
            </a:r>
            <a:r>
              <a:rPr lang="tr-TR" dirty="0"/>
              <a:t> olur</a:t>
            </a:r>
            <a:r>
              <a:rPr lang="tr-TR" dirty="0" smtClean="0"/>
              <a:t>.</a:t>
            </a:r>
          </a:p>
          <a:p>
            <a:pPr algn="ctr">
              <a:buNone/>
            </a:pPr>
            <a:r>
              <a:rPr lang="tr-TR" sz="1800" b="1" dirty="0" smtClean="0"/>
              <a:t>(</a:t>
            </a:r>
            <a:r>
              <a:rPr lang="tr-TR" sz="1800" b="1" dirty="0"/>
              <a:t>Müslim, </a:t>
            </a:r>
            <a:r>
              <a:rPr lang="tr-TR" sz="1800" b="1" dirty="0" err="1"/>
              <a:t>Birr</a:t>
            </a:r>
            <a:r>
              <a:rPr lang="tr-TR" sz="1800" b="1" dirty="0"/>
              <a:t> 52) </a:t>
            </a:r>
            <a:endParaRPr lang="tr-TR" sz="1600" b="1" dirty="0"/>
          </a:p>
        </p:txBody>
      </p:sp>
      <p:sp>
        <p:nvSpPr>
          <p:cNvPr id="5" name="Başlık 1"/>
          <p:cNvSpPr txBox="1">
            <a:spLocks/>
          </p:cNvSpPr>
          <p:nvPr/>
        </p:nvSpPr>
        <p:spPr>
          <a:xfrm>
            <a:off x="0" y="0"/>
            <a:ext cx="9144000" cy="548680"/>
          </a:xfrm>
          <a:prstGeom prst="rect">
            <a:avLst/>
          </a:prstGeom>
          <a:solidFill>
            <a:srgbClr val="FFFF00"/>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all" spc="0" normalizeH="0" baseline="0" noProof="0" smtClean="0">
                <a:ln>
                  <a:noFill/>
                </a:ln>
                <a:solidFill>
                  <a:schemeClr val="tx1"/>
                </a:solidFill>
                <a:effectLst/>
                <a:uLnTx/>
                <a:uFillTx/>
                <a:latin typeface="+mj-lt"/>
                <a:ea typeface="+mj-ea"/>
                <a:cs typeface="+mj-cs"/>
              </a:rPr>
              <a:t>Musibetlere  SabIr</a:t>
            </a:r>
            <a:endParaRPr kumimoji="0" lang="tr-TR" sz="4400" b="1" i="0" u="none" strike="noStrike" kern="1200" cap="all" spc="0" normalizeH="0" baseline="0" noProof="0" dirty="0">
              <a:ln>
                <a:noFill/>
              </a:ln>
              <a:solidFill>
                <a:schemeClr val="tx1"/>
              </a:solidFill>
              <a:effectLst/>
              <a:uLnTx/>
              <a:uFillTx/>
              <a:latin typeface="+mj-lt"/>
              <a:ea typeface="+mj-ea"/>
              <a:cs typeface="+mj-cs"/>
            </a:endParaRPr>
          </a:p>
        </p:txBody>
      </p:sp>
      <p:sp>
        <p:nvSpPr>
          <p:cNvPr id="6" name="5 Metin kutusu"/>
          <p:cNvSpPr txBox="1"/>
          <p:nvPr/>
        </p:nvSpPr>
        <p:spPr>
          <a:xfrm>
            <a:off x="2915816" y="620688"/>
            <a:ext cx="3312368" cy="461665"/>
          </a:xfrm>
          <a:prstGeom prst="rect">
            <a:avLst/>
          </a:prstGeom>
          <a:solidFill>
            <a:srgbClr val="00B0F0"/>
          </a:solidFill>
        </p:spPr>
        <p:txBody>
          <a:bodyPr wrap="square" rtlCol="0">
            <a:spAutoFit/>
          </a:bodyPr>
          <a:lstStyle/>
          <a:p>
            <a:pPr algn="ctr"/>
            <a:r>
              <a:rPr lang="tr-TR" sz="2400" b="1" dirty="0" smtClean="0"/>
              <a:t> HADİS-İ  ŞERİF</a:t>
            </a:r>
            <a:endParaRPr lang="tr-TR" b="1" dirty="0"/>
          </a:p>
        </p:txBody>
      </p:sp>
      <p:pic>
        <p:nvPicPr>
          <p:cNvPr id="2050" name="Picture 2" descr="C:\Users\engin\Desktop\Engelliler\+engelli cocuk.jpg"/>
          <p:cNvPicPr>
            <a:picLocks noChangeAspect="1" noChangeArrowheads="1"/>
          </p:cNvPicPr>
          <p:nvPr/>
        </p:nvPicPr>
        <p:blipFill>
          <a:blip r:embed="rId2" cstate="print"/>
          <a:srcRect/>
          <a:stretch>
            <a:fillRect/>
          </a:stretch>
        </p:blipFill>
        <p:spPr bwMode="auto">
          <a:xfrm>
            <a:off x="179512" y="1700808"/>
            <a:ext cx="2949590" cy="4176464"/>
          </a:xfrm>
          <a:prstGeom prst="rect">
            <a:avLst/>
          </a:prstGeom>
          <a:noFill/>
        </p:spPr>
      </p:pic>
      <p:sp>
        <p:nvSpPr>
          <p:cNvPr id="8"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11</a:t>
            </a:fld>
            <a:endParaRPr lang="tr-TR" sz="1600" b="1" dirty="0">
              <a:solidFill>
                <a:schemeClr val="tx1"/>
              </a:solidFill>
            </a:endParaRPr>
          </a:p>
        </p:txBody>
      </p:sp>
    </p:spTree>
    <p:extLst>
      <p:ext uri="{BB962C8B-B14F-4D97-AF65-F5344CB8AC3E}">
        <p14:creationId xmlns:p14="http://schemas.microsoft.com/office/powerpoint/2010/main" xmlns="" val="416722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24744"/>
            <a:ext cx="4788024" cy="573325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FF66CC"/>
            </a:solidFill>
          </a:ln>
        </p:spPr>
        <p:txBody>
          <a:bodyPr anchor="t">
            <a:normAutofit fontScale="62500" lnSpcReduction="20000"/>
          </a:bodyPr>
          <a:lstStyle/>
          <a:p>
            <a:pPr>
              <a:buNone/>
            </a:pPr>
            <a:r>
              <a:rPr lang="tr-TR" sz="3600" dirty="0" err="1" smtClean="0">
                <a:solidFill>
                  <a:srgbClr val="C00000"/>
                </a:solidFill>
              </a:rPr>
              <a:t>İbn</a:t>
            </a:r>
            <a:r>
              <a:rPr lang="tr-TR" sz="3600" dirty="0" smtClean="0">
                <a:solidFill>
                  <a:srgbClr val="C00000"/>
                </a:solidFill>
              </a:rPr>
              <a:t> </a:t>
            </a:r>
            <a:r>
              <a:rPr lang="tr-TR" sz="3600" dirty="0">
                <a:solidFill>
                  <a:srgbClr val="C00000"/>
                </a:solidFill>
              </a:rPr>
              <a:t>Abbas, Ata b.</a:t>
            </a:r>
            <a:r>
              <a:rPr lang="tr-TR" sz="3600" dirty="0" err="1">
                <a:solidFill>
                  <a:srgbClr val="C00000"/>
                </a:solidFill>
              </a:rPr>
              <a:t>Ebi</a:t>
            </a:r>
            <a:r>
              <a:rPr lang="tr-TR" sz="3600" dirty="0">
                <a:solidFill>
                  <a:srgbClr val="C00000"/>
                </a:solidFill>
              </a:rPr>
              <a:t> </a:t>
            </a:r>
            <a:r>
              <a:rPr lang="tr-TR" sz="3600" dirty="0" err="1">
                <a:solidFill>
                  <a:srgbClr val="C00000"/>
                </a:solidFill>
              </a:rPr>
              <a:t>Rebah’a</a:t>
            </a:r>
            <a:r>
              <a:rPr lang="tr-TR" sz="3600" dirty="0">
                <a:solidFill>
                  <a:srgbClr val="C00000"/>
                </a:solidFill>
              </a:rPr>
              <a:t>; “Sana cennet ehlinden bir kadını göstereyim mi?” dedi. Ata; “Evet, göster” dedi. </a:t>
            </a:r>
            <a:endParaRPr lang="tr-TR" sz="3600" dirty="0" smtClean="0">
              <a:solidFill>
                <a:srgbClr val="C00000"/>
              </a:solidFill>
            </a:endParaRPr>
          </a:p>
          <a:p>
            <a:pPr>
              <a:buNone/>
            </a:pPr>
            <a:r>
              <a:rPr lang="tr-TR" sz="3600" dirty="0" err="1" smtClean="0">
                <a:solidFill>
                  <a:srgbClr val="C00000"/>
                </a:solidFill>
              </a:rPr>
              <a:t>İbn</a:t>
            </a:r>
            <a:r>
              <a:rPr lang="tr-TR" sz="3600" dirty="0" smtClean="0">
                <a:solidFill>
                  <a:srgbClr val="C00000"/>
                </a:solidFill>
              </a:rPr>
              <a:t> </a:t>
            </a:r>
            <a:r>
              <a:rPr lang="tr-TR" sz="3600" dirty="0">
                <a:solidFill>
                  <a:srgbClr val="C00000"/>
                </a:solidFill>
              </a:rPr>
              <a:t>Abbas; “İşte, şu siyah kadındır ki; bu kadın, Hz. Peygambere geldi ve </a:t>
            </a:r>
            <a:endParaRPr lang="tr-TR" sz="3600" dirty="0" smtClean="0">
              <a:solidFill>
                <a:srgbClr val="C00000"/>
              </a:solidFill>
            </a:endParaRPr>
          </a:p>
          <a:p>
            <a:pPr algn="just">
              <a:buNone/>
            </a:pPr>
            <a:r>
              <a:rPr lang="tr-TR" sz="3600" dirty="0" smtClean="0">
                <a:solidFill>
                  <a:srgbClr val="C00000"/>
                </a:solidFill>
              </a:rPr>
              <a:t>‘</a:t>
            </a:r>
            <a:r>
              <a:rPr lang="tr-TR" sz="3600" dirty="0">
                <a:solidFill>
                  <a:srgbClr val="C00000"/>
                </a:solidFill>
              </a:rPr>
              <a:t>Sara hastalığım tutuyor ve üstüm başım açılıyor. İyileşmem için Allah’a dua edin’ dedi. </a:t>
            </a:r>
            <a:endParaRPr lang="tr-TR" sz="3600" dirty="0" smtClean="0">
              <a:solidFill>
                <a:srgbClr val="C00000"/>
              </a:solidFill>
            </a:endParaRPr>
          </a:p>
          <a:p>
            <a:pPr algn="just">
              <a:buNone/>
            </a:pPr>
            <a:r>
              <a:rPr lang="tr-TR" sz="3600" b="1" dirty="0" err="1" smtClean="0">
                <a:solidFill>
                  <a:srgbClr val="C00000"/>
                </a:solidFill>
              </a:rPr>
              <a:t>Rasulullah</a:t>
            </a:r>
            <a:r>
              <a:rPr lang="tr-TR" sz="3600" b="1" dirty="0" smtClean="0">
                <a:solidFill>
                  <a:srgbClr val="C00000"/>
                </a:solidFill>
              </a:rPr>
              <a:t> </a:t>
            </a:r>
            <a:r>
              <a:rPr lang="tr-TR" sz="3600" b="1" dirty="0">
                <a:solidFill>
                  <a:srgbClr val="C00000"/>
                </a:solidFill>
              </a:rPr>
              <a:t>(sav) ; ‘İstersen sabreder, cennetlik olursun; istersen sana afiyet vermesi için Allah’a dua ederim’ dedi.</a:t>
            </a:r>
            <a:r>
              <a:rPr lang="tr-TR" sz="3600" dirty="0">
                <a:solidFill>
                  <a:srgbClr val="C00000"/>
                </a:solidFill>
              </a:rPr>
              <a:t> Bunun üzerine kadın; ‘O halde sabredeceğim. Ancak sara tuttuğu zaman üstümün başımın açılmaması için dua buyurunuz’ dedi. Peygamber (as) da ona dua etti.” </a:t>
            </a:r>
            <a:endParaRPr lang="tr-TR" sz="3600" dirty="0" smtClean="0">
              <a:solidFill>
                <a:srgbClr val="C00000"/>
              </a:solidFill>
            </a:endParaRPr>
          </a:p>
          <a:p>
            <a:pPr algn="ctr">
              <a:buNone/>
            </a:pPr>
            <a:r>
              <a:rPr lang="tr-TR" sz="2300" dirty="0" smtClean="0">
                <a:solidFill>
                  <a:srgbClr val="C00000"/>
                </a:solidFill>
              </a:rPr>
              <a:t>(</a:t>
            </a:r>
            <a:r>
              <a:rPr lang="tr-TR" sz="2300" dirty="0">
                <a:solidFill>
                  <a:srgbClr val="C00000"/>
                </a:solidFill>
              </a:rPr>
              <a:t>Buhari, Müslim)</a:t>
            </a:r>
            <a:endParaRPr lang="tr-TR" sz="3600" dirty="0">
              <a:solidFill>
                <a:srgbClr val="C00000"/>
              </a:solidFill>
            </a:endParaRPr>
          </a:p>
          <a:p>
            <a:endParaRPr lang="tr-TR" dirty="0">
              <a:solidFill>
                <a:srgbClr val="002060"/>
              </a:solidFill>
            </a:endParaRPr>
          </a:p>
        </p:txBody>
      </p:sp>
      <p:sp>
        <p:nvSpPr>
          <p:cNvPr id="4"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12</a:t>
            </a:fld>
            <a:endParaRPr lang="tr-TR" sz="1600" b="1" dirty="0">
              <a:solidFill>
                <a:schemeClr val="tx1"/>
              </a:solidFill>
            </a:endParaRPr>
          </a:p>
        </p:txBody>
      </p:sp>
      <p:sp>
        <p:nvSpPr>
          <p:cNvPr id="6" name="Başlık 1"/>
          <p:cNvSpPr txBox="1">
            <a:spLocks/>
          </p:cNvSpPr>
          <p:nvPr/>
        </p:nvSpPr>
        <p:spPr>
          <a:xfrm>
            <a:off x="0" y="0"/>
            <a:ext cx="9144000" cy="548680"/>
          </a:xfrm>
          <a:prstGeom prst="rect">
            <a:avLst/>
          </a:prstGeom>
          <a:solidFill>
            <a:srgbClr val="FFFF00"/>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all" spc="0" normalizeH="0" baseline="0" noProof="0" smtClean="0">
                <a:ln>
                  <a:noFill/>
                </a:ln>
                <a:solidFill>
                  <a:schemeClr val="tx1"/>
                </a:solidFill>
                <a:effectLst/>
                <a:uLnTx/>
                <a:uFillTx/>
                <a:latin typeface="+mj-lt"/>
                <a:ea typeface="+mj-ea"/>
                <a:cs typeface="+mj-cs"/>
              </a:rPr>
              <a:t>Musibetlere  SabIr</a:t>
            </a:r>
            <a:endParaRPr kumimoji="0" lang="tr-TR" sz="44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6 Metin kutusu"/>
          <p:cNvSpPr txBox="1"/>
          <p:nvPr/>
        </p:nvSpPr>
        <p:spPr>
          <a:xfrm>
            <a:off x="2915816" y="620688"/>
            <a:ext cx="3312368" cy="461665"/>
          </a:xfrm>
          <a:prstGeom prst="rect">
            <a:avLst/>
          </a:prstGeom>
          <a:solidFill>
            <a:srgbClr val="00B0F0"/>
          </a:solidFill>
        </p:spPr>
        <p:txBody>
          <a:bodyPr wrap="square" rtlCol="0">
            <a:spAutoFit/>
          </a:bodyPr>
          <a:lstStyle/>
          <a:p>
            <a:pPr algn="ctr"/>
            <a:r>
              <a:rPr lang="tr-TR" sz="2400" b="1" dirty="0" smtClean="0"/>
              <a:t> HADİS-İ  ŞERİF</a:t>
            </a:r>
            <a:endParaRPr lang="tr-TR" b="1" dirty="0"/>
          </a:p>
        </p:txBody>
      </p:sp>
      <p:pic>
        <p:nvPicPr>
          <p:cNvPr id="3074" name="Picture 2" descr="C:\Users\engin\Desktop\Engelliler\+ görme engel.jpg"/>
          <p:cNvPicPr>
            <a:picLocks noChangeAspect="1" noChangeArrowheads="1"/>
          </p:cNvPicPr>
          <p:nvPr/>
        </p:nvPicPr>
        <p:blipFill>
          <a:blip r:embed="rId2" cstate="print"/>
          <a:srcRect/>
          <a:stretch>
            <a:fillRect/>
          </a:stretch>
        </p:blipFill>
        <p:spPr bwMode="auto">
          <a:xfrm>
            <a:off x="4860032" y="1124744"/>
            <a:ext cx="4283968" cy="2664296"/>
          </a:xfrm>
          <a:prstGeom prst="rect">
            <a:avLst/>
          </a:prstGeom>
          <a:noFill/>
        </p:spPr>
      </p:pic>
      <p:pic>
        <p:nvPicPr>
          <p:cNvPr id="4098" name="Picture 2" descr="C:\Users\engin\Desktop\Engelliler\namaz kılan\gorme_engelli_program.jpg"/>
          <p:cNvPicPr>
            <a:picLocks noChangeAspect="1" noChangeArrowheads="1"/>
          </p:cNvPicPr>
          <p:nvPr/>
        </p:nvPicPr>
        <p:blipFill>
          <a:blip r:embed="rId3" cstate="print"/>
          <a:srcRect/>
          <a:stretch>
            <a:fillRect/>
          </a:stretch>
        </p:blipFill>
        <p:spPr bwMode="auto">
          <a:xfrm>
            <a:off x="4860032" y="3861048"/>
            <a:ext cx="4283968" cy="2996952"/>
          </a:xfrm>
          <a:prstGeom prst="rect">
            <a:avLst/>
          </a:prstGeom>
          <a:noFill/>
        </p:spPr>
      </p:pic>
    </p:spTree>
    <p:extLst>
      <p:ext uri="{BB962C8B-B14F-4D97-AF65-F5344CB8AC3E}">
        <p14:creationId xmlns:p14="http://schemas.microsoft.com/office/powerpoint/2010/main" xmlns="" val="3963436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9872" y="1601416"/>
            <a:ext cx="5544616" cy="5256584"/>
          </a:xfrm>
          <a:solidFill>
            <a:schemeClr val="accent6"/>
          </a:solidFill>
          <a:ln w="57150">
            <a:solidFill>
              <a:srgbClr val="7030A0"/>
            </a:solidFill>
          </a:ln>
        </p:spPr>
        <p:txBody>
          <a:bodyPr>
            <a:normAutofit/>
          </a:bodyPr>
          <a:lstStyle/>
          <a:p>
            <a:pPr algn="r" rtl="1">
              <a:buNone/>
            </a:pPr>
            <a:r>
              <a:rPr lang="ar-SA" sz="4000" b="1" dirty="0">
                <a:latin typeface="Traditional Arabic" pitchFamily="18" charset="-78"/>
                <a:cs typeface="Traditional Arabic" pitchFamily="18" charset="-78"/>
              </a:rPr>
              <a:t>وَمَنْ أَعْرَضَ عَن ذِكْرِي فَإِنَّ لَهُ مَعِيشَةً </a:t>
            </a:r>
            <a:r>
              <a:rPr lang="ar-SA" sz="4000" b="1" dirty="0" smtClean="0">
                <a:latin typeface="Traditional Arabic" pitchFamily="18" charset="-78"/>
                <a:cs typeface="Traditional Arabic" pitchFamily="18" charset="-78"/>
              </a:rPr>
              <a:t>ضَنكًا</a:t>
            </a:r>
            <a:r>
              <a:rPr lang="tr-TR" sz="4000" b="1" dirty="0" smtClean="0">
                <a:latin typeface="Traditional Arabic" pitchFamily="18" charset="-78"/>
                <a:cs typeface="Traditional Arabic" pitchFamily="18" charset="-78"/>
              </a:rPr>
              <a:t> </a:t>
            </a:r>
            <a:r>
              <a:rPr lang="ar-SA" sz="4000" b="1" dirty="0" smtClean="0">
                <a:latin typeface="Traditional Arabic" pitchFamily="18" charset="-78"/>
                <a:cs typeface="Traditional Arabic" pitchFamily="18" charset="-78"/>
              </a:rPr>
              <a:t>وَنَحْشُرُهُ </a:t>
            </a:r>
            <a:r>
              <a:rPr lang="ar-SA" sz="4000" b="1" dirty="0">
                <a:latin typeface="Traditional Arabic" pitchFamily="18" charset="-78"/>
                <a:cs typeface="Traditional Arabic" pitchFamily="18" charset="-78"/>
              </a:rPr>
              <a:t>يَوْمَ الْقِيَامَةِ </a:t>
            </a:r>
            <a:r>
              <a:rPr lang="ar-SA" sz="4000" b="1" dirty="0" smtClean="0">
                <a:latin typeface="Traditional Arabic" pitchFamily="18" charset="-78"/>
                <a:cs typeface="Traditional Arabic" pitchFamily="18" charset="-78"/>
              </a:rPr>
              <a:t>أَعْمَى</a:t>
            </a:r>
            <a:r>
              <a:rPr lang="tr-TR" sz="4000" b="1" dirty="0">
                <a:latin typeface="Traditional Arabic" pitchFamily="18" charset="-78"/>
                <a:cs typeface="Traditional Arabic" pitchFamily="18" charset="-78"/>
              </a:rPr>
              <a:t> </a:t>
            </a:r>
          </a:p>
          <a:p>
            <a:r>
              <a:rPr lang="tr-TR" dirty="0"/>
              <a:t>“Her kim de benim zikrimden (Kur’an’dan) yüz çevirirse mutlaka ona </a:t>
            </a:r>
            <a:r>
              <a:rPr lang="tr-TR" u="sng" dirty="0"/>
              <a:t>dar bir geçim vardır.</a:t>
            </a:r>
            <a:r>
              <a:rPr lang="tr-TR" dirty="0"/>
              <a:t> Bir de onu </a:t>
            </a:r>
            <a:r>
              <a:rPr lang="tr-TR" u="sng" dirty="0"/>
              <a:t>kıyamet gününde kör </a:t>
            </a:r>
            <a:r>
              <a:rPr lang="tr-TR" dirty="0"/>
              <a:t>olarak </a:t>
            </a:r>
            <a:r>
              <a:rPr lang="tr-TR" dirty="0" err="1"/>
              <a:t>haşrederiz</a:t>
            </a:r>
            <a:r>
              <a:rPr lang="tr-TR" dirty="0"/>
              <a:t>.” </a:t>
            </a:r>
          </a:p>
          <a:p>
            <a:pPr algn="ctr">
              <a:buNone/>
            </a:pPr>
            <a:r>
              <a:rPr lang="tr-TR" sz="1800" b="1" dirty="0" smtClean="0"/>
              <a:t>(Taha 20/124)</a:t>
            </a:r>
            <a:endParaRPr lang="tr-TR" sz="1600" b="1" dirty="0"/>
          </a:p>
          <a:p>
            <a:endParaRPr lang="tr-TR" dirty="0"/>
          </a:p>
        </p:txBody>
      </p:sp>
      <p:sp>
        <p:nvSpPr>
          <p:cNvPr id="4" name="3 Metin kutusu"/>
          <p:cNvSpPr txBox="1"/>
          <p:nvPr/>
        </p:nvSpPr>
        <p:spPr>
          <a:xfrm>
            <a:off x="2915816" y="1124744"/>
            <a:ext cx="3312368" cy="461665"/>
          </a:xfrm>
          <a:prstGeom prst="rect">
            <a:avLst/>
          </a:prstGeom>
          <a:solidFill>
            <a:srgbClr val="00B0F0"/>
          </a:solidFill>
        </p:spPr>
        <p:txBody>
          <a:bodyPr wrap="square" rtlCol="0">
            <a:spAutoFit/>
          </a:bodyPr>
          <a:lstStyle/>
          <a:p>
            <a:pPr algn="ctr"/>
            <a:r>
              <a:rPr lang="tr-TR" sz="2400" b="1" dirty="0" smtClean="0"/>
              <a:t> AYET- İ  KERİME</a:t>
            </a:r>
            <a:endParaRPr lang="tr-TR" b="1" dirty="0"/>
          </a:p>
        </p:txBody>
      </p:sp>
      <p:pic>
        <p:nvPicPr>
          <p:cNvPr id="4098" name="Picture 2" descr="C:\Users\engin\Desktop\Engelliler\+ KÖÖR.jpg"/>
          <p:cNvPicPr>
            <a:picLocks noChangeAspect="1" noChangeArrowheads="1"/>
          </p:cNvPicPr>
          <p:nvPr/>
        </p:nvPicPr>
        <p:blipFill>
          <a:blip r:embed="rId2" cstate="print"/>
          <a:srcRect/>
          <a:stretch>
            <a:fillRect/>
          </a:stretch>
        </p:blipFill>
        <p:spPr bwMode="auto">
          <a:xfrm>
            <a:off x="179512" y="1988840"/>
            <a:ext cx="3168353" cy="4104456"/>
          </a:xfrm>
          <a:prstGeom prst="rect">
            <a:avLst/>
          </a:prstGeom>
          <a:noFill/>
        </p:spPr>
      </p:pic>
      <p:sp>
        <p:nvSpPr>
          <p:cNvPr id="6"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13</a:t>
            </a:fld>
            <a:endParaRPr lang="tr-TR" sz="1600" b="1" dirty="0">
              <a:solidFill>
                <a:schemeClr val="tx1"/>
              </a:solidFill>
            </a:endParaRPr>
          </a:p>
        </p:txBody>
      </p:sp>
      <p:sp>
        <p:nvSpPr>
          <p:cNvPr id="8" name="Başlık 1"/>
          <p:cNvSpPr>
            <a:spLocks noGrp="1"/>
          </p:cNvSpPr>
          <p:nvPr>
            <p:ph type="title"/>
          </p:nvPr>
        </p:nvSpPr>
        <p:spPr>
          <a:xfrm>
            <a:off x="323528" y="188640"/>
            <a:ext cx="8640960" cy="836712"/>
          </a:xfrm>
          <a:solidFill>
            <a:schemeClr val="tx1"/>
          </a:solidFill>
        </p:spPr>
        <p:txBody>
          <a:bodyPr>
            <a:normAutofit/>
          </a:bodyPr>
          <a:lstStyle/>
          <a:p>
            <a:r>
              <a:rPr lang="tr-TR" sz="4000" cap="all" dirty="0" smtClean="0">
                <a:solidFill>
                  <a:schemeClr val="bg1"/>
                </a:solidFill>
              </a:rPr>
              <a:t>Manevİ  </a:t>
            </a:r>
            <a:r>
              <a:rPr lang="tr-TR" sz="4000" cap="all" dirty="0" err="1" smtClean="0">
                <a:solidFill>
                  <a:schemeClr val="bg1"/>
                </a:solidFill>
              </a:rPr>
              <a:t>Engellİler</a:t>
            </a:r>
            <a:r>
              <a:rPr lang="tr-TR" sz="4000" cap="all" dirty="0" smtClean="0">
                <a:solidFill>
                  <a:schemeClr val="bg1"/>
                </a:solidFill>
              </a:rPr>
              <a:t>- ÖZÜRLÜLER</a:t>
            </a:r>
            <a:endParaRPr lang="tr-TR" sz="4000" cap="all" dirty="0">
              <a:solidFill>
                <a:schemeClr val="bg1"/>
              </a:solidFill>
            </a:endParaRPr>
          </a:p>
        </p:txBody>
      </p:sp>
    </p:spTree>
    <p:extLst>
      <p:ext uri="{BB962C8B-B14F-4D97-AF65-F5344CB8AC3E}">
        <p14:creationId xmlns:p14="http://schemas.microsoft.com/office/powerpoint/2010/main" xmlns="" val="883179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700808"/>
            <a:ext cx="5112568" cy="4968552"/>
          </a:xfrm>
          <a:solidFill>
            <a:srgbClr val="7030A0"/>
          </a:solidFill>
        </p:spPr>
        <p:txBody>
          <a:bodyPr anchor="ctr">
            <a:normAutofit fontScale="92500"/>
          </a:bodyPr>
          <a:lstStyle/>
          <a:p>
            <a:pPr algn="ctr" rtl="1">
              <a:buNone/>
            </a:pPr>
            <a:endParaRPr lang="tr-TR" sz="4800" b="1" dirty="0" smtClean="0">
              <a:solidFill>
                <a:schemeClr val="bg1"/>
              </a:solidFill>
              <a:latin typeface="Traditional Arabic" pitchFamily="18" charset="-78"/>
              <a:cs typeface="Traditional Arabic" pitchFamily="18" charset="-78"/>
            </a:endParaRPr>
          </a:p>
          <a:p>
            <a:pPr algn="ctr" rtl="1">
              <a:buNone/>
            </a:pPr>
            <a:r>
              <a:rPr lang="ar-SA" sz="4800" b="1" dirty="0" smtClean="0">
                <a:solidFill>
                  <a:schemeClr val="bg1"/>
                </a:solidFill>
                <a:latin typeface="Traditional Arabic" pitchFamily="18" charset="-78"/>
                <a:cs typeface="Traditional Arabic" pitchFamily="18" charset="-78"/>
              </a:rPr>
              <a:t>صُمٌّ </a:t>
            </a:r>
            <a:r>
              <a:rPr lang="ar-SA" sz="4800" b="1" dirty="0">
                <a:solidFill>
                  <a:schemeClr val="bg1"/>
                </a:solidFill>
                <a:latin typeface="Traditional Arabic" pitchFamily="18" charset="-78"/>
                <a:cs typeface="Traditional Arabic" pitchFamily="18" charset="-78"/>
              </a:rPr>
              <a:t>بُكْمٌ عُمْيٌ فَهُمْ </a:t>
            </a:r>
            <a:endParaRPr lang="tr-TR" sz="4800" b="1" dirty="0" smtClean="0">
              <a:solidFill>
                <a:schemeClr val="bg1"/>
              </a:solidFill>
              <a:latin typeface="Traditional Arabic" pitchFamily="18" charset="-78"/>
              <a:cs typeface="Traditional Arabic" pitchFamily="18" charset="-78"/>
            </a:endParaRPr>
          </a:p>
          <a:p>
            <a:pPr algn="ctr" rtl="1">
              <a:buNone/>
            </a:pPr>
            <a:r>
              <a:rPr lang="ar-SA" sz="4800" b="1" dirty="0" smtClean="0">
                <a:solidFill>
                  <a:schemeClr val="bg1"/>
                </a:solidFill>
                <a:latin typeface="Traditional Arabic" pitchFamily="18" charset="-78"/>
                <a:cs typeface="Traditional Arabic" pitchFamily="18" charset="-78"/>
              </a:rPr>
              <a:t>لاَ يَرْجِعُونَ</a:t>
            </a:r>
            <a:endParaRPr lang="tr-TR" sz="4000" b="1" dirty="0">
              <a:solidFill>
                <a:schemeClr val="bg1"/>
              </a:solidFill>
              <a:latin typeface="Traditional Arabic" pitchFamily="18" charset="-78"/>
              <a:cs typeface="Traditional Arabic" pitchFamily="18" charset="-78"/>
            </a:endParaRPr>
          </a:p>
          <a:p>
            <a:pPr algn="ctr">
              <a:buNone/>
            </a:pPr>
            <a:r>
              <a:rPr lang="tr-TR" sz="3600" b="1" dirty="0" smtClean="0">
                <a:solidFill>
                  <a:schemeClr val="bg1"/>
                </a:solidFill>
              </a:rPr>
              <a:t>Onlar</a:t>
            </a:r>
            <a:r>
              <a:rPr lang="tr-TR" sz="3600" b="1" dirty="0">
                <a:solidFill>
                  <a:schemeClr val="bg1"/>
                </a:solidFill>
              </a:rPr>
              <a:t>, sağırdırlar, dilsizdirler, kördürler. Artık (hakka) dönmezler. </a:t>
            </a:r>
          </a:p>
          <a:p>
            <a:pPr algn="ctr">
              <a:buNone/>
            </a:pPr>
            <a:r>
              <a:rPr lang="tr-TR" sz="1600" b="1" dirty="0">
                <a:solidFill>
                  <a:schemeClr val="bg1"/>
                </a:solidFill>
              </a:rPr>
              <a:t>Bakara, </a:t>
            </a:r>
            <a:r>
              <a:rPr lang="tr-TR" sz="1600" b="1" dirty="0" smtClean="0">
                <a:solidFill>
                  <a:schemeClr val="bg1"/>
                </a:solidFill>
              </a:rPr>
              <a:t>2/18</a:t>
            </a:r>
            <a:r>
              <a:rPr lang="tr-TR" sz="3600" b="1" dirty="0">
                <a:solidFill>
                  <a:schemeClr val="bg1"/>
                </a:solidFill>
              </a:rPr>
              <a:t> </a:t>
            </a:r>
          </a:p>
          <a:p>
            <a:endParaRPr lang="tr-TR" dirty="0"/>
          </a:p>
        </p:txBody>
      </p:sp>
      <p:sp>
        <p:nvSpPr>
          <p:cNvPr id="4"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14</a:t>
            </a:fld>
            <a:endParaRPr lang="tr-TR" sz="1600" b="1" dirty="0">
              <a:solidFill>
                <a:schemeClr val="tx1"/>
              </a:solidFill>
            </a:endParaRPr>
          </a:p>
        </p:txBody>
      </p:sp>
      <p:sp>
        <p:nvSpPr>
          <p:cNvPr id="6" name="Başlık 1"/>
          <p:cNvSpPr>
            <a:spLocks noGrp="1"/>
          </p:cNvSpPr>
          <p:nvPr>
            <p:ph type="title"/>
          </p:nvPr>
        </p:nvSpPr>
        <p:spPr>
          <a:xfrm>
            <a:off x="323528" y="188640"/>
            <a:ext cx="8640960" cy="836712"/>
          </a:xfrm>
          <a:solidFill>
            <a:schemeClr val="tx1"/>
          </a:solidFill>
        </p:spPr>
        <p:txBody>
          <a:bodyPr>
            <a:normAutofit/>
          </a:bodyPr>
          <a:lstStyle/>
          <a:p>
            <a:r>
              <a:rPr lang="tr-TR" sz="4000" cap="all" dirty="0" smtClean="0">
                <a:solidFill>
                  <a:schemeClr val="bg1"/>
                </a:solidFill>
              </a:rPr>
              <a:t>Manevİ  </a:t>
            </a:r>
            <a:r>
              <a:rPr lang="tr-TR" sz="4000" cap="all" dirty="0" err="1" smtClean="0">
                <a:solidFill>
                  <a:schemeClr val="bg1"/>
                </a:solidFill>
              </a:rPr>
              <a:t>Engellİler</a:t>
            </a:r>
            <a:r>
              <a:rPr lang="tr-TR" sz="4000" cap="all" dirty="0" smtClean="0">
                <a:solidFill>
                  <a:schemeClr val="bg1"/>
                </a:solidFill>
              </a:rPr>
              <a:t>- ÖZÜRLÜLER</a:t>
            </a:r>
            <a:endParaRPr lang="tr-TR" sz="4000" cap="all" dirty="0">
              <a:solidFill>
                <a:schemeClr val="bg1"/>
              </a:solidFill>
            </a:endParaRPr>
          </a:p>
        </p:txBody>
      </p:sp>
      <p:sp>
        <p:nvSpPr>
          <p:cNvPr id="7" name="6 Metin kutusu"/>
          <p:cNvSpPr txBox="1"/>
          <p:nvPr/>
        </p:nvSpPr>
        <p:spPr>
          <a:xfrm>
            <a:off x="2915816" y="1124744"/>
            <a:ext cx="3312368" cy="461665"/>
          </a:xfrm>
          <a:prstGeom prst="rect">
            <a:avLst/>
          </a:prstGeom>
          <a:solidFill>
            <a:schemeClr val="accent2"/>
          </a:solidFill>
        </p:spPr>
        <p:txBody>
          <a:bodyPr wrap="square" rtlCol="0">
            <a:spAutoFit/>
          </a:bodyPr>
          <a:lstStyle/>
          <a:p>
            <a:pPr algn="ctr"/>
            <a:r>
              <a:rPr lang="tr-TR" sz="2400" b="1" dirty="0" smtClean="0"/>
              <a:t> AYET- İ  KERİME</a:t>
            </a:r>
            <a:endParaRPr lang="tr-TR" b="1" dirty="0"/>
          </a:p>
        </p:txBody>
      </p:sp>
      <p:pic>
        <p:nvPicPr>
          <p:cNvPr id="5122" name="Picture 2" descr="C:\Users\engin\Desktop\Engelliler\+ŞEKİL.jpg"/>
          <p:cNvPicPr>
            <a:picLocks noChangeAspect="1" noChangeArrowheads="1"/>
          </p:cNvPicPr>
          <p:nvPr/>
        </p:nvPicPr>
        <p:blipFill>
          <a:blip r:embed="rId2" cstate="print"/>
          <a:srcRect/>
          <a:stretch>
            <a:fillRect/>
          </a:stretch>
        </p:blipFill>
        <p:spPr bwMode="auto">
          <a:xfrm>
            <a:off x="5364088" y="2132856"/>
            <a:ext cx="3630488" cy="3810000"/>
          </a:xfrm>
          <a:prstGeom prst="rect">
            <a:avLst/>
          </a:prstGeom>
          <a:noFill/>
        </p:spPr>
      </p:pic>
    </p:spTree>
    <p:extLst>
      <p:ext uri="{BB962C8B-B14F-4D97-AF65-F5344CB8AC3E}">
        <p14:creationId xmlns:p14="http://schemas.microsoft.com/office/powerpoint/2010/main" xmlns="" val="344324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600200"/>
            <a:ext cx="8784976" cy="5069160"/>
          </a:xfrm>
          <a:solidFill>
            <a:schemeClr val="accent3">
              <a:lumMod val="50000"/>
            </a:schemeClr>
          </a:solidFill>
        </p:spPr>
        <p:txBody>
          <a:bodyPr>
            <a:normAutofit fontScale="92500" lnSpcReduction="10000"/>
          </a:bodyPr>
          <a:lstStyle/>
          <a:p>
            <a:pPr algn="ctr" rtl="1">
              <a:lnSpc>
                <a:spcPct val="150000"/>
              </a:lnSpc>
              <a:buNone/>
            </a:pPr>
            <a:r>
              <a:rPr lang="ar-SA" sz="4000" b="1" dirty="0">
                <a:solidFill>
                  <a:srgbClr val="FFFF00"/>
                </a:solidFill>
                <a:latin typeface="Traditional Arabic" pitchFamily="18" charset="-78"/>
                <a:cs typeface="Traditional Arabic" pitchFamily="18" charset="-78"/>
              </a:rPr>
              <a:t>وَلَقَدْ ذَرَأْنَا لِجَهَنَّمَ كَثِيرًا مِنَ الْجِنِّ وَالْإِنْسِ لَهُمْ قُلُوبٌ لَا يَفْقَهُونَ بِهَا وَلَهُمْ أَعْيُنٌ لَا يُبْصِرُونَ بِهَا وَلَهُمْ آذَانٌ لَا يَسْمَعُونَ بِهَا أُولَئِكَ كَالْأَنْعَامِ بَلْ هُمْ أَضَلُّ أُولَئِكَ هُمُ </a:t>
            </a:r>
            <a:r>
              <a:rPr lang="ar-SA" sz="4000" b="1" dirty="0" smtClean="0">
                <a:solidFill>
                  <a:srgbClr val="FFFF00"/>
                </a:solidFill>
                <a:latin typeface="Traditional Arabic" pitchFamily="18" charset="-78"/>
                <a:cs typeface="Traditional Arabic" pitchFamily="18" charset="-78"/>
              </a:rPr>
              <a:t>الْغَافِلُونَ</a:t>
            </a:r>
            <a:endParaRPr lang="tr-TR" sz="4000" b="1" dirty="0" smtClean="0">
              <a:solidFill>
                <a:srgbClr val="FFFF00"/>
              </a:solidFill>
              <a:latin typeface="Traditional Arabic" pitchFamily="18" charset="-78"/>
              <a:cs typeface="Traditional Arabic" pitchFamily="18" charset="-78"/>
            </a:endParaRPr>
          </a:p>
          <a:p>
            <a:pPr algn="just">
              <a:buNone/>
            </a:pPr>
            <a:r>
              <a:rPr lang="tr-TR" sz="3000" b="1" dirty="0" smtClean="0">
                <a:solidFill>
                  <a:srgbClr val="FFFF00"/>
                </a:solidFill>
              </a:rPr>
              <a:t>“</a:t>
            </a:r>
            <a:r>
              <a:rPr lang="tr-TR" sz="3000" b="1" dirty="0" err="1" smtClean="0">
                <a:solidFill>
                  <a:srgbClr val="FFFF00"/>
                </a:solidFill>
              </a:rPr>
              <a:t>Andolsun</a:t>
            </a:r>
            <a:r>
              <a:rPr lang="tr-TR" sz="3000" b="1" dirty="0" smtClean="0">
                <a:solidFill>
                  <a:srgbClr val="FFFF00"/>
                </a:solidFill>
              </a:rPr>
              <a:t>, biz cinler ve insanlardan birçoğunu cehennem için yaratmışızdır. Onların kalpleri vardır, onlarla kavramazlar; gözleri vardır, onlarla görmezler; kulakları vardır, onlarla işitmezler. İşte onlar hayvanlar gibidir; hatta daha da şaşkındırlar. İşte asıl gafiller onlardır.” </a:t>
            </a:r>
            <a:r>
              <a:rPr lang="tr-TR" sz="1800" dirty="0" smtClean="0">
                <a:solidFill>
                  <a:srgbClr val="FFC000"/>
                </a:solidFill>
              </a:rPr>
              <a:t/>
            </a:r>
            <a:br>
              <a:rPr lang="tr-TR" sz="1800" dirty="0" smtClean="0">
                <a:solidFill>
                  <a:srgbClr val="FFC000"/>
                </a:solidFill>
              </a:rPr>
            </a:br>
            <a:endParaRPr lang="tr-TR" sz="1800" b="1" dirty="0" smtClean="0">
              <a:solidFill>
                <a:srgbClr val="FFC000"/>
              </a:solidFill>
            </a:endParaRPr>
          </a:p>
          <a:p>
            <a:pPr algn="ctr">
              <a:buNone/>
            </a:pPr>
            <a:r>
              <a:rPr lang="tr-TR" sz="1800" b="1" dirty="0" smtClean="0">
                <a:solidFill>
                  <a:srgbClr val="FFFF00"/>
                </a:solidFill>
              </a:rPr>
              <a:t>(Araf, 7/179)</a:t>
            </a:r>
            <a:endParaRPr lang="tr-TR" sz="1800" b="1" dirty="0">
              <a:solidFill>
                <a:srgbClr val="FFFF00"/>
              </a:solidFill>
            </a:endParaRPr>
          </a:p>
        </p:txBody>
      </p:sp>
      <p:sp>
        <p:nvSpPr>
          <p:cNvPr id="4"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15</a:t>
            </a:fld>
            <a:endParaRPr lang="tr-TR" sz="1600" b="1" dirty="0">
              <a:solidFill>
                <a:schemeClr val="tx1"/>
              </a:solidFill>
            </a:endParaRPr>
          </a:p>
        </p:txBody>
      </p:sp>
      <p:sp>
        <p:nvSpPr>
          <p:cNvPr id="6" name="Başlık 1"/>
          <p:cNvSpPr>
            <a:spLocks noGrp="1"/>
          </p:cNvSpPr>
          <p:nvPr>
            <p:ph type="title"/>
          </p:nvPr>
        </p:nvSpPr>
        <p:spPr>
          <a:xfrm>
            <a:off x="323528" y="188640"/>
            <a:ext cx="8640960" cy="836712"/>
          </a:xfrm>
          <a:solidFill>
            <a:schemeClr val="tx1"/>
          </a:solidFill>
        </p:spPr>
        <p:txBody>
          <a:bodyPr>
            <a:normAutofit/>
          </a:bodyPr>
          <a:lstStyle/>
          <a:p>
            <a:r>
              <a:rPr lang="tr-TR" sz="4000" cap="all" dirty="0" smtClean="0">
                <a:solidFill>
                  <a:schemeClr val="bg1"/>
                </a:solidFill>
              </a:rPr>
              <a:t>Manevİ  Engellİler- ÖZÜRLÜLER</a:t>
            </a:r>
            <a:endParaRPr lang="tr-TR" sz="4000" cap="all" dirty="0">
              <a:solidFill>
                <a:schemeClr val="bg1"/>
              </a:solidFill>
            </a:endParaRPr>
          </a:p>
        </p:txBody>
      </p:sp>
      <p:sp>
        <p:nvSpPr>
          <p:cNvPr id="7" name="6 Metin kutusu"/>
          <p:cNvSpPr txBox="1"/>
          <p:nvPr/>
        </p:nvSpPr>
        <p:spPr>
          <a:xfrm>
            <a:off x="2915816" y="1052736"/>
            <a:ext cx="3312368" cy="461665"/>
          </a:xfrm>
          <a:prstGeom prst="rect">
            <a:avLst/>
          </a:prstGeom>
          <a:solidFill>
            <a:schemeClr val="accent2"/>
          </a:solidFill>
        </p:spPr>
        <p:txBody>
          <a:bodyPr wrap="square" rtlCol="0">
            <a:spAutoFit/>
          </a:bodyPr>
          <a:lstStyle/>
          <a:p>
            <a:pPr algn="ctr"/>
            <a:r>
              <a:rPr lang="tr-TR" sz="2400" b="1" dirty="0" smtClean="0"/>
              <a:t> AYET- İ  KERİME</a:t>
            </a:r>
            <a:endParaRPr lang="tr-TR" b="1" dirty="0"/>
          </a:p>
        </p:txBody>
      </p:sp>
    </p:spTree>
    <p:extLst>
      <p:ext uri="{BB962C8B-B14F-4D97-AF65-F5344CB8AC3E}">
        <p14:creationId xmlns:p14="http://schemas.microsoft.com/office/powerpoint/2010/main" xmlns="" val="233514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16</a:t>
            </a:fld>
            <a:endParaRPr lang="tr-TR"/>
          </a:p>
        </p:txBody>
      </p:sp>
      <p:pic>
        <p:nvPicPr>
          <p:cNvPr id="1027" name="Picture 3" descr="C:\Users\engin\Desktop\Engelliler\namaz kılan\95_1.jpg"/>
          <p:cNvPicPr>
            <a:picLocks noChangeAspect="1" noChangeArrowheads="1"/>
          </p:cNvPicPr>
          <p:nvPr/>
        </p:nvPicPr>
        <p:blipFill>
          <a:blip r:embed="rId2" cstate="print"/>
          <a:srcRect/>
          <a:stretch>
            <a:fillRect/>
          </a:stretch>
        </p:blipFill>
        <p:spPr bwMode="auto">
          <a:xfrm>
            <a:off x="179512" y="188640"/>
            <a:ext cx="8784976" cy="64807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92088"/>
          </a:xfrm>
          <a:solidFill>
            <a:schemeClr val="accent6">
              <a:lumMod val="75000"/>
            </a:schemeClr>
          </a:solidFill>
        </p:spPr>
        <p:txBody>
          <a:bodyPr>
            <a:normAutofit/>
          </a:bodyPr>
          <a:lstStyle/>
          <a:p>
            <a:r>
              <a:rPr lang="tr-TR" sz="3400" b="1" cap="all" dirty="0" err="1" smtClean="0">
                <a:solidFill>
                  <a:schemeClr val="bg1"/>
                </a:solidFill>
              </a:rPr>
              <a:t>Rasulullah</a:t>
            </a:r>
            <a:r>
              <a:rPr lang="tr-TR" sz="3400" b="1" cap="all" dirty="0" smtClean="0">
                <a:solidFill>
                  <a:schemeClr val="bg1"/>
                </a:solidFill>
              </a:rPr>
              <a:t>  </a:t>
            </a:r>
            <a:r>
              <a:rPr lang="tr-TR" sz="3400" b="1" cap="all" dirty="0" err="1" smtClean="0">
                <a:solidFill>
                  <a:schemeClr val="bg1"/>
                </a:solidFill>
              </a:rPr>
              <a:t>Dönemİnde</a:t>
            </a:r>
            <a:r>
              <a:rPr lang="tr-TR" sz="3400" b="1" cap="all" dirty="0" smtClean="0">
                <a:solidFill>
                  <a:schemeClr val="bg1"/>
                </a:solidFill>
              </a:rPr>
              <a:t>  </a:t>
            </a:r>
            <a:r>
              <a:rPr lang="tr-TR" sz="3400" b="1" cap="all" dirty="0" err="1" smtClean="0">
                <a:solidFill>
                  <a:schemeClr val="bg1"/>
                </a:solidFill>
              </a:rPr>
              <a:t>Engellİler</a:t>
            </a:r>
            <a:endParaRPr lang="tr-TR" sz="3400" b="1" cap="all" dirty="0">
              <a:solidFill>
                <a:schemeClr val="bg1"/>
              </a:solidFill>
            </a:endParaRPr>
          </a:p>
        </p:txBody>
      </p:sp>
      <p:sp>
        <p:nvSpPr>
          <p:cNvPr id="3" name="İçerik Yer Tutucusu 2"/>
          <p:cNvSpPr>
            <a:spLocks noGrp="1"/>
          </p:cNvSpPr>
          <p:nvPr>
            <p:ph idx="1"/>
          </p:nvPr>
        </p:nvSpPr>
        <p:spPr>
          <a:xfrm>
            <a:off x="0" y="1340768"/>
            <a:ext cx="9144000" cy="5517232"/>
          </a:xfrm>
          <a:solidFill>
            <a:schemeClr val="accent6">
              <a:lumMod val="20000"/>
              <a:lumOff val="80000"/>
            </a:schemeClr>
          </a:solidFill>
        </p:spPr>
        <p:txBody>
          <a:bodyPr anchor="t">
            <a:normAutofit fontScale="77500" lnSpcReduction="20000"/>
          </a:bodyPr>
          <a:lstStyle/>
          <a:p>
            <a:pPr algn="r" rtl="1">
              <a:lnSpc>
                <a:spcPct val="170000"/>
              </a:lnSpc>
              <a:buNone/>
            </a:pPr>
            <a:r>
              <a:rPr lang="tr-TR" sz="4000" b="1" dirty="0" smtClean="0">
                <a:latin typeface="Traditional Arabic" pitchFamily="18" charset="-78"/>
                <a:cs typeface="Traditional Arabic" pitchFamily="18" charset="-78"/>
              </a:rPr>
              <a:t>  </a:t>
            </a:r>
            <a:r>
              <a:rPr lang="ar-SA" sz="4000" b="1" dirty="0" smtClean="0">
                <a:latin typeface="Traditional Arabic" pitchFamily="18" charset="-78"/>
                <a:cs typeface="Traditional Arabic" pitchFamily="18" charset="-78"/>
              </a:rPr>
              <a:t>عَبَسَ </a:t>
            </a:r>
            <a:r>
              <a:rPr lang="ar-SA" sz="4000" b="1" dirty="0">
                <a:latin typeface="Traditional Arabic" pitchFamily="18" charset="-78"/>
                <a:cs typeface="Traditional Arabic" pitchFamily="18" charset="-78"/>
              </a:rPr>
              <a:t>وَتَوَلَّى </a:t>
            </a:r>
            <a:r>
              <a:rPr lang="ar-SA" sz="4000" b="1" dirty="0">
                <a:solidFill>
                  <a:srgbClr val="C00000"/>
                </a:solidFill>
                <a:latin typeface="Traditional Arabic" pitchFamily="18" charset="-78"/>
                <a:cs typeface="Traditional Arabic" pitchFamily="18" charset="-78"/>
              </a:rPr>
              <a:t>(1)</a:t>
            </a:r>
            <a:r>
              <a:rPr lang="ar-SA" sz="4000" b="1" dirty="0">
                <a:latin typeface="Traditional Arabic" pitchFamily="18" charset="-78"/>
                <a:cs typeface="Traditional Arabic" pitchFamily="18" charset="-78"/>
              </a:rPr>
              <a:t> أَنْ جَاءَهُ الْأَعْمَى </a:t>
            </a:r>
            <a:r>
              <a:rPr lang="ar-SA" sz="4000" b="1" dirty="0">
                <a:solidFill>
                  <a:srgbClr val="C00000"/>
                </a:solidFill>
                <a:latin typeface="Traditional Arabic" pitchFamily="18" charset="-78"/>
                <a:cs typeface="Traditional Arabic" pitchFamily="18" charset="-78"/>
              </a:rPr>
              <a:t>(2) </a:t>
            </a:r>
            <a:r>
              <a:rPr lang="ar-SA" sz="4000" b="1" dirty="0">
                <a:latin typeface="Traditional Arabic" pitchFamily="18" charset="-78"/>
                <a:cs typeface="Traditional Arabic" pitchFamily="18" charset="-78"/>
              </a:rPr>
              <a:t>وَمَا يُدْرِيكَ لَعَلَّهُ يَزَّكَّى </a:t>
            </a:r>
            <a:r>
              <a:rPr lang="ar-SA" sz="4000" b="1" dirty="0">
                <a:solidFill>
                  <a:srgbClr val="C00000"/>
                </a:solidFill>
                <a:latin typeface="Traditional Arabic" pitchFamily="18" charset="-78"/>
                <a:cs typeface="Traditional Arabic" pitchFamily="18" charset="-78"/>
              </a:rPr>
              <a:t>(3)</a:t>
            </a:r>
            <a:r>
              <a:rPr lang="ar-SA" sz="4000" b="1" dirty="0">
                <a:latin typeface="Traditional Arabic" pitchFamily="18" charset="-78"/>
                <a:cs typeface="Traditional Arabic" pitchFamily="18" charset="-78"/>
              </a:rPr>
              <a:t> أَوْ يَذَّكَّرُ فَتَنْفَعَهُ الذِّكْرَى </a:t>
            </a:r>
            <a:r>
              <a:rPr lang="ar-SA" sz="4000" b="1" dirty="0">
                <a:solidFill>
                  <a:srgbClr val="C00000"/>
                </a:solidFill>
                <a:latin typeface="Traditional Arabic" pitchFamily="18" charset="-78"/>
                <a:cs typeface="Traditional Arabic" pitchFamily="18" charset="-78"/>
              </a:rPr>
              <a:t>(4)</a:t>
            </a:r>
            <a:r>
              <a:rPr lang="ar-SA" sz="4000" b="1" dirty="0">
                <a:latin typeface="Traditional Arabic" pitchFamily="18" charset="-78"/>
                <a:cs typeface="Traditional Arabic" pitchFamily="18" charset="-78"/>
              </a:rPr>
              <a:t> أَمَّا مَنِ اسْتَغْنَى </a:t>
            </a:r>
            <a:r>
              <a:rPr lang="ar-SA" sz="4000" b="1" dirty="0">
                <a:solidFill>
                  <a:srgbClr val="C00000"/>
                </a:solidFill>
                <a:latin typeface="Traditional Arabic" pitchFamily="18" charset="-78"/>
                <a:cs typeface="Traditional Arabic" pitchFamily="18" charset="-78"/>
              </a:rPr>
              <a:t>(5)</a:t>
            </a:r>
            <a:r>
              <a:rPr lang="ar-SA" sz="4000" b="1" dirty="0">
                <a:latin typeface="Traditional Arabic" pitchFamily="18" charset="-78"/>
                <a:cs typeface="Traditional Arabic" pitchFamily="18" charset="-78"/>
              </a:rPr>
              <a:t> فَأَنْتَ لَهُ تَصَدَّى </a:t>
            </a:r>
            <a:r>
              <a:rPr lang="ar-SA" sz="4000" b="1" dirty="0">
                <a:solidFill>
                  <a:srgbClr val="C00000"/>
                </a:solidFill>
                <a:latin typeface="Traditional Arabic" pitchFamily="18" charset="-78"/>
                <a:cs typeface="Traditional Arabic" pitchFamily="18" charset="-78"/>
              </a:rPr>
              <a:t>(6)</a:t>
            </a:r>
            <a:r>
              <a:rPr lang="ar-SA" sz="4000" b="1" dirty="0">
                <a:latin typeface="Traditional Arabic" pitchFamily="18" charset="-78"/>
                <a:cs typeface="Traditional Arabic" pitchFamily="18" charset="-78"/>
              </a:rPr>
              <a:t> وَمَا عَلَيْكَ أَلَّا يَزَّكَّى </a:t>
            </a:r>
            <a:r>
              <a:rPr lang="ar-SA" sz="4000" b="1" dirty="0">
                <a:solidFill>
                  <a:srgbClr val="C00000"/>
                </a:solidFill>
                <a:latin typeface="Traditional Arabic" pitchFamily="18" charset="-78"/>
                <a:cs typeface="Traditional Arabic" pitchFamily="18" charset="-78"/>
              </a:rPr>
              <a:t>(7)</a:t>
            </a:r>
            <a:r>
              <a:rPr lang="ar-SA" sz="4000" b="1" dirty="0">
                <a:latin typeface="Traditional Arabic" pitchFamily="18" charset="-78"/>
                <a:cs typeface="Traditional Arabic" pitchFamily="18" charset="-78"/>
              </a:rPr>
              <a:t> وَأَمَّا مَنْ جَاءَكَ يَسْعَى </a:t>
            </a:r>
            <a:r>
              <a:rPr lang="ar-SA" sz="4000" b="1" dirty="0">
                <a:solidFill>
                  <a:srgbClr val="C00000"/>
                </a:solidFill>
                <a:latin typeface="Traditional Arabic" pitchFamily="18" charset="-78"/>
                <a:cs typeface="Traditional Arabic" pitchFamily="18" charset="-78"/>
              </a:rPr>
              <a:t>(8)</a:t>
            </a:r>
            <a:r>
              <a:rPr lang="ar-SA" sz="4000" b="1" dirty="0">
                <a:latin typeface="Traditional Arabic" pitchFamily="18" charset="-78"/>
                <a:cs typeface="Traditional Arabic" pitchFamily="18" charset="-78"/>
              </a:rPr>
              <a:t> وَهُوَ يَخْشَى </a:t>
            </a:r>
            <a:r>
              <a:rPr lang="ar-SA" sz="4000" b="1" dirty="0">
                <a:solidFill>
                  <a:srgbClr val="C00000"/>
                </a:solidFill>
                <a:latin typeface="Traditional Arabic" pitchFamily="18" charset="-78"/>
                <a:cs typeface="Traditional Arabic" pitchFamily="18" charset="-78"/>
              </a:rPr>
              <a:t>(9)</a:t>
            </a:r>
            <a:r>
              <a:rPr lang="ar-SA" sz="4000" b="1" dirty="0">
                <a:latin typeface="Traditional Arabic" pitchFamily="18" charset="-78"/>
                <a:cs typeface="Traditional Arabic" pitchFamily="18" charset="-78"/>
              </a:rPr>
              <a:t> فَأَنْتَ عَنْهُ تَلَهَّى </a:t>
            </a:r>
            <a:r>
              <a:rPr lang="ar-SA" sz="4000" b="1" dirty="0">
                <a:solidFill>
                  <a:srgbClr val="C00000"/>
                </a:solidFill>
                <a:latin typeface="Traditional Arabic" pitchFamily="18" charset="-78"/>
                <a:cs typeface="Traditional Arabic" pitchFamily="18" charset="-78"/>
              </a:rPr>
              <a:t>(10) </a:t>
            </a:r>
          </a:p>
          <a:p>
            <a:pPr algn="just">
              <a:lnSpc>
                <a:spcPct val="120000"/>
              </a:lnSpc>
              <a:buNone/>
            </a:pPr>
            <a:r>
              <a:rPr lang="tr-TR" b="1" i="1" dirty="0" smtClean="0"/>
              <a:t>    </a:t>
            </a:r>
            <a:r>
              <a:rPr lang="tr-TR" sz="3500" b="1" i="1" dirty="0" smtClean="0">
                <a:solidFill>
                  <a:srgbClr val="C00000"/>
                </a:solidFill>
              </a:rPr>
              <a:t>1</a:t>
            </a:r>
            <a:r>
              <a:rPr lang="tr-TR" sz="3500" dirty="0">
                <a:solidFill>
                  <a:srgbClr val="C00000"/>
                </a:solidFill>
              </a:rPr>
              <a:t>.</a:t>
            </a:r>
            <a:r>
              <a:rPr lang="tr-TR" sz="3500" dirty="0"/>
              <a:t> (Peygamber), yüzünü ekşitti ve geri döndü. </a:t>
            </a:r>
            <a:r>
              <a:rPr lang="tr-TR" sz="3500" b="1" i="1" dirty="0" smtClean="0">
                <a:solidFill>
                  <a:srgbClr val="C00000"/>
                </a:solidFill>
              </a:rPr>
              <a:t>2</a:t>
            </a:r>
            <a:r>
              <a:rPr lang="tr-TR" sz="3500" dirty="0">
                <a:solidFill>
                  <a:srgbClr val="C00000"/>
                </a:solidFill>
              </a:rPr>
              <a:t>.</a:t>
            </a:r>
            <a:r>
              <a:rPr lang="tr-TR" sz="3500" dirty="0"/>
              <a:t> Âmânın kendisine gelmesinden ötürü </a:t>
            </a:r>
            <a:r>
              <a:rPr lang="tr-TR" sz="3500" b="1" i="1" dirty="0" smtClean="0">
                <a:solidFill>
                  <a:srgbClr val="C00000"/>
                </a:solidFill>
              </a:rPr>
              <a:t>3</a:t>
            </a:r>
            <a:r>
              <a:rPr lang="tr-TR" sz="3500" dirty="0">
                <a:solidFill>
                  <a:srgbClr val="C00000"/>
                </a:solidFill>
              </a:rPr>
              <a:t>. </a:t>
            </a:r>
            <a:r>
              <a:rPr lang="tr-TR" sz="3500" dirty="0"/>
              <a:t>Belki o </a:t>
            </a:r>
            <a:r>
              <a:rPr lang="tr-TR" sz="3500" dirty="0" smtClean="0"/>
              <a:t>temizlenecek, </a:t>
            </a:r>
            <a:r>
              <a:rPr lang="tr-TR" sz="3500" b="1" i="1" dirty="0" smtClean="0">
                <a:solidFill>
                  <a:srgbClr val="C00000"/>
                </a:solidFill>
              </a:rPr>
              <a:t>4</a:t>
            </a:r>
            <a:r>
              <a:rPr lang="tr-TR" sz="3500" dirty="0">
                <a:solidFill>
                  <a:srgbClr val="C00000"/>
                </a:solidFill>
              </a:rPr>
              <a:t>. </a:t>
            </a:r>
            <a:r>
              <a:rPr lang="tr-TR" sz="3500" dirty="0"/>
              <a:t>Yahut öğüt alacak da o öğüt ona fayda verecek. </a:t>
            </a:r>
            <a:r>
              <a:rPr lang="tr-TR" sz="3500" b="1" i="1" dirty="0" smtClean="0">
                <a:solidFill>
                  <a:srgbClr val="C00000"/>
                </a:solidFill>
              </a:rPr>
              <a:t>5</a:t>
            </a:r>
            <a:r>
              <a:rPr lang="tr-TR" sz="3500" dirty="0">
                <a:solidFill>
                  <a:srgbClr val="C00000"/>
                </a:solidFill>
              </a:rPr>
              <a:t>. </a:t>
            </a:r>
            <a:r>
              <a:rPr lang="tr-TR" sz="3500" dirty="0"/>
              <a:t>Kendini (sana) muhtaç görmeyene gelince, </a:t>
            </a:r>
            <a:r>
              <a:rPr lang="tr-TR" sz="3500" b="1" i="1" dirty="0" smtClean="0">
                <a:solidFill>
                  <a:srgbClr val="C00000"/>
                </a:solidFill>
              </a:rPr>
              <a:t>6</a:t>
            </a:r>
            <a:r>
              <a:rPr lang="tr-TR" sz="3500" dirty="0">
                <a:solidFill>
                  <a:srgbClr val="C00000"/>
                </a:solidFill>
              </a:rPr>
              <a:t>. </a:t>
            </a:r>
            <a:r>
              <a:rPr lang="tr-TR" sz="3500" dirty="0"/>
              <a:t>Sen ona yöneliyorsun, </a:t>
            </a:r>
            <a:r>
              <a:rPr lang="tr-TR" sz="3500" b="1" i="1" dirty="0" smtClean="0">
                <a:solidFill>
                  <a:srgbClr val="C00000"/>
                </a:solidFill>
              </a:rPr>
              <a:t>7</a:t>
            </a:r>
            <a:r>
              <a:rPr lang="tr-TR" sz="3500" dirty="0">
                <a:solidFill>
                  <a:srgbClr val="C00000"/>
                </a:solidFill>
              </a:rPr>
              <a:t>. </a:t>
            </a:r>
            <a:r>
              <a:rPr lang="tr-TR" sz="3500" dirty="0"/>
              <a:t>Oysa ki onun temizlenip arınmasından sen sorumlu </a:t>
            </a:r>
            <a:r>
              <a:rPr lang="tr-TR" sz="3500" dirty="0" smtClean="0"/>
              <a:t>değilsin. </a:t>
            </a:r>
            <a:r>
              <a:rPr lang="tr-TR" sz="3500" b="1" i="1" dirty="0" smtClean="0">
                <a:solidFill>
                  <a:srgbClr val="C00000"/>
                </a:solidFill>
              </a:rPr>
              <a:t>8</a:t>
            </a:r>
            <a:r>
              <a:rPr lang="tr-TR" sz="3500" dirty="0">
                <a:solidFill>
                  <a:srgbClr val="C00000"/>
                </a:solidFill>
              </a:rPr>
              <a:t>. </a:t>
            </a:r>
            <a:r>
              <a:rPr lang="tr-TR" sz="3500" dirty="0"/>
              <a:t>Fakat koşarak sana gelen </a:t>
            </a:r>
            <a:r>
              <a:rPr lang="tr-TR" sz="3500" dirty="0" smtClean="0"/>
              <a:t>, </a:t>
            </a:r>
            <a:r>
              <a:rPr lang="tr-TR" sz="3500" b="1" i="1" dirty="0" smtClean="0">
                <a:solidFill>
                  <a:srgbClr val="C00000"/>
                </a:solidFill>
              </a:rPr>
              <a:t>9</a:t>
            </a:r>
            <a:r>
              <a:rPr lang="tr-TR" sz="3500" dirty="0" smtClean="0">
                <a:solidFill>
                  <a:srgbClr val="C00000"/>
                </a:solidFill>
              </a:rPr>
              <a:t>.</a:t>
            </a:r>
            <a:r>
              <a:rPr lang="tr-TR" sz="3500" dirty="0" smtClean="0"/>
              <a:t>Ve </a:t>
            </a:r>
            <a:r>
              <a:rPr lang="tr-TR" sz="3500" dirty="0"/>
              <a:t>(Allah'tan) korkarak gelenle , </a:t>
            </a:r>
            <a:r>
              <a:rPr lang="tr-TR" sz="3500" b="1" i="1" dirty="0" smtClean="0">
                <a:solidFill>
                  <a:srgbClr val="C00000"/>
                </a:solidFill>
              </a:rPr>
              <a:t>10</a:t>
            </a:r>
            <a:r>
              <a:rPr lang="tr-TR" sz="3500" dirty="0">
                <a:solidFill>
                  <a:srgbClr val="C00000"/>
                </a:solidFill>
              </a:rPr>
              <a:t>. </a:t>
            </a:r>
            <a:r>
              <a:rPr lang="tr-TR" sz="3500" dirty="0"/>
              <a:t>Sen onunla ilgilenmiyorsun</a:t>
            </a:r>
            <a:r>
              <a:rPr lang="tr-TR" sz="3500" dirty="0" smtClean="0"/>
              <a:t>.</a:t>
            </a:r>
          </a:p>
          <a:p>
            <a:pPr algn="ctr">
              <a:lnSpc>
                <a:spcPct val="120000"/>
              </a:lnSpc>
              <a:buNone/>
            </a:pPr>
            <a:r>
              <a:rPr lang="tr-TR" sz="1900" b="1" dirty="0" smtClean="0"/>
              <a:t>(Abese</a:t>
            </a:r>
            <a:r>
              <a:rPr lang="tr-TR" sz="1900" b="1" dirty="0"/>
              <a:t>, </a:t>
            </a:r>
            <a:r>
              <a:rPr lang="tr-TR" sz="1900" b="1" dirty="0" smtClean="0"/>
              <a:t>80/1-10)</a:t>
            </a:r>
            <a:endParaRPr lang="tr-TR" sz="1600" b="1" dirty="0"/>
          </a:p>
          <a:p>
            <a:pPr>
              <a:lnSpc>
                <a:spcPct val="120000"/>
              </a:lnSpc>
            </a:pPr>
            <a:endParaRPr lang="tr-TR"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400" b="1" smtClean="0">
                <a:solidFill>
                  <a:schemeClr val="tx1"/>
                </a:solidFill>
              </a:rPr>
              <a:pPr/>
              <a:t>17</a:t>
            </a:fld>
            <a:endParaRPr lang="tr-TR" sz="1400" b="1" dirty="0">
              <a:solidFill>
                <a:schemeClr val="tx1"/>
              </a:solidFill>
            </a:endParaRPr>
          </a:p>
        </p:txBody>
      </p:sp>
      <p:sp>
        <p:nvSpPr>
          <p:cNvPr id="5" name="4 Metin kutusu"/>
          <p:cNvSpPr txBox="1"/>
          <p:nvPr/>
        </p:nvSpPr>
        <p:spPr>
          <a:xfrm>
            <a:off x="3203848" y="836712"/>
            <a:ext cx="2808312" cy="461665"/>
          </a:xfrm>
          <a:prstGeom prst="rect">
            <a:avLst/>
          </a:prstGeom>
          <a:solidFill>
            <a:srgbClr val="7030A0"/>
          </a:solidFill>
        </p:spPr>
        <p:txBody>
          <a:bodyPr wrap="square" rtlCol="0">
            <a:spAutoFit/>
          </a:bodyPr>
          <a:lstStyle/>
          <a:p>
            <a:pPr algn="ctr"/>
            <a:r>
              <a:rPr lang="tr-TR" sz="2400" b="1" dirty="0" smtClean="0">
                <a:solidFill>
                  <a:schemeClr val="bg1"/>
                </a:solidFill>
              </a:rPr>
              <a:t>AYET-İ KERİME</a:t>
            </a:r>
            <a:endParaRPr lang="tr-TR" b="1" dirty="0">
              <a:solidFill>
                <a:schemeClr val="bg1"/>
              </a:solidFill>
            </a:endParaRPr>
          </a:p>
        </p:txBody>
      </p:sp>
    </p:spTree>
    <p:extLst>
      <p:ext uri="{BB962C8B-B14F-4D97-AF65-F5344CB8AC3E}">
        <p14:creationId xmlns:p14="http://schemas.microsoft.com/office/powerpoint/2010/main" xmlns="" val="127905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84976" cy="5976664"/>
          </a:xfrm>
          <a:solidFill>
            <a:schemeClr val="accent6">
              <a:lumMod val="20000"/>
              <a:lumOff val="80000"/>
            </a:schemeClr>
          </a:solidFill>
        </p:spPr>
        <p:txBody>
          <a:bodyPr>
            <a:normAutofit/>
          </a:bodyPr>
          <a:lstStyle/>
          <a:p>
            <a:pPr algn="just">
              <a:buNone/>
            </a:pPr>
            <a:r>
              <a:rPr lang="tr-TR" dirty="0" smtClean="0"/>
              <a:t>    </a:t>
            </a:r>
            <a:r>
              <a:rPr lang="tr-TR" sz="2000" b="1" dirty="0" smtClean="0"/>
              <a:t>Hz</a:t>
            </a:r>
            <a:r>
              <a:rPr lang="tr-TR" sz="2000" b="1" dirty="0"/>
              <a:t>. Peygamber (sav) , </a:t>
            </a:r>
            <a:r>
              <a:rPr lang="tr-TR" sz="2000" b="1" dirty="0" err="1"/>
              <a:t>Kureyş’in</a:t>
            </a:r>
            <a:r>
              <a:rPr lang="tr-TR" sz="2000" b="1" dirty="0"/>
              <a:t> ileri gelenlerinden </a:t>
            </a:r>
            <a:r>
              <a:rPr lang="tr-TR" sz="2000" b="1" dirty="0" err="1"/>
              <a:t>Utbe</a:t>
            </a:r>
            <a:r>
              <a:rPr lang="tr-TR" sz="2000" b="1" dirty="0"/>
              <a:t> </a:t>
            </a:r>
            <a:r>
              <a:rPr lang="tr-TR" sz="2000" b="1" dirty="0" err="1"/>
              <a:t>b.Rebia</a:t>
            </a:r>
            <a:r>
              <a:rPr lang="tr-TR" sz="2000" b="1" dirty="0"/>
              <a:t>, Ebu Cehil </a:t>
            </a:r>
            <a:r>
              <a:rPr lang="tr-TR" sz="2000" b="1" dirty="0" err="1"/>
              <a:t>b.Hişam</a:t>
            </a:r>
            <a:r>
              <a:rPr lang="tr-TR" sz="2000" b="1" dirty="0"/>
              <a:t>, </a:t>
            </a:r>
            <a:r>
              <a:rPr lang="tr-TR" sz="2000" b="1" dirty="0" err="1"/>
              <a:t>Ümeyye</a:t>
            </a:r>
            <a:r>
              <a:rPr lang="tr-TR" sz="2000" b="1" dirty="0"/>
              <a:t> b. Halef ile sohbet ederken gözleri görmeyen Abdullah b. Ümmi </a:t>
            </a:r>
            <a:r>
              <a:rPr lang="tr-TR" sz="2000" b="1" dirty="0" err="1"/>
              <a:t>Mektum</a:t>
            </a:r>
            <a:r>
              <a:rPr lang="tr-TR" sz="2000" b="1" dirty="0"/>
              <a:t> geldi, söze karıştı ve Hz. Peygamberden kendisine Kur’an okumasını istedi ve “Ey Allah’ın Elçisi, Allah’ın sana öğrettiklerinden bana da öğret” dedi. Ve bu sözünü bir iki defa daha tekrar etti. </a:t>
            </a:r>
            <a:r>
              <a:rPr lang="tr-TR" sz="2000" b="1" dirty="0" err="1"/>
              <a:t>Kureyş</a:t>
            </a:r>
            <a:r>
              <a:rPr lang="tr-TR" sz="2000" b="1" dirty="0"/>
              <a:t> ileri gelenleri, kendilerinin yanında fakir kişilerin bulunup, söze karışmalarından hoşlanmazlardı. Bundan dolayı Abdullah </a:t>
            </a:r>
            <a:r>
              <a:rPr lang="tr-TR" sz="2000" b="1" dirty="0" err="1"/>
              <a:t>b.Ümmi</a:t>
            </a:r>
            <a:r>
              <a:rPr lang="tr-TR" sz="2000" b="1" dirty="0"/>
              <a:t> </a:t>
            </a:r>
            <a:r>
              <a:rPr lang="tr-TR" sz="2000" b="1" dirty="0" err="1"/>
              <a:t>Mektum’un</a:t>
            </a:r>
            <a:r>
              <a:rPr lang="tr-TR" sz="2000" b="1" dirty="0"/>
              <a:t> iki de bir söze karışması, Allah’ın Elçisi’nin canını sıktı. Hz. Peygamber (sav) , bundan memnun olmayarak yüzünü Abdullah’tan çevirip, diğer kişilerle ilgilendi. </a:t>
            </a:r>
            <a:endParaRPr lang="tr-TR" sz="2000" b="1" dirty="0" smtClean="0"/>
          </a:p>
          <a:p>
            <a:pPr algn="just">
              <a:buNone/>
            </a:pPr>
            <a:r>
              <a:rPr lang="tr-TR" sz="2000" b="1" dirty="0" smtClean="0"/>
              <a:t>      </a:t>
            </a:r>
            <a:r>
              <a:rPr lang="tr-TR" sz="2000" b="1" dirty="0" err="1" smtClean="0"/>
              <a:t>Rasulullah</a:t>
            </a:r>
            <a:r>
              <a:rPr lang="tr-TR" sz="2000" b="1" dirty="0" smtClean="0"/>
              <a:t> (sav), sözünü bitirip kalkacağı esnada kendisine bu olayı tasvip etmeyen ayetler nazil oldu. (Abese,1-10) Bu olaydan sonra Hz. Peygamber (sav) , Abdullah ile karşılaştığında ona ikramda bulunur ve “Ey kendisinden dolayı Rabbimin beni azarladığı zat, merhaba!” der ve ihtiyacını sorardı. Bu davranış biçiminin, </a:t>
            </a:r>
            <a:r>
              <a:rPr lang="tr-TR" sz="2000" b="1" dirty="0" err="1" smtClean="0"/>
              <a:t>Rasulullah</a:t>
            </a:r>
            <a:r>
              <a:rPr lang="tr-TR" sz="2000" b="1" dirty="0" smtClean="0"/>
              <a:t> (as)’</a:t>
            </a:r>
            <a:r>
              <a:rPr lang="tr-TR" sz="2000" b="1" dirty="0" err="1" smtClean="0"/>
              <a:t>ın</a:t>
            </a:r>
            <a:r>
              <a:rPr lang="tr-TR" sz="2000" b="1" dirty="0" smtClean="0"/>
              <a:t> o anda bulunduğu ortam ve önem verdiği bir meşguliyetin uzantısı olarak değerlendirilmesi ve genelleştirilmemesi gerekir. Ancak böylesi bir davranışın bile </a:t>
            </a:r>
            <a:r>
              <a:rPr lang="tr-TR" sz="2000" b="1" dirty="0" err="1" smtClean="0"/>
              <a:t>Kur’an’a</a:t>
            </a:r>
            <a:r>
              <a:rPr lang="tr-TR" sz="2000" b="1" dirty="0" smtClean="0"/>
              <a:t> konu edilişi, İslam’ın insana bakışı açısından önem </a:t>
            </a:r>
            <a:r>
              <a:rPr lang="tr-TR" sz="2000" b="1" dirty="0" err="1" smtClean="0"/>
              <a:t>arzetmektedir</a:t>
            </a:r>
            <a:r>
              <a:rPr lang="tr-TR" sz="2000" b="1" dirty="0" smtClean="0"/>
              <a:t>.</a:t>
            </a:r>
            <a:endParaRPr lang="tr-TR" sz="2000" b="1"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400" b="1" smtClean="0">
                <a:solidFill>
                  <a:schemeClr val="tx1"/>
                </a:solidFill>
              </a:rPr>
              <a:pPr/>
              <a:t>18</a:t>
            </a:fld>
            <a:endParaRPr lang="tr-TR" sz="1400" b="1" dirty="0">
              <a:solidFill>
                <a:schemeClr val="tx1"/>
              </a:solidFill>
            </a:endParaRPr>
          </a:p>
        </p:txBody>
      </p:sp>
      <p:sp>
        <p:nvSpPr>
          <p:cNvPr id="5" name="4 Metin kutusu"/>
          <p:cNvSpPr txBox="1"/>
          <p:nvPr/>
        </p:nvSpPr>
        <p:spPr>
          <a:xfrm>
            <a:off x="0" y="0"/>
            <a:ext cx="9144000" cy="523220"/>
          </a:xfrm>
          <a:prstGeom prst="rect">
            <a:avLst/>
          </a:prstGeom>
          <a:solidFill>
            <a:schemeClr val="accent6">
              <a:lumMod val="75000"/>
            </a:schemeClr>
          </a:solidFill>
        </p:spPr>
        <p:txBody>
          <a:bodyPr wrap="square" rtlCol="0">
            <a:spAutoFit/>
          </a:bodyPr>
          <a:lstStyle/>
          <a:p>
            <a:pPr algn="ctr"/>
            <a:r>
              <a:rPr lang="tr-TR" sz="2800" b="1" dirty="0" smtClean="0">
                <a:solidFill>
                  <a:schemeClr val="bg1"/>
                </a:solidFill>
              </a:rPr>
              <a:t>ABDULLAH İBN MEKTUM OLAYI</a:t>
            </a:r>
            <a:endParaRPr lang="tr-TR" b="1" dirty="0">
              <a:solidFill>
                <a:schemeClr val="bg1"/>
              </a:solidFill>
            </a:endParaRPr>
          </a:p>
        </p:txBody>
      </p:sp>
    </p:spTree>
    <p:extLst>
      <p:ext uri="{BB962C8B-B14F-4D97-AF65-F5344CB8AC3E}">
        <p14:creationId xmlns:p14="http://schemas.microsoft.com/office/powerpoint/2010/main" xmlns="" val="2983473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24744"/>
            <a:ext cx="5580112" cy="5733256"/>
          </a:xfrm>
        </p:spPr>
        <p:txBody>
          <a:bodyPr>
            <a:normAutofit fontScale="92500" lnSpcReduction="20000"/>
          </a:bodyPr>
          <a:lstStyle/>
          <a:p>
            <a:pPr>
              <a:buNone/>
            </a:pPr>
            <a:r>
              <a:rPr lang="tr-TR" dirty="0" smtClean="0"/>
              <a:t>* </a:t>
            </a:r>
            <a:r>
              <a:rPr lang="tr-TR" b="1" dirty="0" err="1" smtClean="0">
                <a:solidFill>
                  <a:srgbClr val="0070C0"/>
                </a:solidFill>
              </a:rPr>
              <a:t>Abdurrahman</a:t>
            </a:r>
            <a:r>
              <a:rPr lang="tr-TR" b="1" dirty="0" smtClean="0">
                <a:solidFill>
                  <a:srgbClr val="0070C0"/>
                </a:solidFill>
              </a:rPr>
              <a:t> </a:t>
            </a:r>
            <a:r>
              <a:rPr lang="tr-TR" b="1" dirty="0">
                <a:solidFill>
                  <a:srgbClr val="0070C0"/>
                </a:solidFill>
              </a:rPr>
              <a:t>b. </a:t>
            </a:r>
            <a:r>
              <a:rPr lang="tr-TR" b="1" dirty="0" err="1">
                <a:solidFill>
                  <a:srgbClr val="0070C0"/>
                </a:solidFill>
              </a:rPr>
              <a:t>Avf</a:t>
            </a:r>
            <a:r>
              <a:rPr lang="tr-TR" b="1" dirty="0">
                <a:solidFill>
                  <a:srgbClr val="0070C0"/>
                </a:solidFill>
              </a:rPr>
              <a:t>, </a:t>
            </a:r>
            <a:endParaRPr lang="tr-TR" b="1" dirty="0" smtClean="0">
              <a:solidFill>
                <a:srgbClr val="0070C0"/>
              </a:solidFill>
            </a:endParaRPr>
          </a:p>
          <a:p>
            <a:pPr>
              <a:buNone/>
            </a:pPr>
            <a:r>
              <a:rPr lang="tr-TR" dirty="0" smtClean="0"/>
              <a:t>* </a:t>
            </a:r>
            <a:r>
              <a:rPr lang="tr-TR" b="1" dirty="0" err="1" smtClean="0">
                <a:solidFill>
                  <a:srgbClr val="0070C0"/>
                </a:solidFill>
              </a:rPr>
              <a:t>Amr</a:t>
            </a:r>
            <a:r>
              <a:rPr lang="tr-TR" b="1" dirty="0" smtClean="0">
                <a:solidFill>
                  <a:srgbClr val="0070C0"/>
                </a:solidFill>
              </a:rPr>
              <a:t> </a:t>
            </a:r>
            <a:r>
              <a:rPr lang="tr-TR" b="1" dirty="0">
                <a:solidFill>
                  <a:srgbClr val="0070C0"/>
                </a:solidFill>
              </a:rPr>
              <a:t>b. </a:t>
            </a:r>
            <a:r>
              <a:rPr lang="tr-TR" b="1" dirty="0" err="1">
                <a:solidFill>
                  <a:srgbClr val="0070C0"/>
                </a:solidFill>
              </a:rPr>
              <a:t>Cemuh</a:t>
            </a:r>
            <a:r>
              <a:rPr lang="tr-TR" b="1" dirty="0" smtClean="0">
                <a:solidFill>
                  <a:srgbClr val="0070C0"/>
                </a:solidFill>
              </a:rPr>
              <a:t>, </a:t>
            </a:r>
            <a:r>
              <a:rPr lang="tr-TR" sz="2000" b="1" dirty="0" smtClean="0"/>
              <a:t>( Topaldı. Muaf tutulmasına rağmen </a:t>
            </a:r>
            <a:r>
              <a:rPr lang="tr-TR" sz="2000" b="1" dirty="0" err="1" smtClean="0"/>
              <a:t>Uhud</a:t>
            </a:r>
            <a:r>
              <a:rPr lang="tr-TR" sz="2000" b="1" dirty="0" smtClean="0"/>
              <a:t> harbine katıldı ve şehit oldu.</a:t>
            </a:r>
            <a:endParaRPr lang="tr-TR" b="1" dirty="0" smtClean="0"/>
          </a:p>
          <a:p>
            <a:pPr>
              <a:buNone/>
            </a:pPr>
            <a:r>
              <a:rPr lang="tr-TR" dirty="0" smtClean="0"/>
              <a:t>* </a:t>
            </a:r>
            <a:r>
              <a:rPr lang="tr-TR" b="1" dirty="0" err="1" smtClean="0">
                <a:solidFill>
                  <a:srgbClr val="0070C0"/>
                </a:solidFill>
              </a:rPr>
              <a:t>Muaz</a:t>
            </a:r>
            <a:r>
              <a:rPr lang="tr-TR" b="1" dirty="0" smtClean="0">
                <a:solidFill>
                  <a:srgbClr val="0070C0"/>
                </a:solidFill>
              </a:rPr>
              <a:t> </a:t>
            </a:r>
            <a:r>
              <a:rPr lang="tr-TR" b="1" dirty="0">
                <a:solidFill>
                  <a:srgbClr val="0070C0"/>
                </a:solidFill>
              </a:rPr>
              <a:t>b. Cebel,</a:t>
            </a:r>
            <a:r>
              <a:rPr lang="tr-TR" sz="2000" b="1" dirty="0">
                <a:solidFill>
                  <a:srgbClr val="0070C0"/>
                </a:solidFill>
              </a:rPr>
              <a:t> </a:t>
            </a:r>
            <a:r>
              <a:rPr lang="tr-TR" sz="2000" b="1" dirty="0" smtClean="0"/>
              <a:t>(Ortopedik özürlü olan bu sahabeyi, </a:t>
            </a:r>
            <a:r>
              <a:rPr lang="tr-TR" sz="2000" b="1" dirty="0" err="1" smtClean="0"/>
              <a:t>Pergamberimiz</a:t>
            </a:r>
            <a:r>
              <a:rPr lang="tr-TR" sz="2000" b="1" dirty="0" smtClean="0"/>
              <a:t> Yemene Vali tayin etmiştir.)</a:t>
            </a:r>
            <a:endParaRPr lang="tr-TR" b="1" dirty="0" smtClean="0"/>
          </a:p>
          <a:p>
            <a:pPr>
              <a:buNone/>
            </a:pPr>
            <a:r>
              <a:rPr lang="tr-TR" dirty="0" smtClean="0"/>
              <a:t>* </a:t>
            </a:r>
            <a:r>
              <a:rPr lang="tr-TR" b="1" dirty="0" err="1" smtClean="0">
                <a:solidFill>
                  <a:srgbClr val="0070C0"/>
                </a:solidFill>
              </a:rPr>
              <a:t>Amr</a:t>
            </a:r>
            <a:r>
              <a:rPr lang="tr-TR" b="1" dirty="0" smtClean="0">
                <a:solidFill>
                  <a:srgbClr val="0070C0"/>
                </a:solidFill>
              </a:rPr>
              <a:t> </a:t>
            </a:r>
            <a:r>
              <a:rPr lang="tr-TR" b="1" dirty="0">
                <a:solidFill>
                  <a:srgbClr val="0070C0"/>
                </a:solidFill>
              </a:rPr>
              <a:t>b. </a:t>
            </a:r>
            <a:r>
              <a:rPr lang="tr-TR" b="1" dirty="0" err="1">
                <a:solidFill>
                  <a:srgbClr val="0070C0"/>
                </a:solidFill>
              </a:rPr>
              <a:t>Tufeyl</a:t>
            </a:r>
            <a:r>
              <a:rPr lang="tr-TR" b="1" dirty="0">
                <a:solidFill>
                  <a:srgbClr val="0070C0"/>
                </a:solidFill>
              </a:rPr>
              <a:t>, </a:t>
            </a:r>
            <a:endParaRPr lang="tr-TR" b="1" dirty="0" smtClean="0">
              <a:solidFill>
                <a:srgbClr val="0070C0"/>
              </a:solidFill>
            </a:endParaRPr>
          </a:p>
          <a:p>
            <a:pPr>
              <a:buNone/>
            </a:pPr>
            <a:r>
              <a:rPr lang="tr-TR" dirty="0" smtClean="0"/>
              <a:t>* </a:t>
            </a:r>
            <a:r>
              <a:rPr lang="tr-TR" b="1" dirty="0" err="1" smtClean="0">
                <a:solidFill>
                  <a:srgbClr val="0070C0"/>
                </a:solidFill>
              </a:rPr>
              <a:t>Habbab</a:t>
            </a:r>
            <a:r>
              <a:rPr lang="tr-TR" b="1" dirty="0" smtClean="0">
                <a:solidFill>
                  <a:srgbClr val="0070C0"/>
                </a:solidFill>
              </a:rPr>
              <a:t> </a:t>
            </a:r>
            <a:r>
              <a:rPr lang="tr-TR" b="1" dirty="0">
                <a:solidFill>
                  <a:srgbClr val="0070C0"/>
                </a:solidFill>
              </a:rPr>
              <a:t>b. </a:t>
            </a:r>
            <a:r>
              <a:rPr lang="tr-TR" b="1" dirty="0" err="1">
                <a:solidFill>
                  <a:srgbClr val="0070C0"/>
                </a:solidFill>
              </a:rPr>
              <a:t>Eret</a:t>
            </a:r>
            <a:r>
              <a:rPr lang="tr-TR" b="1" dirty="0">
                <a:solidFill>
                  <a:srgbClr val="0070C0"/>
                </a:solidFill>
              </a:rPr>
              <a:t>, </a:t>
            </a:r>
            <a:endParaRPr lang="tr-TR" b="1" dirty="0" smtClean="0">
              <a:solidFill>
                <a:srgbClr val="0070C0"/>
              </a:solidFill>
            </a:endParaRPr>
          </a:p>
          <a:p>
            <a:pPr>
              <a:buNone/>
            </a:pPr>
            <a:r>
              <a:rPr lang="tr-TR" dirty="0" smtClean="0"/>
              <a:t>* </a:t>
            </a:r>
            <a:r>
              <a:rPr lang="tr-TR" b="1" dirty="0" smtClean="0">
                <a:solidFill>
                  <a:srgbClr val="0070C0"/>
                </a:solidFill>
              </a:rPr>
              <a:t>İmran </a:t>
            </a:r>
            <a:r>
              <a:rPr lang="tr-TR" b="1" dirty="0">
                <a:solidFill>
                  <a:srgbClr val="0070C0"/>
                </a:solidFill>
              </a:rPr>
              <a:t>b. </a:t>
            </a:r>
            <a:r>
              <a:rPr lang="tr-TR" b="1" dirty="0" err="1">
                <a:solidFill>
                  <a:srgbClr val="0070C0"/>
                </a:solidFill>
              </a:rPr>
              <a:t>Husayn</a:t>
            </a:r>
            <a:r>
              <a:rPr lang="tr-TR" dirty="0" smtClean="0"/>
              <a:t>, </a:t>
            </a:r>
            <a:r>
              <a:rPr lang="tr-TR" sz="2000" b="1" dirty="0" smtClean="0"/>
              <a:t>(30 yıl yatağa mahkum yaşadı) </a:t>
            </a:r>
            <a:endParaRPr lang="tr-TR" b="1" dirty="0" smtClean="0"/>
          </a:p>
          <a:p>
            <a:pPr>
              <a:buNone/>
            </a:pPr>
            <a:r>
              <a:rPr lang="tr-TR" dirty="0" smtClean="0"/>
              <a:t>* </a:t>
            </a:r>
            <a:r>
              <a:rPr lang="tr-TR" b="1" dirty="0" smtClean="0">
                <a:solidFill>
                  <a:srgbClr val="0070C0"/>
                </a:solidFill>
              </a:rPr>
              <a:t>Abdullah b. </a:t>
            </a:r>
            <a:r>
              <a:rPr lang="tr-TR" b="1" dirty="0" err="1" smtClean="0">
                <a:solidFill>
                  <a:srgbClr val="0070C0"/>
                </a:solidFill>
              </a:rPr>
              <a:t>Ümmü</a:t>
            </a:r>
            <a:r>
              <a:rPr lang="tr-TR" b="1" dirty="0" smtClean="0">
                <a:solidFill>
                  <a:srgbClr val="0070C0"/>
                </a:solidFill>
              </a:rPr>
              <a:t> </a:t>
            </a:r>
            <a:r>
              <a:rPr lang="tr-TR" b="1" dirty="0" err="1" smtClean="0">
                <a:solidFill>
                  <a:srgbClr val="0070C0"/>
                </a:solidFill>
              </a:rPr>
              <a:t>Mektum</a:t>
            </a:r>
            <a:r>
              <a:rPr lang="tr-TR" b="1" dirty="0" smtClean="0">
                <a:solidFill>
                  <a:srgbClr val="0070C0"/>
                </a:solidFill>
              </a:rPr>
              <a:t> </a:t>
            </a:r>
            <a:r>
              <a:rPr lang="tr-TR" sz="2000" b="1" dirty="0" smtClean="0"/>
              <a:t>( Peygamberimiz Medine dışında olduklarında yerine 13 defa vekil olarak bırakmıştır.) </a:t>
            </a:r>
            <a:endParaRPr lang="tr-TR" dirty="0" smtClean="0"/>
          </a:p>
          <a:p>
            <a:pPr>
              <a:buNone/>
            </a:pPr>
            <a:r>
              <a:rPr lang="tr-TR" dirty="0" smtClean="0"/>
              <a:t>* </a:t>
            </a:r>
            <a:r>
              <a:rPr lang="tr-TR" b="1" dirty="0" smtClean="0">
                <a:solidFill>
                  <a:srgbClr val="0070C0"/>
                </a:solidFill>
              </a:rPr>
              <a:t>Abdullah b. </a:t>
            </a:r>
            <a:r>
              <a:rPr lang="tr-TR" b="1" dirty="0" err="1" smtClean="0">
                <a:solidFill>
                  <a:srgbClr val="0070C0"/>
                </a:solidFill>
              </a:rPr>
              <a:t>Mes'ud</a:t>
            </a:r>
            <a:r>
              <a:rPr lang="tr-TR" b="1" dirty="0" smtClean="0">
                <a:solidFill>
                  <a:srgbClr val="0070C0"/>
                </a:solidFill>
              </a:rPr>
              <a:t> </a:t>
            </a:r>
            <a:r>
              <a:rPr lang="tr-TR" sz="1600" b="1" dirty="0" smtClean="0"/>
              <a:t>(Peygamberimizin vefatından sonra bir gözü kör olmuştur.)</a:t>
            </a:r>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19</a:t>
            </a:fld>
            <a:endParaRPr lang="tr-TR" b="1" dirty="0">
              <a:solidFill>
                <a:schemeClr val="tx1"/>
              </a:solidFill>
            </a:endParaRPr>
          </a:p>
        </p:txBody>
      </p:sp>
      <p:sp>
        <p:nvSpPr>
          <p:cNvPr id="6" name="Başlık 1"/>
          <p:cNvSpPr>
            <a:spLocks noGrp="1"/>
          </p:cNvSpPr>
          <p:nvPr>
            <p:ph type="title"/>
          </p:nvPr>
        </p:nvSpPr>
        <p:spPr>
          <a:xfrm>
            <a:off x="0" y="0"/>
            <a:ext cx="9144000" cy="980728"/>
          </a:xfrm>
          <a:solidFill>
            <a:schemeClr val="accent6">
              <a:lumMod val="75000"/>
            </a:schemeClr>
          </a:solidFill>
        </p:spPr>
        <p:txBody>
          <a:bodyPr>
            <a:normAutofit fontScale="90000"/>
          </a:bodyPr>
          <a:lstStyle/>
          <a:p>
            <a:r>
              <a:rPr lang="tr-TR" sz="3400" b="1" cap="all" dirty="0" err="1" smtClean="0">
                <a:solidFill>
                  <a:schemeClr val="bg1"/>
                </a:solidFill>
              </a:rPr>
              <a:t>Rasulullah</a:t>
            </a:r>
            <a:r>
              <a:rPr lang="tr-TR" sz="3400" b="1" cap="all" dirty="0" smtClean="0">
                <a:solidFill>
                  <a:schemeClr val="bg1"/>
                </a:solidFill>
              </a:rPr>
              <a:t>  </a:t>
            </a:r>
            <a:r>
              <a:rPr lang="tr-TR" sz="3400" b="1" cap="all" dirty="0" err="1" smtClean="0">
                <a:solidFill>
                  <a:schemeClr val="bg1"/>
                </a:solidFill>
              </a:rPr>
              <a:t>Dönemİnde</a:t>
            </a:r>
            <a:r>
              <a:rPr lang="tr-TR" sz="3400" b="1" cap="all" dirty="0" smtClean="0">
                <a:solidFill>
                  <a:schemeClr val="bg1"/>
                </a:solidFill>
              </a:rPr>
              <a:t>  </a:t>
            </a:r>
            <a:r>
              <a:rPr lang="tr-TR" sz="3400" b="1" cap="all" dirty="0" err="1" smtClean="0">
                <a:solidFill>
                  <a:schemeClr val="bg1"/>
                </a:solidFill>
              </a:rPr>
              <a:t>Engellİ</a:t>
            </a:r>
            <a:r>
              <a:rPr lang="tr-TR" sz="3400" b="1" cap="all" dirty="0" smtClean="0">
                <a:solidFill>
                  <a:schemeClr val="bg1"/>
                </a:solidFill>
              </a:rPr>
              <a:t/>
            </a:r>
            <a:br>
              <a:rPr lang="tr-TR" sz="3400" b="1" cap="all" dirty="0" smtClean="0">
                <a:solidFill>
                  <a:schemeClr val="bg1"/>
                </a:solidFill>
              </a:rPr>
            </a:br>
            <a:r>
              <a:rPr lang="tr-TR" sz="3400" b="1" cap="all" dirty="0" smtClean="0">
                <a:solidFill>
                  <a:schemeClr val="bg1"/>
                </a:solidFill>
              </a:rPr>
              <a:t> SAHABELERDEN  BAZILARI</a:t>
            </a:r>
            <a:endParaRPr lang="tr-TR" sz="3400" b="1" cap="all" dirty="0">
              <a:solidFill>
                <a:schemeClr val="bg1"/>
              </a:solidFill>
            </a:endParaRPr>
          </a:p>
        </p:txBody>
      </p:sp>
      <p:pic>
        <p:nvPicPr>
          <p:cNvPr id="3074" name="Picture 2" descr="C:\Users\engin\Desktop\Engelliler\+sakat çocuk.jpg"/>
          <p:cNvPicPr>
            <a:picLocks noChangeAspect="1" noChangeArrowheads="1"/>
          </p:cNvPicPr>
          <p:nvPr/>
        </p:nvPicPr>
        <p:blipFill>
          <a:blip r:embed="rId2" cstate="print"/>
          <a:srcRect/>
          <a:stretch>
            <a:fillRect/>
          </a:stretch>
        </p:blipFill>
        <p:spPr bwMode="auto">
          <a:xfrm>
            <a:off x="5436095" y="1412776"/>
            <a:ext cx="3707905" cy="4581128"/>
          </a:xfrm>
          <a:prstGeom prst="rect">
            <a:avLst/>
          </a:prstGeom>
          <a:noFill/>
        </p:spPr>
      </p:pic>
    </p:spTree>
    <p:extLst>
      <p:ext uri="{BB962C8B-B14F-4D97-AF65-F5344CB8AC3E}">
        <p14:creationId xmlns:p14="http://schemas.microsoft.com/office/powerpoint/2010/main" xmlns="" val="199527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0"/>
            <a:ext cx="9143999"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a:r>
              <a:rPr lang="tr-TR" sz="2400" cap="small"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İSTER SAĞLIKLI İSTER ENGELLİ OLSUN HER İNSAN, </a:t>
            </a:r>
          </a:p>
          <a:p>
            <a:pPr lvl="0" indent="457200" algn="ctr"/>
            <a:r>
              <a:rPr lang="tr-TR" sz="2400" cap="small"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ALLAH'IN  YER YÜZÜNDE YARATTIĞI </a:t>
            </a:r>
          </a:p>
          <a:p>
            <a:pPr lvl="0" indent="457200" algn="ctr"/>
            <a:r>
              <a:rPr lang="tr-TR" sz="2400" cap="small"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 EN KIYMETLİ VE EN DEĞERLİ BİR VARLIKTIR.</a:t>
            </a:r>
            <a:endParaRPr lang="tr-TR" sz="2400" cap="small"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indent="457200" algn="ctr">
              <a:lnSpc>
                <a:spcPct val="107000"/>
              </a:lnSpc>
              <a:spcBef>
                <a:spcPts val="840"/>
              </a:spcBef>
              <a:spcAft>
                <a:spcPts val="840"/>
              </a:spcAft>
            </a:pPr>
            <a:r>
              <a:rPr lang="tr-TR" sz="20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r>
              <a:rPr lang="ar-AE" sz="5400" dirty="0" smtClean="0">
                <a:solidFill>
                  <a:srgbClr val="000000"/>
                </a:solidFill>
                <a:latin typeface="Simplified Arabic" panose="02020603050405020304" pitchFamily="18" charset="-78"/>
                <a:cs typeface="Simplified Arabic" panose="02020603050405020304" pitchFamily="18" charset="-78"/>
              </a:rPr>
              <a:t>لَقَدْ خَلَقْنَا الْإِنسَانَ فِي أَحْسَنِ تَقْوِيمٍ</a:t>
            </a:r>
            <a:r>
              <a:rPr lang="ar-SA" sz="5400"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4000"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endParaRPr>
          </a:p>
          <a:p>
            <a:pPr lvl="0" indent="457200" algn="ctr">
              <a:lnSpc>
                <a:spcPct val="107000"/>
              </a:lnSpc>
              <a:spcBef>
                <a:spcPts val="840"/>
              </a:spcBef>
              <a:spcAft>
                <a:spcPts val="840"/>
              </a:spcAft>
            </a:pPr>
            <a:r>
              <a:rPr lang="tr-TR" sz="28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“BİZ GERÇEKTEN İNSANI EN GÜZEL BİÇİMDE YARATTIK” </a:t>
            </a:r>
            <a:r>
              <a:rPr lang="tr-TR" sz="12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(TİN, 95/4),</a:t>
            </a:r>
            <a:endParaRPr lang="tr-TR" sz="105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indent="457200" algn="ctr">
              <a:lnSpc>
                <a:spcPct val="107000"/>
              </a:lnSpc>
              <a:spcBef>
                <a:spcPts val="840"/>
              </a:spcBef>
              <a:spcAft>
                <a:spcPts val="840"/>
              </a:spcAft>
            </a:pPr>
            <a:r>
              <a:rPr lang="ar-AE" sz="5400" dirty="0" smtClean="0">
                <a:solidFill>
                  <a:srgbClr val="C00000"/>
                </a:solidFill>
                <a:latin typeface="Simplified Arabic" panose="02020603050405020304" pitchFamily="18" charset="-78"/>
                <a:cs typeface="Simplified Arabic" panose="02020603050405020304" pitchFamily="18" charset="-78"/>
              </a:rPr>
              <a:t>وَصَوَّرَكُمْ فَأَحْسَنَ صُوَرَكُمْ </a:t>
            </a:r>
            <a:r>
              <a:rPr lang="tr-TR" sz="32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 </a:t>
            </a:r>
            <a:r>
              <a:rPr lang="ar-SA" sz="32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32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endParaRPr>
          </a:p>
          <a:p>
            <a:pPr lvl="0" indent="457200" algn="ctr">
              <a:lnSpc>
                <a:spcPct val="107000"/>
              </a:lnSpc>
              <a:spcBef>
                <a:spcPts val="840"/>
              </a:spcBef>
              <a:spcAft>
                <a:spcPts val="840"/>
              </a:spcAft>
            </a:pPr>
            <a:r>
              <a:rPr lang="tr-TR" sz="28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“ALLAH SİZE ŞEKİL VERDİ VE ŞEKLİNİZİ </a:t>
            </a:r>
          </a:p>
          <a:p>
            <a:pPr lvl="0" indent="457200" algn="ctr">
              <a:lnSpc>
                <a:spcPct val="107000"/>
              </a:lnSpc>
              <a:spcBef>
                <a:spcPts val="840"/>
              </a:spcBef>
              <a:spcAft>
                <a:spcPts val="840"/>
              </a:spcAft>
            </a:pPr>
            <a:r>
              <a:rPr lang="tr-TR" sz="28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EN GÜZEL YAPTI” </a:t>
            </a:r>
          </a:p>
          <a:p>
            <a:pPr lvl="0" indent="457200" algn="ctr">
              <a:lnSpc>
                <a:spcPct val="107000"/>
              </a:lnSpc>
              <a:spcBef>
                <a:spcPts val="840"/>
              </a:spcBef>
              <a:spcAft>
                <a:spcPts val="840"/>
              </a:spcAft>
            </a:pPr>
            <a:r>
              <a:rPr lang="tr-TR" sz="20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a:t>
            </a:r>
            <a:r>
              <a:rPr lang="tr-TR" sz="12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TEĞÂBÜN, 64/3</a:t>
            </a:r>
            <a:r>
              <a:rPr lang="tr-TR"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10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2 Slayt Numarası Yer Tutucusu"/>
          <p:cNvSpPr>
            <a:spLocks noGrp="1"/>
          </p:cNvSpPr>
          <p:nvPr>
            <p:ph type="sldNum" sz="quarter" idx="12"/>
          </p:nvPr>
        </p:nvSpPr>
        <p:spPr/>
        <p:txBody>
          <a:bodyPr/>
          <a:lstStyle/>
          <a:p>
            <a:fld id="{AF792228-1BDC-4E49-A8C0-4A70902834CA}" type="slidenum">
              <a:rPr lang="tr-TR" sz="1600" b="1" smtClean="0">
                <a:solidFill>
                  <a:schemeClr val="tx1"/>
                </a:solidFill>
              </a:rPr>
              <a:pPr/>
              <a:t>2</a:t>
            </a:fld>
            <a:endParaRPr lang="tr-TR" sz="1600" b="1" dirty="0">
              <a:solidFill>
                <a:schemeClr val="tx1"/>
              </a:solidFill>
            </a:endParaRPr>
          </a:p>
        </p:txBody>
      </p:sp>
    </p:spTree>
    <p:extLst>
      <p:ext uri="{BB962C8B-B14F-4D97-AF65-F5344CB8AC3E}">
        <p14:creationId xmlns="" xmlns:p14="http://schemas.microsoft.com/office/powerpoint/2010/main" val="184727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980728"/>
            <a:ext cx="9144000" cy="5877272"/>
          </a:xfrm>
        </p:spPr>
        <p:style>
          <a:lnRef idx="0">
            <a:schemeClr val="dk1"/>
          </a:lnRef>
          <a:fillRef idx="3">
            <a:schemeClr val="dk1"/>
          </a:fillRef>
          <a:effectRef idx="3">
            <a:schemeClr val="dk1"/>
          </a:effectRef>
          <a:fontRef idx="minor">
            <a:schemeClr val="lt1"/>
          </a:fontRef>
        </p:style>
        <p:txBody>
          <a:bodyPr>
            <a:normAutofit/>
          </a:bodyPr>
          <a:lstStyle/>
          <a:p>
            <a:r>
              <a:rPr lang="tr-TR" sz="2800" dirty="0">
                <a:latin typeface="Times New Roman" pitchFamily="18" charset="0"/>
                <a:cs typeface="Times New Roman" pitchFamily="18" charset="0"/>
              </a:rPr>
              <a:t>Allah </a:t>
            </a:r>
            <a:r>
              <a:rPr lang="tr-TR" sz="2800" dirty="0" err="1">
                <a:latin typeface="Times New Roman" pitchFamily="18" charset="0"/>
                <a:cs typeface="Times New Roman" pitchFamily="18" charset="0"/>
              </a:rPr>
              <a:t>Resûlü</a:t>
            </a:r>
            <a:r>
              <a:rPr lang="tr-TR" sz="2800" dirty="0">
                <a:latin typeface="Times New Roman" pitchFamily="18" charset="0"/>
                <a:cs typeface="Times New Roman" pitchFamily="18" charset="0"/>
              </a:rPr>
              <a:t> engelli kimseleri savaşa katılmaktan muaf tutmuş, ancak bu hususta özellikle ısrar edenlere de müsamaha göstermiştir. </a:t>
            </a: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Mesela </a:t>
            </a:r>
            <a:r>
              <a:rPr lang="tr-TR" sz="2800" dirty="0">
                <a:latin typeface="Times New Roman" pitchFamily="18" charset="0"/>
                <a:cs typeface="Times New Roman" pitchFamily="18" charset="0"/>
              </a:rPr>
              <a:t>Ensar'dan Seleme oğullarının lideri </a:t>
            </a:r>
            <a:r>
              <a:rPr lang="tr-TR" sz="2800" dirty="0" err="1">
                <a:latin typeface="Times New Roman" pitchFamily="18" charset="0"/>
                <a:cs typeface="Times New Roman" pitchFamily="18" charset="0"/>
              </a:rPr>
              <a:t>Amr</a:t>
            </a:r>
            <a:r>
              <a:rPr lang="tr-TR" sz="2800" dirty="0">
                <a:latin typeface="Times New Roman" pitchFamily="18" charset="0"/>
                <a:cs typeface="Times New Roman" pitchFamily="18" charset="0"/>
              </a:rPr>
              <a:t> bin </a:t>
            </a:r>
            <a:r>
              <a:rPr lang="tr-TR" sz="2800" dirty="0" err="1">
                <a:latin typeface="Times New Roman" pitchFamily="18" charset="0"/>
                <a:cs typeface="Times New Roman" pitchFamily="18" charset="0"/>
              </a:rPr>
              <a:t>Cemûh</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topaldı. </a:t>
            </a:r>
            <a:r>
              <a:rPr lang="tr-TR" sz="2800" dirty="0" err="1" smtClean="0">
                <a:latin typeface="Times New Roman" pitchFamily="18" charset="0"/>
                <a:cs typeface="Times New Roman" pitchFamily="18" charset="0"/>
              </a:rPr>
              <a:t>Uhud</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savaşına katılmak istedi. </a:t>
            </a:r>
            <a:r>
              <a:rPr lang="tr-TR" sz="2800" dirty="0" smtClean="0">
                <a:latin typeface="Times New Roman" pitchFamily="18" charset="0"/>
                <a:cs typeface="Times New Roman" pitchFamily="18" charset="0"/>
              </a:rPr>
              <a:t> Peygamberimiz </a:t>
            </a:r>
            <a:r>
              <a:rPr lang="tr-TR" sz="2800" dirty="0">
                <a:latin typeface="Times New Roman" pitchFamily="18" charset="0"/>
                <a:cs typeface="Times New Roman" pitchFamily="18" charset="0"/>
              </a:rPr>
              <a:t>de ona mazereti bulunduğunu, bu sebepten savaşla mükellef olmadığını bildirdi. </a:t>
            </a:r>
            <a:r>
              <a:rPr lang="tr-TR" sz="2800" dirty="0" smtClean="0">
                <a:latin typeface="Times New Roman" pitchFamily="18" charset="0"/>
                <a:cs typeface="Times New Roman" pitchFamily="18" charset="0"/>
              </a:rPr>
              <a:t>Ancak </a:t>
            </a:r>
            <a:r>
              <a:rPr lang="tr-TR" sz="2800" dirty="0" err="1" smtClean="0">
                <a:latin typeface="Times New Roman" pitchFamily="18" charset="0"/>
                <a:cs typeface="Times New Roman" pitchFamily="18" charset="0"/>
              </a:rPr>
              <a:t>Amr'ın</a:t>
            </a:r>
            <a:r>
              <a:rPr lang="tr-TR" sz="2800" dirty="0" smtClean="0">
                <a:latin typeface="Times New Roman" pitchFamily="18" charset="0"/>
                <a:cs typeface="Times New Roman" pitchFamily="18" charset="0"/>
              </a:rPr>
              <a:t> ısrarı üzerine Peygamberimiz müsaade etti.</a:t>
            </a:r>
          </a:p>
          <a:p>
            <a:pPr>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Uhud</a:t>
            </a:r>
            <a:r>
              <a:rPr lang="tr-TR" sz="2800" dirty="0" smtClean="0">
                <a:latin typeface="Times New Roman" pitchFamily="18" charset="0"/>
                <a:cs typeface="Times New Roman" pitchFamily="18" charset="0"/>
              </a:rPr>
              <a:t> harbine iştirak eden bu heyecanlı </a:t>
            </a:r>
            <a:r>
              <a:rPr lang="tr-TR" sz="2800" dirty="0" err="1" smtClean="0">
                <a:latin typeface="Times New Roman" pitchFamily="18" charset="0"/>
                <a:cs typeface="Times New Roman" pitchFamily="18" charset="0"/>
              </a:rPr>
              <a:t>sahabî</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cihad</a:t>
            </a:r>
            <a:r>
              <a:rPr lang="tr-TR" sz="2800" dirty="0" smtClean="0">
                <a:latin typeface="Times New Roman" pitchFamily="18" charset="0"/>
                <a:cs typeface="Times New Roman" pitchFamily="18" charset="0"/>
              </a:rPr>
              <a:t> esnasında "Vallahi ben cenneti özlüyorum." demiş, neticede kendisini korumaya çalışan bir oğlu ile birlikte bu savaşta şehit düşmüştür.</a:t>
            </a:r>
          </a:p>
          <a:p>
            <a:pPr algn="ctr">
              <a:buNone/>
            </a:pPr>
            <a:r>
              <a:rPr lang="tr-TR" sz="1600" b="1" dirty="0" smtClean="0">
                <a:latin typeface="Times New Roman" pitchFamily="18" charset="0"/>
                <a:ea typeface="SimSun"/>
                <a:cs typeface="Times New Roman" pitchFamily="18" charset="0"/>
              </a:rPr>
              <a:t>(</a:t>
            </a:r>
            <a:r>
              <a:rPr lang="tr-TR" sz="1600" b="1" dirty="0" err="1" smtClean="0">
                <a:latin typeface="Times New Roman" pitchFamily="18" charset="0"/>
                <a:ea typeface="SimSun"/>
                <a:cs typeface="Times New Roman" pitchFamily="18" charset="0"/>
              </a:rPr>
              <a:t>İbnü'l</a:t>
            </a:r>
            <a:r>
              <a:rPr lang="tr-TR" sz="1600" b="1" dirty="0" smtClean="0">
                <a:latin typeface="Times New Roman" pitchFamily="18" charset="0"/>
                <a:ea typeface="SimSun"/>
                <a:cs typeface="Times New Roman" pitchFamily="18" charset="0"/>
              </a:rPr>
              <a:t>-</a:t>
            </a:r>
            <a:r>
              <a:rPr lang="tr-TR" sz="1600" b="1" dirty="0" err="1" smtClean="0">
                <a:latin typeface="Times New Roman" pitchFamily="18" charset="0"/>
                <a:ea typeface="SimSun"/>
                <a:cs typeface="Times New Roman" pitchFamily="18" charset="0"/>
              </a:rPr>
              <a:t>Esîr</a:t>
            </a:r>
            <a:r>
              <a:rPr lang="tr-TR" sz="1600" b="1" dirty="0" smtClean="0">
                <a:latin typeface="Times New Roman" pitchFamily="18" charset="0"/>
                <a:ea typeface="SimSun"/>
                <a:cs typeface="Times New Roman" pitchFamily="18" charset="0"/>
              </a:rPr>
              <a:t>, </a:t>
            </a:r>
            <a:r>
              <a:rPr lang="tr-TR" sz="1600" b="1" dirty="0" err="1" smtClean="0">
                <a:latin typeface="Times New Roman" pitchFamily="18" charset="0"/>
                <a:ea typeface="SimSun"/>
                <a:cs typeface="Times New Roman" pitchFamily="18" charset="0"/>
              </a:rPr>
              <a:t>Üsdü'l</a:t>
            </a:r>
            <a:r>
              <a:rPr lang="tr-TR" sz="1600" b="1" dirty="0" smtClean="0">
                <a:latin typeface="Times New Roman" pitchFamily="18" charset="0"/>
                <a:ea typeface="SimSun"/>
                <a:cs typeface="Times New Roman" pitchFamily="18" charset="0"/>
              </a:rPr>
              <a:t>-</a:t>
            </a:r>
            <a:r>
              <a:rPr lang="tr-TR" sz="1600" b="1" dirty="0" err="1" smtClean="0">
                <a:latin typeface="Times New Roman" pitchFamily="18" charset="0"/>
                <a:ea typeface="SimSun"/>
                <a:cs typeface="Times New Roman" pitchFamily="18" charset="0"/>
              </a:rPr>
              <a:t>ğâbe</a:t>
            </a:r>
            <a:r>
              <a:rPr lang="tr-TR" sz="1600" b="1" dirty="0" smtClean="0">
                <a:latin typeface="Times New Roman" pitchFamily="18" charset="0"/>
                <a:ea typeface="SimSun"/>
                <a:cs typeface="Times New Roman" pitchFamily="18" charset="0"/>
              </a:rPr>
              <a:t> , 4/208)</a:t>
            </a:r>
            <a:endParaRPr lang="tr-TR" sz="1600" b="1" dirty="0" smtClean="0">
              <a:latin typeface="Times New Roman" pitchFamily="18" charset="0"/>
              <a:cs typeface="Times New Roman" pitchFamily="18" charset="0"/>
            </a:endParaRPr>
          </a:p>
          <a:p>
            <a:pPr>
              <a:buNone/>
            </a:pPr>
            <a:endParaRPr lang="tr-TR" sz="2300"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bg1"/>
                </a:solidFill>
              </a:rPr>
              <a:pPr/>
              <a:t>20</a:t>
            </a:fld>
            <a:endParaRPr lang="tr-TR" b="1" dirty="0">
              <a:solidFill>
                <a:schemeClr val="bg1"/>
              </a:solidFill>
            </a:endParaRPr>
          </a:p>
        </p:txBody>
      </p:sp>
      <p:sp>
        <p:nvSpPr>
          <p:cNvPr id="5" name="Başlık 1"/>
          <p:cNvSpPr txBox="1">
            <a:spLocks/>
          </p:cNvSpPr>
          <p:nvPr/>
        </p:nvSpPr>
        <p:spPr>
          <a:xfrm>
            <a:off x="0" y="0"/>
            <a:ext cx="9144000" cy="850106"/>
          </a:xfrm>
          <a:prstGeom prst="rect">
            <a:avLst/>
          </a:prstGeom>
          <a:solidFill>
            <a:schemeClr val="accent6">
              <a:lumMod val="75000"/>
            </a:schemeClr>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0" i="0" u="none" strike="noStrike" kern="1200" cap="all" spc="0" normalizeH="0" baseline="0" noProof="0" dirty="0" smtClean="0">
                <a:ln>
                  <a:noFill/>
                </a:ln>
                <a:solidFill>
                  <a:schemeClr val="bg1"/>
                </a:solidFill>
                <a:effectLst/>
                <a:uLnTx/>
                <a:uFillTx/>
                <a:latin typeface="+mj-lt"/>
                <a:ea typeface="+mj-ea"/>
                <a:cs typeface="+mj-cs"/>
              </a:rPr>
              <a:t> </a:t>
            </a:r>
            <a:r>
              <a:rPr kumimoji="0" lang="tr-TR" sz="4000" b="1" i="0" u="none" strike="noStrike" kern="1200" cap="all" spc="0" normalizeH="0" baseline="0" noProof="0" dirty="0" smtClean="0">
                <a:ln>
                  <a:noFill/>
                </a:ln>
                <a:solidFill>
                  <a:schemeClr val="bg1"/>
                </a:solidFill>
                <a:effectLst/>
                <a:uLnTx/>
                <a:uFillTx/>
                <a:latin typeface="+mj-lt"/>
                <a:ea typeface="+mj-ea"/>
                <a:cs typeface="+mj-cs"/>
              </a:rPr>
              <a:t>ÖZÜRLÜ OLDUĞU HALDE UHUDA KATILAN SAHABE</a:t>
            </a:r>
            <a:endParaRPr kumimoji="0" lang="tr-TR" sz="4400" b="1" i="0" u="none" strike="noStrike" kern="1200" cap="all"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763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752"/>
            <a:ext cx="5076056" cy="5661248"/>
          </a:xfrm>
        </p:spPr>
        <p:txBody>
          <a:bodyPr>
            <a:normAutofit fontScale="77500" lnSpcReduction="20000"/>
          </a:bodyPr>
          <a:lstStyle/>
          <a:p>
            <a:pPr algn="just">
              <a:buNone/>
            </a:pPr>
            <a:r>
              <a:rPr lang="tr-TR" sz="3500" dirty="0" smtClean="0"/>
              <a:t>Bir </a:t>
            </a:r>
            <a:r>
              <a:rPr lang="tr-TR" sz="3500" dirty="0"/>
              <a:t>defasında </a:t>
            </a:r>
            <a:r>
              <a:rPr lang="tr-TR" sz="3500" dirty="0" err="1"/>
              <a:t>Zâhir</a:t>
            </a:r>
            <a:r>
              <a:rPr lang="tr-TR" sz="3500" dirty="0"/>
              <a:t>, Medine pazarında çölden getirdiği bazı şeyleri satarken Peygamberimiz ona arkadan yaklaşır ve şaka yapmak maksadıyla gözlerini kapatarak şöyle der: </a:t>
            </a:r>
            <a:r>
              <a:rPr lang="tr-TR" sz="3500" b="1" i="1" dirty="0"/>
              <a:t>"Bir kölem var, satıyorum. Onu benden kim alır?" </a:t>
            </a:r>
            <a:r>
              <a:rPr lang="tr-TR" sz="3500" b="1" i="1" dirty="0" err="1"/>
              <a:t>Zâhir</a:t>
            </a:r>
            <a:r>
              <a:rPr lang="tr-TR" sz="3500" b="1" i="1" dirty="0"/>
              <a:t>, "Ey Allah'ın elçisi, beş para etmez bir sakat köleyi kim satır alır?" </a:t>
            </a:r>
            <a:r>
              <a:rPr lang="tr-TR" sz="3500" dirty="0" smtClean="0"/>
              <a:t>deyince,</a:t>
            </a:r>
          </a:p>
          <a:p>
            <a:pPr>
              <a:buNone/>
            </a:pPr>
            <a:r>
              <a:rPr lang="tr-TR" sz="3500" dirty="0" smtClean="0"/>
              <a:t>Peygamberimiz </a:t>
            </a:r>
            <a:r>
              <a:rPr lang="tr-TR" sz="3500" dirty="0"/>
              <a:t>bütün ciddiyetiyle şöyle der: </a:t>
            </a:r>
            <a:endParaRPr lang="tr-TR" sz="3500" dirty="0" smtClean="0"/>
          </a:p>
          <a:p>
            <a:pPr algn="ctr" rtl="1">
              <a:buNone/>
            </a:pPr>
            <a:r>
              <a:rPr lang="ar-SA" sz="4500" b="1" dirty="0">
                <a:solidFill>
                  <a:srgbClr val="C00000"/>
                </a:solidFill>
                <a:latin typeface="Traditional Arabic" pitchFamily="18" charset="-78"/>
                <a:cs typeface="Traditional Arabic" pitchFamily="18" charset="-78"/>
              </a:rPr>
              <a:t>" لَكِنْ عِنْدَ اللهِ أَنْتَ غَالٍ "</a:t>
            </a:r>
            <a:r>
              <a:rPr lang="ar-SA" sz="4300" b="1" dirty="0">
                <a:solidFill>
                  <a:srgbClr val="C00000"/>
                </a:solidFill>
                <a:latin typeface="Traditional Arabic" pitchFamily="18" charset="-78"/>
                <a:cs typeface="Traditional Arabic" pitchFamily="18" charset="-78"/>
              </a:rPr>
              <a:t> </a:t>
            </a:r>
            <a:endParaRPr lang="tr-TR" sz="4300" b="1" dirty="0">
              <a:solidFill>
                <a:srgbClr val="C00000"/>
              </a:solidFill>
              <a:latin typeface="Traditional Arabic" pitchFamily="18" charset="-78"/>
              <a:cs typeface="Traditional Arabic" pitchFamily="18" charset="-78"/>
            </a:endParaRPr>
          </a:p>
          <a:p>
            <a:pPr>
              <a:buNone/>
            </a:pPr>
            <a:r>
              <a:rPr lang="tr-TR" b="1" i="1" dirty="0" smtClean="0">
                <a:solidFill>
                  <a:srgbClr val="C00000"/>
                </a:solidFill>
              </a:rPr>
              <a:t>"</a:t>
            </a:r>
            <a:r>
              <a:rPr lang="tr-TR" b="1" i="1" dirty="0">
                <a:solidFill>
                  <a:srgbClr val="C00000"/>
                </a:solidFill>
              </a:rPr>
              <a:t>Ya </a:t>
            </a:r>
            <a:r>
              <a:rPr lang="tr-TR" b="1" i="1" dirty="0" err="1">
                <a:solidFill>
                  <a:srgbClr val="C00000"/>
                </a:solidFill>
              </a:rPr>
              <a:t>Zâhir</a:t>
            </a:r>
            <a:r>
              <a:rPr lang="tr-TR" b="1" i="1" dirty="0">
                <a:solidFill>
                  <a:srgbClr val="C00000"/>
                </a:solidFill>
              </a:rPr>
              <a:t>, </a:t>
            </a:r>
            <a:r>
              <a:rPr lang="tr-TR" b="1" i="1" dirty="0" err="1">
                <a:solidFill>
                  <a:srgbClr val="C00000"/>
                </a:solidFill>
              </a:rPr>
              <a:t>and</a:t>
            </a:r>
            <a:r>
              <a:rPr lang="tr-TR" b="1" i="1" dirty="0">
                <a:solidFill>
                  <a:srgbClr val="C00000"/>
                </a:solidFill>
              </a:rPr>
              <a:t> olsun ki sen Allah katında </a:t>
            </a:r>
            <a:r>
              <a:rPr lang="tr-TR" b="1" i="1" dirty="0" smtClean="0">
                <a:solidFill>
                  <a:srgbClr val="C00000"/>
                </a:solidFill>
              </a:rPr>
              <a:t>değerlisin.”</a:t>
            </a:r>
            <a:endParaRPr lang="tr-TR" b="1" i="1" dirty="0">
              <a:solidFill>
                <a:srgbClr val="C00000"/>
              </a:solidFill>
            </a:endParaRPr>
          </a:p>
          <a:p>
            <a:pPr algn="ctr">
              <a:buNone/>
            </a:pPr>
            <a:r>
              <a:rPr lang="tr-TR" sz="1800" b="1" dirty="0" smtClean="0"/>
              <a:t>(</a:t>
            </a:r>
            <a:r>
              <a:rPr lang="tr-TR" sz="1800" b="1" dirty="0" err="1" smtClean="0"/>
              <a:t>İbn</a:t>
            </a:r>
            <a:r>
              <a:rPr lang="tr-TR" sz="1800" b="1" dirty="0" smtClean="0"/>
              <a:t> </a:t>
            </a:r>
            <a:r>
              <a:rPr lang="tr-TR" sz="1800" b="1" dirty="0"/>
              <a:t>Hacer, </a:t>
            </a:r>
            <a:r>
              <a:rPr lang="tr-TR" sz="1800" b="1" dirty="0" err="1"/>
              <a:t>İsabe</a:t>
            </a:r>
            <a:r>
              <a:rPr lang="tr-TR" sz="1800" b="1" dirty="0"/>
              <a:t>, </a:t>
            </a:r>
            <a:r>
              <a:rPr lang="tr-TR" sz="1800" b="1" dirty="0" smtClean="0"/>
              <a:t>423)</a:t>
            </a:r>
            <a:endParaRPr lang="tr-TR" sz="1800" b="1" dirty="0"/>
          </a:p>
        </p:txBody>
      </p:sp>
      <p:sp>
        <p:nvSpPr>
          <p:cNvPr id="4" name="3 Slayt Numarası Yer Tutucusu"/>
          <p:cNvSpPr>
            <a:spLocks noGrp="1"/>
          </p:cNvSpPr>
          <p:nvPr>
            <p:ph type="sldNum" sz="quarter" idx="12"/>
          </p:nvPr>
        </p:nvSpPr>
        <p:spPr/>
        <p:txBody>
          <a:bodyPr/>
          <a:lstStyle/>
          <a:p>
            <a:fld id="{F302176B-0E47-46AC-8F43-DAB4B8A37D06}" type="slidenum">
              <a:rPr lang="tr-TR" sz="1600" b="1" smtClean="0">
                <a:solidFill>
                  <a:schemeClr val="tx1"/>
                </a:solidFill>
              </a:rPr>
              <a:pPr/>
              <a:t>21</a:t>
            </a:fld>
            <a:endParaRPr lang="tr-TR" sz="1600" b="1" dirty="0">
              <a:solidFill>
                <a:schemeClr val="tx1"/>
              </a:solidFill>
            </a:endParaRPr>
          </a:p>
        </p:txBody>
      </p:sp>
      <p:sp>
        <p:nvSpPr>
          <p:cNvPr id="5" name="Başlık 1"/>
          <p:cNvSpPr>
            <a:spLocks noGrp="1"/>
          </p:cNvSpPr>
          <p:nvPr>
            <p:ph type="title"/>
          </p:nvPr>
        </p:nvSpPr>
        <p:spPr>
          <a:xfrm>
            <a:off x="0" y="0"/>
            <a:ext cx="9144000" cy="620688"/>
          </a:xfrm>
          <a:solidFill>
            <a:schemeClr val="accent6">
              <a:lumMod val="75000"/>
            </a:schemeClr>
          </a:solidFill>
        </p:spPr>
        <p:txBody>
          <a:bodyPr anchor="t">
            <a:normAutofit fontScale="90000"/>
          </a:bodyPr>
          <a:lstStyle/>
          <a:p>
            <a:pPr algn="l"/>
            <a:r>
              <a:rPr lang="tr-TR" sz="3600" b="1" dirty="0" err="1" smtClean="0">
                <a:solidFill>
                  <a:schemeClr val="bg1"/>
                </a:solidFill>
              </a:rPr>
              <a:t>Zâhir</a:t>
            </a:r>
            <a:r>
              <a:rPr lang="tr-TR" sz="3600" b="1" dirty="0" smtClean="0">
                <a:solidFill>
                  <a:schemeClr val="bg1"/>
                </a:solidFill>
              </a:rPr>
              <a:t>  isimli  çölde  yaşayan özürlü  bir  sahabe  vardı;</a:t>
            </a:r>
            <a:r>
              <a:rPr lang="tr-TR" sz="4000" b="1" dirty="0" smtClean="0">
                <a:solidFill>
                  <a:schemeClr val="bg1"/>
                </a:solidFill>
              </a:rPr>
              <a:t/>
            </a:r>
            <a:br>
              <a:rPr lang="tr-TR" sz="4000" b="1" dirty="0" smtClean="0">
                <a:solidFill>
                  <a:schemeClr val="bg1"/>
                </a:solidFill>
              </a:rPr>
            </a:br>
            <a:endParaRPr lang="tr-TR" sz="3400" b="1" cap="all" dirty="0">
              <a:solidFill>
                <a:schemeClr val="bg1"/>
              </a:solidFill>
            </a:endParaRPr>
          </a:p>
        </p:txBody>
      </p:sp>
      <p:sp>
        <p:nvSpPr>
          <p:cNvPr id="6" name="5 Metin kutusu"/>
          <p:cNvSpPr txBox="1"/>
          <p:nvPr/>
        </p:nvSpPr>
        <p:spPr>
          <a:xfrm>
            <a:off x="179512" y="692696"/>
            <a:ext cx="4752528" cy="523220"/>
          </a:xfrm>
          <a:prstGeom prst="rect">
            <a:avLst/>
          </a:prstGeom>
          <a:solidFill>
            <a:srgbClr val="FFFF00"/>
          </a:solidFill>
        </p:spPr>
        <p:txBody>
          <a:bodyPr wrap="square" rtlCol="0">
            <a:spAutoFit/>
          </a:bodyPr>
          <a:lstStyle/>
          <a:p>
            <a:pPr algn="ctr"/>
            <a:r>
              <a:rPr lang="tr-TR" sz="2800" b="1" dirty="0" smtClean="0"/>
              <a:t>HADİS-İ   ŞERİF</a:t>
            </a:r>
            <a:endParaRPr lang="tr-TR" sz="2000" b="1" dirty="0"/>
          </a:p>
        </p:txBody>
      </p:sp>
      <p:pic>
        <p:nvPicPr>
          <p:cNvPr id="1026" name="Picture 2" descr="C:\Users\engin\Desktop\Engelliler\namaz kılan\+ NAMAZ KILAN.jpg"/>
          <p:cNvPicPr>
            <a:picLocks noChangeAspect="1" noChangeArrowheads="1"/>
          </p:cNvPicPr>
          <p:nvPr/>
        </p:nvPicPr>
        <p:blipFill>
          <a:blip r:embed="rId2" cstate="print"/>
          <a:srcRect/>
          <a:stretch>
            <a:fillRect/>
          </a:stretch>
        </p:blipFill>
        <p:spPr bwMode="auto">
          <a:xfrm>
            <a:off x="5148064" y="692696"/>
            <a:ext cx="3995936" cy="2952328"/>
          </a:xfrm>
          <a:prstGeom prst="rect">
            <a:avLst/>
          </a:prstGeom>
          <a:noFill/>
        </p:spPr>
      </p:pic>
      <p:pic>
        <p:nvPicPr>
          <p:cNvPr id="1027" name="Picture 3" descr="C:\Users\engin\Desktop\Engelliler\namaz kılan\inan-manset.jpg"/>
          <p:cNvPicPr>
            <a:picLocks noChangeAspect="1" noChangeArrowheads="1"/>
          </p:cNvPicPr>
          <p:nvPr/>
        </p:nvPicPr>
        <p:blipFill>
          <a:blip r:embed="rId3" cstate="print"/>
          <a:srcRect/>
          <a:stretch>
            <a:fillRect/>
          </a:stretch>
        </p:blipFill>
        <p:spPr bwMode="auto">
          <a:xfrm>
            <a:off x="5148064" y="3284984"/>
            <a:ext cx="3995936" cy="3573016"/>
          </a:xfrm>
          <a:prstGeom prst="rect">
            <a:avLst/>
          </a:prstGeom>
          <a:noFill/>
        </p:spPr>
      </p:pic>
    </p:spTree>
    <p:extLst>
      <p:ext uri="{BB962C8B-B14F-4D97-AF65-F5344CB8AC3E}">
        <p14:creationId xmlns:p14="http://schemas.microsoft.com/office/powerpoint/2010/main" xmlns="" val="234134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836712"/>
          </a:xfrm>
          <a:solidFill>
            <a:schemeClr val="tx1"/>
          </a:solidFill>
        </p:spPr>
        <p:txBody>
          <a:bodyPr/>
          <a:lstStyle/>
          <a:p>
            <a:r>
              <a:rPr lang="tr-TR" dirty="0" smtClean="0">
                <a:solidFill>
                  <a:schemeClr val="bg1"/>
                </a:solidFill>
              </a:rPr>
              <a:t>Türkiye’de  Engelli  Oranı  %</a:t>
            </a:r>
            <a:r>
              <a:rPr lang="tr-TR" sz="3200" dirty="0" smtClean="0">
                <a:solidFill>
                  <a:schemeClr val="bg1"/>
                </a:solidFill>
              </a:rPr>
              <a:t>12.29</a:t>
            </a:r>
            <a:endParaRPr lang="tr-TR" dirty="0">
              <a:solidFill>
                <a:schemeClr val="bg1"/>
              </a:solidFill>
            </a:endParaRPr>
          </a:p>
        </p:txBody>
      </p:sp>
      <p:sp>
        <p:nvSpPr>
          <p:cNvPr id="3" name="İçerik Yer Tutucusu 2"/>
          <p:cNvSpPr>
            <a:spLocks noGrp="1"/>
          </p:cNvSpPr>
          <p:nvPr>
            <p:ph idx="1"/>
          </p:nvPr>
        </p:nvSpPr>
        <p:spPr>
          <a:xfrm>
            <a:off x="0" y="980728"/>
            <a:ext cx="9144000" cy="2808312"/>
          </a:xfrm>
          <a:solidFill>
            <a:schemeClr val="bg1">
              <a:lumMod val="75000"/>
            </a:schemeClr>
          </a:solidFill>
        </p:spPr>
        <p:txBody>
          <a:bodyPr>
            <a:normAutofit fontScale="25000" lnSpcReduction="20000"/>
          </a:bodyPr>
          <a:lstStyle/>
          <a:p>
            <a:pPr algn="just">
              <a:buNone/>
            </a:pPr>
            <a:r>
              <a:rPr lang="tr-TR" dirty="0" smtClean="0"/>
              <a:t>   </a:t>
            </a:r>
            <a:r>
              <a:rPr lang="tr-TR" sz="16000" dirty="0" smtClean="0"/>
              <a:t>Başbakanlık Özürlüler İdaresi Başkanlığı 2010 verilerine göre ülkemizde </a:t>
            </a:r>
            <a:r>
              <a:rPr lang="tr-TR" sz="16000" dirty="0"/>
              <a:t>toplam </a:t>
            </a:r>
            <a:endParaRPr lang="tr-TR" sz="16000" dirty="0" smtClean="0"/>
          </a:p>
          <a:p>
            <a:pPr algn="just">
              <a:buNone/>
            </a:pPr>
            <a:r>
              <a:rPr lang="tr-TR" sz="16000" b="1" dirty="0" smtClean="0">
                <a:solidFill>
                  <a:srgbClr val="FF0000"/>
                </a:solidFill>
              </a:rPr>
              <a:t>   9 milyon engelli </a:t>
            </a:r>
            <a:r>
              <a:rPr lang="tr-TR" sz="16000" dirty="0"/>
              <a:t>olduğu ve bu oranın, </a:t>
            </a:r>
            <a:r>
              <a:rPr lang="tr-TR" sz="16000" b="1" dirty="0">
                <a:solidFill>
                  <a:srgbClr val="FF0000"/>
                </a:solidFill>
              </a:rPr>
              <a:t>nüfusun % 12.29</a:t>
            </a:r>
            <a:r>
              <a:rPr lang="tr-TR" sz="16000" dirty="0"/>
              <a:t>'nu oluşturduğu belirtilmiştir</a:t>
            </a:r>
            <a:r>
              <a:rPr lang="tr-TR" sz="16000" dirty="0" smtClean="0"/>
              <a:t>.</a:t>
            </a:r>
          </a:p>
          <a:p>
            <a:pPr algn="just">
              <a:buNone/>
            </a:pPr>
            <a:endParaRPr lang="tr-TR" dirty="0" smtClean="0"/>
          </a:p>
          <a:p>
            <a:pPr algn="just">
              <a:buNone/>
            </a:pPr>
            <a:r>
              <a:rPr lang="tr-TR" dirty="0" smtClean="0"/>
              <a:t>  </a:t>
            </a:r>
            <a:r>
              <a:rPr lang="tr-TR" dirty="0"/>
              <a:t/>
            </a:r>
            <a:br>
              <a:rPr lang="tr-TR" dirty="0"/>
            </a:br>
            <a:endParaRPr lang="tr-TR"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22</a:t>
            </a:fld>
            <a:endParaRPr lang="tr-TR" sz="1600" b="1" dirty="0">
              <a:solidFill>
                <a:schemeClr val="tx1"/>
              </a:solidFill>
            </a:endParaRPr>
          </a:p>
        </p:txBody>
      </p:sp>
      <p:pic>
        <p:nvPicPr>
          <p:cNvPr id="2051" name="Picture 3" descr="C:\Users\engin\Desktop\Engelliler\engelli-rampasi-olmayan-otobus-sahibine-5-bin-tl-4852563_5490_o.jpg"/>
          <p:cNvPicPr>
            <a:picLocks noChangeAspect="1" noChangeArrowheads="1"/>
          </p:cNvPicPr>
          <p:nvPr/>
        </p:nvPicPr>
        <p:blipFill>
          <a:blip r:embed="rId2" cstate="print"/>
          <a:srcRect/>
          <a:stretch>
            <a:fillRect/>
          </a:stretch>
        </p:blipFill>
        <p:spPr bwMode="auto">
          <a:xfrm>
            <a:off x="0" y="3933056"/>
            <a:ext cx="2987824" cy="2924944"/>
          </a:xfrm>
          <a:prstGeom prst="rect">
            <a:avLst/>
          </a:prstGeom>
          <a:noFill/>
        </p:spPr>
      </p:pic>
      <p:pic>
        <p:nvPicPr>
          <p:cNvPr id="2052" name="Picture 4" descr="C:\Users\engin\Desktop\Engelliler\+engel.jpg"/>
          <p:cNvPicPr>
            <a:picLocks noChangeAspect="1" noChangeArrowheads="1"/>
          </p:cNvPicPr>
          <p:nvPr/>
        </p:nvPicPr>
        <p:blipFill>
          <a:blip r:embed="rId3" cstate="print"/>
          <a:srcRect/>
          <a:stretch>
            <a:fillRect/>
          </a:stretch>
        </p:blipFill>
        <p:spPr bwMode="auto">
          <a:xfrm>
            <a:off x="3059832" y="3933056"/>
            <a:ext cx="2808312" cy="2924944"/>
          </a:xfrm>
          <a:prstGeom prst="rect">
            <a:avLst/>
          </a:prstGeom>
          <a:noFill/>
        </p:spPr>
      </p:pic>
      <p:pic>
        <p:nvPicPr>
          <p:cNvPr id="2053" name="Picture 5" descr="C:\Users\engin\Desktop\Engelliler\+CAMİDE.jpg"/>
          <p:cNvPicPr>
            <a:picLocks noChangeAspect="1" noChangeArrowheads="1"/>
          </p:cNvPicPr>
          <p:nvPr/>
        </p:nvPicPr>
        <p:blipFill>
          <a:blip r:embed="rId4" cstate="print"/>
          <a:srcRect/>
          <a:stretch>
            <a:fillRect/>
          </a:stretch>
        </p:blipFill>
        <p:spPr bwMode="auto">
          <a:xfrm>
            <a:off x="5940152" y="3933056"/>
            <a:ext cx="3203848" cy="2924944"/>
          </a:xfrm>
          <a:prstGeom prst="rect">
            <a:avLst/>
          </a:prstGeom>
          <a:noFill/>
        </p:spPr>
      </p:pic>
    </p:spTree>
    <p:extLst>
      <p:ext uri="{BB962C8B-B14F-4D97-AF65-F5344CB8AC3E}">
        <p14:creationId xmlns:p14="http://schemas.microsoft.com/office/powerpoint/2010/main" xmlns="" val="363606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91264" cy="692696"/>
          </a:xfrm>
          <a:solidFill>
            <a:srgbClr val="FF0000"/>
          </a:solidFill>
        </p:spPr>
        <p:txBody>
          <a:bodyPr>
            <a:noAutofit/>
          </a:bodyPr>
          <a:lstStyle/>
          <a:p>
            <a:r>
              <a:rPr lang="tr-TR" b="1" dirty="0" smtClean="0"/>
              <a:t>Engelli Ceninin Kürtajla Alınması</a:t>
            </a:r>
            <a:endParaRPr lang="tr-TR" b="1" dirty="0"/>
          </a:p>
        </p:txBody>
      </p:sp>
      <p:sp>
        <p:nvSpPr>
          <p:cNvPr id="3" name="İçerik Yer Tutucusu 2"/>
          <p:cNvSpPr>
            <a:spLocks noGrp="1"/>
          </p:cNvSpPr>
          <p:nvPr>
            <p:ph idx="1"/>
          </p:nvPr>
        </p:nvSpPr>
        <p:spPr>
          <a:xfrm>
            <a:off x="0" y="1124744"/>
            <a:ext cx="5076056" cy="5733256"/>
          </a:xfrm>
          <a:solidFill>
            <a:srgbClr val="66FFFF"/>
          </a:solidFill>
        </p:spPr>
        <p:txBody>
          <a:bodyPr>
            <a:normAutofit fontScale="77500" lnSpcReduction="20000"/>
          </a:bodyPr>
          <a:lstStyle/>
          <a:p>
            <a:pPr algn="just"/>
            <a:r>
              <a:rPr lang="tr-TR" dirty="0" smtClean="0"/>
              <a:t>Günümüzde </a:t>
            </a:r>
            <a:r>
              <a:rPr lang="tr-TR" dirty="0"/>
              <a:t>teknolojik imkanlar sayesinde bazı fizikî ve zihnî engeller anne karnında iken tespit edilebilmektedir. Fizikî engellerin tespiti daha kolay olmakla birlikte, zihnî engeller genellikle muhtemel bir durum olarak ifade edilmektedir. Ne yazık ki, bazı kimseler de engelli bir çocuğa sahip olmamak için kürtaj yolunu tercih edebilmektedirler. Halbuki</a:t>
            </a:r>
            <a:r>
              <a:rPr lang="tr-TR" b="1" dirty="0"/>
              <a:t>, </a:t>
            </a:r>
            <a:r>
              <a:rPr lang="tr-TR" b="1" dirty="0">
                <a:solidFill>
                  <a:srgbClr val="FF0000"/>
                </a:solidFill>
              </a:rPr>
              <a:t>fıkıh âlimlerinin çoğuna göre annenin hayatını kurtarma gibi kesin bir tıbbî zaruret olmaksızın çocuk düşürmek ve aldırmak câiz </a:t>
            </a:r>
            <a:r>
              <a:rPr lang="tr-TR" b="1" dirty="0" smtClean="0">
                <a:solidFill>
                  <a:srgbClr val="FF0000"/>
                </a:solidFill>
              </a:rPr>
              <a:t>değildir.</a:t>
            </a:r>
          </a:p>
          <a:p>
            <a:pPr algn="ctr">
              <a:buNone/>
            </a:pPr>
            <a:r>
              <a:rPr lang="tr-TR" sz="1600" b="1" dirty="0" smtClean="0"/>
              <a:t>( </a:t>
            </a:r>
            <a:r>
              <a:rPr lang="tr-TR" sz="1600" b="1" dirty="0" err="1"/>
              <a:t>İbn</a:t>
            </a:r>
            <a:r>
              <a:rPr lang="tr-TR" sz="1600" b="1" dirty="0"/>
              <a:t> </a:t>
            </a:r>
            <a:r>
              <a:rPr lang="tr-TR" sz="1600" b="1" dirty="0" err="1"/>
              <a:t>Âbidin</a:t>
            </a:r>
            <a:r>
              <a:rPr lang="tr-TR" sz="1600" b="1" dirty="0"/>
              <a:t>, </a:t>
            </a:r>
            <a:r>
              <a:rPr lang="tr-TR" sz="1600" b="1" dirty="0" err="1"/>
              <a:t>Reddü'l</a:t>
            </a:r>
            <a:r>
              <a:rPr lang="tr-TR" sz="1600" b="1" dirty="0"/>
              <a:t>-muhtar, 3/176; </a:t>
            </a:r>
            <a:r>
              <a:rPr lang="tr-TR" sz="1600" b="1" dirty="0" err="1"/>
              <a:t>Udeh</a:t>
            </a:r>
            <a:r>
              <a:rPr lang="tr-TR" sz="1600" b="1" dirty="0"/>
              <a:t>, Abdulkadir, et-</a:t>
            </a:r>
            <a:r>
              <a:rPr lang="tr-TR" sz="1600" b="1" dirty="0" err="1"/>
              <a:t>Teşrîu'l</a:t>
            </a:r>
            <a:r>
              <a:rPr lang="tr-TR" sz="1600" b="1" dirty="0"/>
              <a:t>-</a:t>
            </a:r>
            <a:r>
              <a:rPr lang="tr-TR" sz="1600" b="1" dirty="0" err="1"/>
              <a:t>cinâiyyi'l</a:t>
            </a:r>
            <a:r>
              <a:rPr lang="tr-TR" sz="1600" b="1" dirty="0"/>
              <a:t>-İslâmî, 2/295; Çeker, Orhan, "Çocuk Düşürme" md. DİA, </a:t>
            </a:r>
            <a:r>
              <a:rPr lang="tr-TR" sz="1600" b="1" dirty="0" smtClean="0"/>
              <a:t>8/364)</a:t>
            </a:r>
            <a:endParaRPr lang="tr-TR" sz="1600" b="1"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23</a:t>
            </a:fld>
            <a:endParaRPr lang="tr-TR" b="1" dirty="0">
              <a:solidFill>
                <a:schemeClr val="tx1"/>
              </a:solidFill>
            </a:endParaRPr>
          </a:p>
        </p:txBody>
      </p:sp>
      <p:pic>
        <p:nvPicPr>
          <p:cNvPr id="3075" name="Picture 3" descr="D:\ENGİN (silme)\VALİDE CAMİİ YAZI-FOTO\CAMİ-PANO\1924962_599584830117756_224844572_n[1].jpg"/>
          <p:cNvPicPr>
            <a:picLocks noChangeAspect="1" noChangeArrowheads="1"/>
          </p:cNvPicPr>
          <p:nvPr/>
        </p:nvPicPr>
        <p:blipFill>
          <a:blip r:embed="rId2" cstate="print"/>
          <a:srcRect/>
          <a:stretch>
            <a:fillRect/>
          </a:stretch>
        </p:blipFill>
        <p:spPr bwMode="auto">
          <a:xfrm>
            <a:off x="5148064" y="1124744"/>
            <a:ext cx="3838575" cy="5328592"/>
          </a:xfrm>
          <a:prstGeom prst="rect">
            <a:avLst/>
          </a:prstGeom>
          <a:noFill/>
        </p:spPr>
      </p:pic>
    </p:spTree>
    <p:extLst>
      <p:ext uri="{BB962C8B-B14F-4D97-AF65-F5344CB8AC3E}">
        <p14:creationId xmlns:p14="http://schemas.microsoft.com/office/powerpoint/2010/main" xmlns="" val="21842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850106"/>
          </a:xfrm>
          <a:solidFill>
            <a:srgbClr val="7030A0"/>
          </a:solidFill>
        </p:spPr>
        <p:txBody>
          <a:bodyPr/>
          <a:lstStyle/>
          <a:p>
            <a:r>
              <a:rPr lang="tr-TR" sz="4000" cap="all" dirty="0" err="1" smtClean="0">
                <a:solidFill>
                  <a:schemeClr val="bg1"/>
                </a:solidFill>
              </a:rPr>
              <a:t>Engellİlere</a:t>
            </a:r>
            <a:r>
              <a:rPr lang="tr-TR" sz="4000" cap="all" dirty="0" smtClean="0">
                <a:solidFill>
                  <a:schemeClr val="bg1"/>
                </a:solidFill>
              </a:rPr>
              <a:t>  </a:t>
            </a:r>
            <a:r>
              <a:rPr lang="tr-TR" sz="4000" cap="all" dirty="0" err="1" smtClean="0">
                <a:solidFill>
                  <a:schemeClr val="bg1"/>
                </a:solidFill>
              </a:rPr>
              <a:t>YardImcI</a:t>
            </a:r>
            <a:r>
              <a:rPr lang="tr-TR" sz="4000" cap="all" dirty="0" smtClean="0">
                <a:solidFill>
                  <a:schemeClr val="bg1"/>
                </a:solidFill>
              </a:rPr>
              <a:t> Olmak</a:t>
            </a:r>
            <a:endParaRPr lang="tr-TR" cap="all" dirty="0">
              <a:solidFill>
                <a:schemeClr val="bg1"/>
              </a:solidFill>
            </a:endParaRPr>
          </a:p>
        </p:txBody>
      </p:sp>
      <p:sp>
        <p:nvSpPr>
          <p:cNvPr id="3" name="İçerik Yer Tutucusu 2"/>
          <p:cNvSpPr>
            <a:spLocks noGrp="1"/>
          </p:cNvSpPr>
          <p:nvPr>
            <p:ph idx="1"/>
          </p:nvPr>
        </p:nvSpPr>
        <p:spPr>
          <a:xfrm>
            <a:off x="0" y="1412776"/>
            <a:ext cx="5220072" cy="5445224"/>
          </a:xfrm>
          <a:solidFill>
            <a:srgbClr val="FF66CC"/>
          </a:solidFill>
        </p:spPr>
        <p:txBody>
          <a:bodyPr>
            <a:normAutofit fontScale="92500" lnSpcReduction="20000"/>
          </a:bodyPr>
          <a:lstStyle/>
          <a:p>
            <a:pPr algn="r" rtl="1">
              <a:buNone/>
            </a:pPr>
            <a:r>
              <a:rPr lang="tr-TR" b="1" dirty="0" smtClean="0">
                <a:latin typeface="Traditional Arabic" pitchFamily="18" charset="-78"/>
                <a:cs typeface="Traditional Arabic" pitchFamily="18" charset="-78"/>
              </a:rPr>
              <a:t>    </a:t>
            </a:r>
            <a:endParaRPr lang="tr-TR" dirty="0">
              <a:latin typeface="Traditional Arabic" pitchFamily="18" charset="-78"/>
              <a:cs typeface="Traditional Arabic" pitchFamily="18" charset="-78"/>
            </a:endParaRPr>
          </a:p>
          <a:p>
            <a:pPr algn="ctr">
              <a:buNone/>
            </a:pPr>
            <a:r>
              <a:rPr lang="tr-TR" sz="2600" dirty="0" smtClean="0"/>
              <a:t>   </a:t>
            </a:r>
            <a:r>
              <a:rPr lang="tr-TR" b="1" dirty="0" smtClean="0"/>
              <a:t>"</a:t>
            </a:r>
            <a:r>
              <a:rPr lang="tr-TR" b="1" dirty="0"/>
              <a:t>Âmâya rehberlik etmen, sağır </a:t>
            </a:r>
            <a:r>
              <a:rPr lang="tr-TR" b="1" dirty="0" smtClean="0"/>
              <a:t>ve dilsize </a:t>
            </a:r>
            <a:r>
              <a:rPr lang="tr-TR" b="1" dirty="0"/>
              <a:t>anlayacakları bir şekilde anlatman, muhtaç bir kimseyi ihtiyacını tedarik etmesi için gerekli yere götürmen, derman arayan dertlinin imdadına koşman, koluna girip güçsüze yardım etmen, konuşmakta güçlük çekenin meramını ifade edivermen, bütün bunlar sadaka çeşitlerindendir</a:t>
            </a:r>
            <a:r>
              <a:rPr lang="tr-TR" b="1" dirty="0" smtClean="0"/>
              <a:t>...”</a:t>
            </a:r>
            <a:endParaRPr lang="tr-TR" sz="2600" dirty="0" smtClean="0"/>
          </a:p>
          <a:p>
            <a:pPr algn="ctr">
              <a:buNone/>
            </a:pPr>
            <a:r>
              <a:rPr lang="tr-TR" sz="1900" dirty="0" smtClean="0"/>
              <a:t>    (</a:t>
            </a:r>
            <a:r>
              <a:rPr lang="tr-TR" sz="1900" dirty="0" err="1"/>
              <a:t>Ahmed</a:t>
            </a:r>
            <a:r>
              <a:rPr lang="tr-TR" sz="1900" dirty="0"/>
              <a:t> b. </a:t>
            </a:r>
            <a:r>
              <a:rPr lang="tr-TR" sz="1900" dirty="0" err="1"/>
              <a:t>Hanbel</a:t>
            </a:r>
            <a:r>
              <a:rPr lang="tr-TR" sz="1900" dirty="0"/>
              <a:t>, </a:t>
            </a:r>
            <a:r>
              <a:rPr lang="tr-TR" sz="1900" dirty="0" err="1"/>
              <a:t>Müsned</a:t>
            </a:r>
            <a:r>
              <a:rPr lang="tr-TR" sz="1900" dirty="0"/>
              <a:t>, 5/168-169</a:t>
            </a:r>
            <a:r>
              <a:rPr lang="tr-TR" sz="1900" dirty="0" smtClean="0"/>
              <a:t>)</a:t>
            </a:r>
            <a:endParaRPr lang="tr-TR" sz="1900"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24</a:t>
            </a:fld>
            <a:endParaRPr lang="tr-TR" sz="1600" b="1" dirty="0">
              <a:solidFill>
                <a:schemeClr val="tx1"/>
              </a:solidFill>
            </a:endParaRPr>
          </a:p>
        </p:txBody>
      </p:sp>
      <p:sp>
        <p:nvSpPr>
          <p:cNvPr id="5" name="4 Metin kutusu"/>
          <p:cNvSpPr txBox="1"/>
          <p:nvPr/>
        </p:nvSpPr>
        <p:spPr>
          <a:xfrm>
            <a:off x="1115616" y="908720"/>
            <a:ext cx="2880320" cy="461665"/>
          </a:xfrm>
          <a:prstGeom prst="rect">
            <a:avLst/>
          </a:prstGeom>
          <a:solidFill>
            <a:schemeClr val="accent6">
              <a:lumMod val="50000"/>
            </a:schemeClr>
          </a:solidFill>
        </p:spPr>
        <p:txBody>
          <a:bodyPr wrap="square" rtlCol="0">
            <a:spAutoFit/>
          </a:bodyPr>
          <a:lstStyle/>
          <a:p>
            <a:pPr algn="ctr"/>
            <a:r>
              <a:rPr lang="tr-TR" sz="2400" b="1" dirty="0" smtClean="0">
                <a:solidFill>
                  <a:schemeClr val="bg1"/>
                </a:solidFill>
              </a:rPr>
              <a:t>HADİS-İ ŞERİF</a:t>
            </a:r>
            <a:endParaRPr lang="tr-TR" b="1" dirty="0">
              <a:solidFill>
                <a:schemeClr val="bg1"/>
              </a:solidFill>
            </a:endParaRPr>
          </a:p>
        </p:txBody>
      </p:sp>
      <p:pic>
        <p:nvPicPr>
          <p:cNvPr id="2050" name="Picture 2" descr="C:\Users\engin\Desktop\Engelliler\+ YARDIM.jpg"/>
          <p:cNvPicPr>
            <a:picLocks noChangeAspect="1" noChangeArrowheads="1"/>
          </p:cNvPicPr>
          <p:nvPr/>
        </p:nvPicPr>
        <p:blipFill>
          <a:blip r:embed="rId2" cstate="print"/>
          <a:srcRect/>
          <a:stretch>
            <a:fillRect/>
          </a:stretch>
        </p:blipFill>
        <p:spPr bwMode="auto">
          <a:xfrm>
            <a:off x="5292080" y="2132856"/>
            <a:ext cx="3851920" cy="3714750"/>
          </a:xfrm>
          <a:prstGeom prst="rect">
            <a:avLst/>
          </a:prstGeom>
          <a:noFill/>
        </p:spPr>
      </p:pic>
    </p:spTree>
    <p:extLst>
      <p:ext uri="{BB962C8B-B14F-4D97-AF65-F5344CB8AC3E}">
        <p14:creationId xmlns:p14="http://schemas.microsoft.com/office/powerpoint/2010/main" xmlns="" val="234407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25</a:t>
            </a:fld>
            <a:endParaRPr lang="tr-TR"/>
          </a:p>
        </p:txBody>
      </p:sp>
      <p:pic>
        <p:nvPicPr>
          <p:cNvPr id="2050" name="Picture 2" descr="C:\Users\engin\Desktop\Engelliler\4.jpg"/>
          <p:cNvPicPr>
            <a:picLocks noChangeAspect="1" noChangeArrowheads="1"/>
          </p:cNvPicPr>
          <p:nvPr/>
        </p:nvPicPr>
        <p:blipFill>
          <a:blip r:embed="rId2" cstate="print"/>
          <a:srcRect/>
          <a:stretch>
            <a:fillRect/>
          </a:stretch>
        </p:blipFill>
        <p:spPr bwMode="auto">
          <a:xfrm>
            <a:off x="0" y="908720"/>
            <a:ext cx="3131840" cy="2736304"/>
          </a:xfrm>
          <a:prstGeom prst="rect">
            <a:avLst/>
          </a:prstGeom>
          <a:noFill/>
        </p:spPr>
      </p:pic>
      <p:sp>
        <p:nvSpPr>
          <p:cNvPr id="6" name="Başlık 1"/>
          <p:cNvSpPr>
            <a:spLocks noGrp="1"/>
          </p:cNvSpPr>
          <p:nvPr>
            <p:ph type="title"/>
          </p:nvPr>
        </p:nvSpPr>
        <p:spPr>
          <a:xfrm>
            <a:off x="0" y="0"/>
            <a:ext cx="9144000" cy="850106"/>
          </a:xfrm>
          <a:solidFill>
            <a:srgbClr val="7030A0"/>
          </a:solidFill>
        </p:spPr>
        <p:txBody>
          <a:bodyPr/>
          <a:lstStyle/>
          <a:p>
            <a:r>
              <a:rPr lang="tr-TR" sz="4000" cap="all" dirty="0" err="1" smtClean="0">
                <a:solidFill>
                  <a:schemeClr val="bg1"/>
                </a:solidFill>
              </a:rPr>
              <a:t>Engellİlere</a:t>
            </a:r>
            <a:r>
              <a:rPr lang="tr-TR" sz="4000" cap="all" dirty="0" smtClean="0">
                <a:solidFill>
                  <a:schemeClr val="bg1"/>
                </a:solidFill>
              </a:rPr>
              <a:t>  engel Olmamak</a:t>
            </a:r>
            <a:endParaRPr lang="tr-TR" cap="all" dirty="0">
              <a:solidFill>
                <a:schemeClr val="bg1"/>
              </a:solidFill>
            </a:endParaRPr>
          </a:p>
        </p:txBody>
      </p:sp>
      <p:pic>
        <p:nvPicPr>
          <p:cNvPr id="2051" name="Picture 3" descr="C:\Users\engin\Desktop\Engelliler\1359315340.jpg"/>
          <p:cNvPicPr>
            <a:picLocks noChangeAspect="1" noChangeArrowheads="1"/>
          </p:cNvPicPr>
          <p:nvPr/>
        </p:nvPicPr>
        <p:blipFill>
          <a:blip r:embed="rId3" cstate="print"/>
          <a:srcRect/>
          <a:stretch>
            <a:fillRect/>
          </a:stretch>
        </p:blipFill>
        <p:spPr bwMode="auto">
          <a:xfrm>
            <a:off x="3275856" y="3861048"/>
            <a:ext cx="2808312" cy="2996952"/>
          </a:xfrm>
          <a:prstGeom prst="rect">
            <a:avLst/>
          </a:prstGeom>
          <a:noFill/>
        </p:spPr>
      </p:pic>
      <p:pic>
        <p:nvPicPr>
          <p:cNvPr id="2052" name="Picture 4" descr="C:\Users\engin\Desktop\Engelliler\engellilerin-yaşadığı-sorunlar.jpg"/>
          <p:cNvPicPr>
            <a:picLocks noChangeAspect="1" noChangeArrowheads="1"/>
          </p:cNvPicPr>
          <p:nvPr/>
        </p:nvPicPr>
        <p:blipFill>
          <a:blip r:embed="rId4" cstate="print"/>
          <a:srcRect/>
          <a:stretch>
            <a:fillRect/>
          </a:stretch>
        </p:blipFill>
        <p:spPr bwMode="auto">
          <a:xfrm>
            <a:off x="6228184" y="908720"/>
            <a:ext cx="2915816" cy="2736304"/>
          </a:xfrm>
          <a:prstGeom prst="rect">
            <a:avLst/>
          </a:prstGeom>
          <a:noFill/>
        </p:spPr>
      </p:pic>
      <p:pic>
        <p:nvPicPr>
          <p:cNvPr id="2053" name="Picture 5" descr="C:\Users\engin\Desktop\Engelliler\engelli_14_08_2013.png"/>
          <p:cNvPicPr>
            <a:picLocks noChangeAspect="1" noChangeArrowheads="1"/>
          </p:cNvPicPr>
          <p:nvPr/>
        </p:nvPicPr>
        <p:blipFill>
          <a:blip r:embed="rId5" cstate="print"/>
          <a:srcRect/>
          <a:stretch>
            <a:fillRect/>
          </a:stretch>
        </p:blipFill>
        <p:spPr bwMode="auto">
          <a:xfrm>
            <a:off x="0" y="3861049"/>
            <a:ext cx="3131840" cy="2996952"/>
          </a:xfrm>
          <a:prstGeom prst="rect">
            <a:avLst/>
          </a:prstGeom>
          <a:noFill/>
        </p:spPr>
      </p:pic>
      <p:pic>
        <p:nvPicPr>
          <p:cNvPr id="2054" name="Picture 6" descr="C:\Users\engin\Desktop\Engelliler\10011565.jpg"/>
          <p:cNvPicPr>
            <a:picLocks noChangeAspect="1" noChangeArrowheads="1"/>
          </p:cNvPicPr>
          <p:nvPr/>
        </p:nvPicPr>
        <p:blipFill>
          <a:blip r:embed="rId6" cstate="print"/>
          <a:srcRect/>
          <a:stretch>
            <a:fillRect/>
          </a:stretch>
        </p:blipFill>
        <p:spPr bwMode="auto">
          <a:xfrm>
            <a:off x="6228184" y="3861048"/>
            <a:ext cx="2915816" cy="2996952"/>
          </a:xfrm>
          <a:prstGeom prst="rect">
            <a:avLst/>
          </a:prstGeom>
          <a:noFill/>
        </p:spPr>
      </p:pic>
      <p:pic>
        <p:nvPicPr>
          <p:cNvPr id="11" name="Picture 2" descr="C:\Users\engin\Desktop\Engelliler\+DİREK.jpg"/>
          <p:cNvPicPr>
            <a:picLocks noChangeAspect="1" noChangeArrowheads="1"/>
          </p:cNvPicPr>
          <p:nvPr/>
        </p:nvPicPr>
        <p:blipFill>
          <a:blip r:embed="rId7" cstate="print"/>
          <a:srcRect/>
          <a:stretch>
            <a:fillRect/>
          </a:stretch>
        </p:blipFill>
        <p:spPr bwMode="auto">
          <a:xfrm>
            <a:off x="3275856" y="908720"/>
            <a:ext cx="2808312" cy="27363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23928" y="1556792"/>
            <a:ext cx="5220072" cy="5301208"/>
          </a:xfrm>
        </p:spPr>
        <p:style>
          <a:lnRef idx="1">
            <a:schemeClr val="accent2"/>
          </a:lnRef>
          <a:fillRef idx="2">
            <a:schemeClr val="accent2"/>
          </a:fillRef>
          <a:effectRef idx="1">
            <a:schemeClr val="accent2"/>
          </a:effectRef>
          <a:fontRef idx="minor">
            <a:schemeClr val="dk1"/>
          </a:fontRef>
        </p:style>
        <p:txBody>
          <a:bodyPr/>
          <a:lstStyle/>
          <a:p>
            <a:pPr algn="ctr" rtl="1">
              <a:lnSpc>
                <a:spcPct val="150000"/>
              </a:lnSpc>
              <a:buNone/>
            </a:pPr>
            <a:r>
              <a:rPr lang="tr-TR" sz="4000" b="1" dirty="0" smtClean="0">
                <a:latin typeface="Traditional Arabic" pitchFamily="18" charset="-78"/>
                <a:cs typeface="Traditional Arabic" pitchFamily="18" charset="-78"/>
              </a:rPr>
              <a:t>   </a:t>
            </a:r>
            <a:r>
              <a:rPr lang="ar-SA" sz="3600" b="1" dirty="0" smtClean="0">
                <a:latin typeface="Traditional Arabic" pitchFamily="18" charset="-78"/>
                <a:cs typeface="Traditional Arabic" pitchFamily="18" charset="-78"/>
              </a:rPr>
              <a:t>لَيْسَ </a:t>
            </a:r>
            <a:r>
              <a:rPr lang="ar-SA" sz="3600" b="1" dirty="0">
                <a:latin typeface="Traditional Arabic" pitchFamily="18" charset="-78"/>
                <a:cs typeface="Traditional Arabic" pitchFamily="18" charset="-78"/>
              </a:rPr>
              <a:t>عَلَى الْأَعْمَى حَرَجٌ وَلَا عَلَى الْأَعْرَجِ حَرَجٌ وَلَا عَلَى الْمَرِيضِ حَرَجٌ </a:t>
            </a:r>
            <a:endParaRPr lang="tr-TR" sz="4000" b="1" dirty="0">
              <a:latin typeface="Traditional Arabic" pitchFamily="18" charset="-78"/>
              <a:cs typeface="Traditional Arabic" pitchFamily="18" charset="-78"/>
            </a:endParaRPr>
          </a:p>
          <a:p>
            <a:pPr algn="ctr">
              <a:buNone/>
            </a:pPr>
            <a:r>
              <a:rPr lang="tr-TR" dirty="0" smtClean="0"/>
              <a:t>   </a:t>
            </a:r>
            <a:r>
              <a:rPr lang="tr-TR" sz="4000" b="1" dirty="0" smtClean="0">
                <a:solidFill>
                  <a:srgbClr val="0070C0"/>
                </a:solidFill>
              </a:rPr>
              <a:t>Köre </a:t>
            </a:r>
            <a:r>
              <a:rPr lang="tr-TR" sz="4000" b="1" dirty="0">
                <a:solidFill>
                  <a:srgbClr val="0070C0"/>
                </a:solidFill>
              </a:rPr>
              <a:t>güçlük yoktur, </a:t>
            </a:r>
            <a:r>
              <a:rPr lang="tr-TR" sz="4000" b="1" dirty="0" smtClean="0">
                <a:solidFill>
                  <a:srgbClr val="0070C0"/>
                </a:solidFill>
              </a:rPr>
              <a:t>topala güçlük </a:t>
            </a:r>
            <a:r>
              <a:rPr lang="tr-TR" sz="4000" b="1" dirty="0">
                <a:solidFill>
                  <a:srgbClr val="0070C0"/>
                </a:solidFill>
              </a:rPr>
              <a:t>yoktur, hastaya da güçlük yoktur. </a:t>
            </a:r>
            <a:endParaRPr lang="tr-TR" b="1" dirty="0">
              <a:solidFill>
                <a:srgbClr val="0070C0"/>
              </a:solidFill>
            </a:endParaRPr>
          </a:p>
          <a:p>
            <a:pPr algn="ctr">
              <a:buNone/>
            </a:pPr>
            <a:r>
              <a:rPr lang="tr-TR" sz="1600" b="1" dirty="0" smtClean="0"/>
              <a:t>(Nur</a:t>
            </a:r>
            <a:r>
              <a:rPr lang="tr-TR" sz="1600" b="1" dirty="0"/>
              <a:t>, 26/ </a:t>
            </a:r>
            <a:r>
              <a:rPr lang="tr-TR" sz="1600" b="1" dirty="0" smtClean="0"/>
              <a:t>61)</a:t>
            </a:r>
            <a:endParaRPr lang="tr-TR" sz="1600" b="1" dirty="0"/>
          </a:p>
          <a:p>
            <a:pPr>
              <a:buNone/>
            </a:pPr>
            <a:r>
              <a:rPr lang="tr-TR" dirty="0"/>
              <a:t> </a:t>
            </a:r>
          </a:p>
          <a:p>
            <a:endParaRPr lang="tr-TR"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26</a:t>
            </a:fld>
            <a:endParaRPr lang="tr-TR" sz="1600" b="1" dirty="0">
              <a:solidFill>
                <a:schemeClr val="tx1"/>
              </a:solidFill>
            </a:endParaRPr>
          </a:p>
        </p:txBody>
      </p:sp>
      <p:sp>
        <p:nvSpPr>
          <p:cNvPr id="6" name="Başlık 1"/>
          <p:cNvSpPr>
            <a:spLocks noGrp="1"/>
          </p:cNvSpPr>
          <p:nvPr>
            <p:ph type="title"/>
          </p:nvPr>
        </p:nvSpPr>
        <p:spPr>
          <a:xfrm>
            <a:off x="0" y="0"/>
            <a:ext cx="9144000" cy="850106"/>
          </a:xfrm>
          <a:solidFill>
            <a:srgbClr val="7030A0"/>
          </a:solidFill>
        </p:spPr>
        <p:txBody>
          <a:bodyPr/>
          <a:lstStyle/>
          <a:p>
            <a:r>
              <a:rPr lang="tr-TR" sz="4000" cap="all" dirty="0" err="1" smtClean="0">
                <a:solidFill>
                  <a:schemeClr val="bg1"/>
                </a:solidFill>
              </a:rPr>
              <a:t>Engellİlere</a:t>
            </a:r>
            <a:r>
              <a:rPr lang="tr-TR" sz="4000" cap="all" dirty="0" smtClean="0">
                <a:solidFill>
                  <a:schemeClr val="bg1"/>
                </a:solidFill>
              </a:rPr>
              <a:t>  </a:t>
            </a:r>
            <a:r>
              <a:rPr lang="tr-TR" sz="4000" cap="all" dirty="0" err="1" smtClean="0">
                <a:solidFill>
                  <a:schemeClr val="bg1"/>
                </a:solidFill>
              </a:rPr>
              <a:t>YardImcI</a:t>
            </a:r>
            <a:r>
              <a:rPr lang="tr-TR" sz="4000" cap="all" dirty="0" smtClean="0">
                <a:solidFill>
                  <a:schemeClr val="bg1"/>
                </a:solidFill>
              </a:rPr>
              <a:t> Olmak</a:t>
            </a:r>
            <a:endParaRPr lang="tr-TR" cap="all" dirty="0">
              <a:solidFill>
                <a:schemeClr val="bg1"/>
              </a:solidFill>
            </a:endParaRPr>
          </a:p>
        </p:txBody>
      </p:sp>
      <p:sp>
        <p:nvSpPr>
          <p:cNvPr id="7" name="6 Metin kutusu"/>
          <p:cNvSpPr txBox="1"/>
          <p:nvPr/>
        </p:nvSpPr>
        <p:spPr>
          <a:xfrm>
            <a:off x="1115616" y="908720"/>
            <a:ext cx="2880320" cy="461665"/>
          </a:xfrm>
          <a:prstGeom prst="rect">
            <a:avLst/>
          </a:prstGeom>
          <a:solidFill>
            <a:schemeClr val="accent6">
              <a:lumMod val="50000"/>
            </a:schemeClr>
          </a:solidFill>
        </p:spPr>
        <p:txBody>
          <a:bodyPr wrap="square" rtlCol="0">
            <a:spAutoFit/>
          </a:bodyPr>
          <a:lstStyle/>
          <a:p>
            <a:pPr algn="ctr"/>
            <a:r>
              <a:rPr lang="tr-TR" sz="2400" b="1" dirty="0" smtClean="0">
                <a:solidFill>
                  <a:schemeClr val="bg1"/>
                </a:solidFill>
              </a:rPr>
              <a:t> AYET-İ KERİME</a:t>
            </a:r>
            <a:endParaRPr lang="tr-TR" b="1" dirty="0">
              <a:solidFill>
                <a:schemeClr val="bg1"/>
              </a:solidFill>
            </a:endParaRPr>
          </a:p>
        </p:txBody>
      </p:sp>
      <p:pic>
        <p:nvPicPr>
          <p:cNvPr id="4098" name="Picture 2" descr="C:\Users\engin\Desktop\Engelliler\+DİREK.jpg"/>
          <p:cNvPicPr>
            <a:picLocks noChangeAspect="1" noChangeArrowheads="1"/>
          </p:cNvPicPr>
          <p:nvPr/>
        </p:nvPicPr>
        <p:blipFill>
          <a:blip r:embed="rId2" cstate="print"/>
          <a:srcRect/>
          <a:stretch>
            <a:fillRect/>
          </a:stretch>
        </p:blipFill>
        <p:spPr bwMode="auto">
          <a:xfrm>
            <a:off x="0" y="1628800"/>
            <a:ext cx="3874468" cy="4991100"/>
          </a:xfrm>
          <a:prstGeom prst="rect">
            <a:avLst/>
          </a:prstGeom>
          <a:noFill/>
        </p:spPr>
      </p:pic>
    </p:spTree>
    <p:extLst>
      <p:ext uri="{BB962C8B-B14F-4D97-AF65-F5344CB8AC3E}">
        <p14:creationId xmlns:p14="http://schemas.microsoft.com/office/powerpoint/2010/main" xmlns="" val="226924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24744"/>
            <a:ext cx="6084168" cy="5733256"/>
          </a:xfrm>
        </p:spPr>
        <p:txBody>
          <a:bodyPr>
            <a:normAutofit fontScale="55000" lnSpcReduction="20000"/>
          </a:bodyPr>
          <a:lstStyle/>
          <a:p>
            <a:pPr algn="just">
              <a:buNone/>
            </a:pPr>
            <a:r>
              <a:rPr lang="tr-TR" sz="4000" b="1" dirty="0"/>
              <a:t>Namaz:</a:t>
            </a:r>
            <a:r>
              <a:rPr lang="tr-TR" sz="4000" dirty="0"/>
              <a:t> </a:t>
            </a:r>
            <a:r>
              <a:rPr lang="tr-TR" sz="4000" dirty="0" smtClean="0"/>
              <a:t> Camiye </a:t>
            </a:r>
            <a:r>
              <a:rPr lang="tr-TR" sz="4000" dirty="0"/>
              <a:t>yürüyerek gidemeyecek derecede hasta olan kimseler, kendilerini götürecek birisi olsa dahi Cuma namazını kılmakla yükümlü değillerdir. </a:t>
            </a:r>
            <a:r>
              <a:rPr lang="tr-TR" sz="4000" dirty="0" smtClean="0"/>
              <a:t>Camiye kendi başlarına gidemeyen görme engelliler,  Ebu Hanife'ye göre Cuma namazını kılmakla mükellef değildirler. </a:t>
            </a:r>
            <a:r>
              <a:rPr lang="tr-TR" sz="2900" dirty="0" smtClean="0"/>
              <a:t>(</a:t>
            </a:r>
            <a:r>
              <a:rPr lang="tr-TR" sz="2900" i="1" dirty="0" err="1" smtClean="0"/>
              <a:t>Cezirî</a:t>
            </a:r>
            <a:r>
              <a:rPr lang="tr-TR" sz="2900" i="1" dirty="0" smtClean="0"/>
              <a:t>, </a:t>
            </a:r>
            <a:r>
              <a:rPr lang="tr-TR" sz="2900" i="1" dirty="0" err="1" smtClean="0"/>
              <a:t>Abdurrahman</a:t>
            </a:r>
            <a:r>
              <a:rPr lang="tr-TR" sz="2900" i="1" dirty="0" smtClean="0"/>
              <a:t>, </a:t>
            </a:r>
            <a:r>
              <a:rPr lang="tr-TR" sz="2900" i="1" dirty="0" err="1" smtClean="0"/>
              <a:t>age</a:t>
            </a:r>
            <a:r>
              <a:rPr lang="tr-TR" sz="2900" i="1" dirty="0" smtClean="0"/>
              <a:t>., I, 378)</a:t>
            </a:r>
            <a:endParaRPr lang="tr-TR" sz="4000" dirty="0" smtClean="0"/>
          </a:p>
          <a:p>
            <a:pPr algn="just">
              <a:buNone/>
            </a:pPr>
            <a:r>
              <a:rPr lang="tr-TR" sz="4000" dirty="0" smtClean="0"/>
              <a:t>Yine, farz namazları ayakta kılmaya güç yetiremeyen kimselerle, ayakta kıldıkları takdirde başka bir rahatsızlığı oluşan veya hastalığının artması, ya da iyileşmesinin gecikmesi söz konusu olan kimseler, namazlarını oturarak kılarlar. Rükû ve secde yapmaya güç yetiremeyen kimse ise namazını </a:t>
            </a:r>
            <a:r>
              <a:rPr lang="tr-TR" sz="4000" dirty="0" err="1" smtClean="0"/>
              <a:t>îmâ</a:t>
            </a:r>
            <a:r>
              <a:rPr lang="tr-TR" sz="4000" dirty="0" smtClean="0"/>
              <a:t> ile kılar.    </a:t>
            </a:r>
            <a:r>
              <a:rPr lang="tr-TR" sz="2900" dirty="0" smtClean="0"/>
              <a:t>(</a:t>
            </a:r>
            <a:r>
              <a:rPr lang="tr-TR" sz="2900" i="1" dirty="0" err="1" smtClean="0"/>
              <a:t>age</a:t>
            </a:r>
            <a:r>
              <a:rPr lang="tr-TR" sz="2900" i="1" dirty="0" smtClean="0"/>
              <a:t>., I, 497, 499</a:t>
            </a:r>
            <a:r>
              <a:rPr lang="tr-TR" sz="2900" dirty="0" smtClean="0"/>
              <a:t>) </a:t>
            </a:r>
            <a:endParaRPr lang="tr-TR" sz="4000" dirty="0" smtClean="0"/>
          </a:p>
          <a:p>
            <a:pPr algn="just">
              <a:buNone/>
            </a:pPr>
            <a:r>
              <a:rPr lang="tr-TR" sz="4000" b="1" dirty="0" smtClean="0"/>
              <a:t>Hac:</a:t>
            </a:r>
            <a:r>
              <a:rPr lang="tr-TR" sz="4000" dirty="0" smtClean="0"/>
              <a:t>  Hanefî mezhebinde haccın bizzat yapılması (</a:t>
            </a:r>
            <a:r>
              <a:rPr lang="tr-TR" sz="4000" dirty="0" err="1" smtClean="0"/>
              <a:t>edâ</a:t>
            </a:r>
            <a:r>
              <a:rPr lang="tr-TR" sz="4000" dirty="0" smtClean="0"/>
              <a:t>) için hacca gidip gelmeye engel olacak bir rahatsızlığın bulunmaması şart olduğundan, felçli, kötürüm ve hac ibadetini yerine getirmeye engel olacak derecede yaşlı kimselerin haccetme sorumluluğu bulunmamaktadır.   </a:t>
            </a:r>
            <a:r>
              <a:rPr lang="tr-TR" sz="2900" dirty="0" smtClean="0"/>
              <a:t>(</a:t>
            </a:r>
            <a:r>
              <a:rPr lang="tr-TR" sz="2900" i="1" dirty="0" err="1" smtClean="0"/>
              <a:t>age</a:t>
            </a:r>
            <a:r>
              <a:rPr lang="tr-TR" sz="2900" i="1" dirty="0" smtClean="0"/>
              <a:t>., I, 633</a:t>
            </a:r>
            <a:r>
              <a:rPr lang="tr-TR" sz="2900" dirty="0" smtClean="0"/>
              <a:t>) </a:t>
            </a:r>
            <a:endParaRPr lang="tr-TR" sz="4000" dirty="0" smtClean="0"/>
          </a:p>
          <a:p>
            <a:endParaRPr lang="tr-TR" dirty="0"/>
          </a:p>
        </p:txBody>
      </p:sp>
      <p:sp>
        <p:nvSpPr>
          <p:cNvPr id="4" name="3 Slayt Numarası Yer Tutucusu"/>
          <p:cNvSpPr>
            <a:spLocks noGrp="1"/>
          </p:cNvSpPr>
          <p:nvPr>
            <p:ph type="sldNum" sz="quarter" idx="12"/>
          </p:nvPr>
        </p:nvSpPr>
        <p:spPr>
          <a:xfrm>
            <a:off x="7010400" y="6492875"/>
            <a:ext cx="2133600" cy="365125"/>
          </a:xfrm>
        </p:spPr>
        <p:txBody>
          <a:bodyPr/>
          <a:lstStyle/>
          <a:p>
            <a:fld id="{F302176B-0E47-46AC-8F43-DAB4B8A37D06}" type="slidenum">
              <a:rPr lang="tr-TR" sz="1600" b="1" smtClean="0">
                <a:solidFill>
                  <a:schemeClr val="tx1"/>
                </a:solidFill>
              </a:rPr>
              <a:pPr/>
              <a:t>27</a:t>
            </a:fld>
            <a:endParaRPr lang="tr-TR" sz="1600" b="1" dirty="0">
              <a:solidFill>
                <a:schemeClr val="tx1"/>
              </a:solidFill>
            </a:endParaRPr>
          </a:p>
        </p:txBody>
      </p:sp>
      <p:sp>
        <p:nvSpPr>
          <p:cNvPr id="6" name="Başlık 1"/>
          <p:cNvSpPr txBox="1">
            <a:spLocks/>
          </p:cNvSpPr>
          <p:nvPr/>
        </p:nvSpPr>
        <p:spPr>
          <a:xfrm>
            <a:off x="0" y="0"/>
            <a:ext cx="9144000" cy="1124744"/>
          </a:xfrm>
          <a:prstGeom prst="rect">
            <a:avLst/>
          </a:prstGeom>
          <a:solidFill>
            <a:srgbClr val="7030A0"/>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0" i="0" u="none" strike="noStrike" kern="1200" cap="all" spc="0" normalizeH="0" baseline="0" noProof="0" dirty="0" smtClean="0">
                <a:ln>
                  <a:noFill/>
                </a:ln>
                <a:solidFill>
                  <a:schemeClr val="bg1"/>
                </a:solidFill>
                <a:effectLst/>
                <a:uLnTx/>
                <a:uFillTx/>
                <a:latin typeface="+mj-lt"/>
                <a:ea typeface="+mj-ea"/>
                <a:cs typeface="+mj-cs"/>
              </a:rPr>
              <a:t>İBADETLERDE   </a:t>
            </a:r>
            <a:r>
              <a:rPr kumimoji="0" lang="tr-TR" sz="4000" b="0" i="0" u="none" strike="noStrike" kern="1200" cap="all" spc="0" normalizeH="0" baseline="0" noProof="0" dirty="0" err="1" smtClean="0">
                <a:ln>
                  <a:noFill/>
                </a:ln>
                <a:solidFill>
                  <a:schemeClr val="bg1"/>
                </a:solidFill>
                <a:effectLst/>
                <a:uLnTx/>
                <a:uFillTx/>
                <a:latin typeface="+mj-lt"/>
                <a:ea typeface="+mj-ea"/>
                <a:cs typeface="+mj-cs"/>
              </a:rPr>
              <a:t>Engellİlere</a:t>
            </a:r>
            <a:r>
              <a:rPr kumimoji="0" lang="tr-TR" sz="4000" b="0" i="0" u="none" strike="noStrike" kern="1200" cap="all"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0" i="0" u="none" strike="noStrike" kern="1200" cap="all" spc="0" normalizeH="0" baseline="0" noProof="0" dirty="0" smtClean="0">
                <a:ln>
                  <a:noFill/>
                </a:ln>
                <a:solidFill>
                  <a:schemeClr val="bg1"/>
                </a:solidFill>
                <a:effectLst/>
                <a:uLnTx/>
                <a:uFillTx/>
                <a:latin typeface="+mj-lt"/>
                <a:ea typeface="+mj-ea"/>
                <a:cs typeface="+mj-cs"/>
              </a:rPr>
              <a:t>TANINAN  KOLAYLIK</a:t>
            </a:r>
            <a:endParaRPr kumimoji="0" lang="tr-TR" sz="4400" b="0" i="0" u="none" strike="noStrike" kern="1200" cap="all" spc="0" normalizeH="0" baseline="0" noProof="0" dirty="0">
              <a:ln>
                <a:noFill/>
              </a:ln>
              <a:solidFill>
                <a:schemeClr val="bg1"/>
              </a:solidFill>
              <a:effectLst/>
              <a:uLnTx/>
              <a:uFillTx/>
              <a:latin typeface="+mj-lt"/>
              <a:ea typeface="+mj-ea"/>
              <a:cs typeface="+mj-cs"/>
            </a:endParaRPr>
          </a:p>
        </p:txBody>
      </p:sp>
      <p:pic>
        <p:nvPicPr>
          <p:cNvPr id="1026" name="Picture 2" descr="C:\Users\engin\Desktop\Engelliler\namaz kılan\+ENGEL.jpg"/>
          <p:cNvPicPr>
            <a:picLocks noChangeAspect="1" noChangeArrowheads="1"/>
          </p:cNvPicPr>
          <p:nvPr/>
        </p:nvPicPr>
        <p:blipFill>
          <a:blip r:embed="rId2" cstate="print"/>
          <a:srcRect/>
          <a:stretch>
            <a:fillRect/>
          </a:stretch>
        </p:blipFill>
        <p:spPr bwMode="auto">
          <a:xfrm>
            <a:off x="6084168" y="1268760"/>
            <a:ext cx="3059832" cy="2592288"/>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6084168" y="3933056"/>
            <a:ext cx="3059832" cy="2820960"/>
          </a:xfrm>
          <a:prstGeom prst="rect">
            <a:avLst/>
          </a:prstGeom>
          <a:noFill/>
          <a:ln w="9525">
            <a:noFill/>
            <a:miter lim="800000"/>
            <a:headEnd/>
            <a:tailEnd/>
          </a:ln>
        </p:spPr>
      </p:pic>
    </p:spTree>
    <p:extLst>
      <p:ext uri="{BB962C8B-B14F-4D97-AF65-F5344CB8AC3E}">
        <p14:creationId xmlns:p14="http://schemas.microsoft.com/office/powerpoint/2010/main" xmlns="" val="1205600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28</a:t>
            </a:fld>
            <a:endParaRPr lang="tr-TR"/>
          </a:p>
        </p:txBody>
      </p:sp>
      <p:sp>
        <p:nvSpPr>
          <p:cNvPr id="5" name="Başlık 1"/>
          <p:cNvSpPr txBox="1">
            <a:spLocks/>
          </p:cNvSpPr>
          <p:nvPr/>
        </p:nvSpPr>
        <p:spPr>
          <a:xfrm>
            <a:off x="0" y="0"/>
            <a:ext cx="9144000" cy="620688"/>
          </a:xfrm>
          <a:prstGeom prst="rect">
            <a:avLst/>
          </a:prstGeom>
          <a:solidFill>
            <a:srgbClr val="FF66CC"/>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0" i="0" u="none" strike="noStrike" kern="1200" cap="all" spc="0" normalizeH="0" baseline="0" noProof="0" dirty="0" smtClean="0">
                <a:ln>
                  <a:noFill/>
                </a:ln>
                <a:solidFill>
                  <a:schemeClr val="bg1"/>
                </a:solidFill>
                <a:effectLst/>
                <a:uLnTx/>
                <a:uFillTx/>
                <a:latin typeface="+mj-lt"/>
                <a:ea typeface="+mj-ea"/>
                <a:cs typeface="+mj-cs"/>
              </a:rPr>
              <a:t> </a:t>
            </a:r>
            <a:r>
              <a:rPr kumimoji="0" lang="tr-TR" sz="3900" b="1" i="0" u="none" strike="noStrike" kern="1200" cap="all" spc="0" normalizeH="0" baseline="0" noProof="0" dirty="0" smtClean="0">
                <a:ln>
                  <a:noFill/>
                </a:ln>
                <a:solidFill>
                  <a:schemeClr val="bg1"/>
                </a:solidFill>
                <a:effectLst/>
                <a:uLnTx/>
                <a:uFillTx/>
                <a:latin typeface="+mj-lt"/>
                <a:ea typeface="+mj-ea"/>
                <a:cs typeface="+mj-cs"/>
              </a:rPr>
              <a:t>özürlü</a:t>
            </a:r>
            <a:r>
              <a:rPr kumimoji="0" lang="tr-TR" sz="3900" b="1" i="0" u="none" strike="noStrike" kern="1200" cap="all" spc="0" normalizeH="0" noProof="0" dirty="0" smtClean="0">
                <a:ln>
                  <a:noFill/>
                </a:ln>
                <a:solidFill>
                  <a:schemeClr val="bg1"/>
                </a:solidFill>
                <a:effectLst/>
                <a:uLnTx/>
                <a:uFillTx/>
                <a:latin typeface="+mj-lt"/>
                <a:ea typeface="+mj-ea"/>
                <a:cs typeface="+mj-cs"/>
              </a:rPr>
              <a:t>  </a:t>
            </a:r>
            <a:r>
              <a:rPr kumimoji="0" lang="tr-TR" sz="3900" b="1" i="0" u="none" strike="noStrike" kern="1200" cap="all" spc="0" normalizeH="0" noProof="0" dirty="0" err="1" smtClean="0">
                <a:ln>
                  <a:noFill/>
                </a:ln>
                <a:solidFill>
                  <a:schemeClr val="bg1"/>
                </a:solidFill>
                <a:effectLst/>
                <a:uLnTx/>
                <a:uFillTx/>
                <a:latin typeface="+mj-lt"/>
                <a:ea typeface="+mj-ea"/>
                <a:cs typeface="+mj-cs"/>
              </a:rPr>
              <a:t>olmanIn</a:t>
            </a:r>
            <a:r>
              <a:rPr kumimoji="0" lang="tr-TR" sz="3900" b="1" i="0" u="none" strike="noStrike" kern="1200" cap="all" spc="0" normalizeH="0" noProof="0" dirty="0" smtClean="0">
                <a:ln>
                  <a:noFill/>
                </a:ln>
                <a:solidFill>
                  <a:schemeClr val="bg1"/>
                </a:solidFill>
                <a:effectLst/>
                <a:uLnTx/>
                <a:uFillTx/>
                <a:latin typeface="+mj-lt"/>
                <a:ea typeface="+mj-ea"/>
                <a:cs typeface="+mj-cs"/>
              </a:rPr>
              <a:t>  </a:t>
            </a:r>
            <a:r>
              <a:rPr kumimoji="0" lang="tr-TR" sz="3900" b="1" i="0" u="none" strike="noStrike" kern="1200" cap="all" spc="0" normalizeH="0" noProof="0" dirty="0" err="1" smtClean="0">
                <a:ln>
                  <a:noFill/>
                </a:ln>
                <a:solidFill>
                  <a:schemeClr val="bg1"/>
                </a:solidFill>
                <a:effectLst/>
                <a:uLnTx/>
                <a:uFillTx/>
                <a:latin typeface="+mj-lt"/>
                <a:ea typeface="+mj-ea"/>
                <a:cs typeface="+mj-cs"/>
              </a:rPr>
              <a:t>hİkmetİ</a:t>
            </a:r>
            <a:r>
              <a:rPr kumimoji="0" lang="tr-TR" sz="3900" b="1" i="0" u="none" strike="noStrike" kern="1200" cap="all" spc="0" normalizeH="0" noProof="0" dirty="0" smtClean="0">
                <a:ln>
                  <a:noFill/>
                </a:ln>
                <a:solidFill>
                  <a:schemeClr val="bg1"/>
                </a:solidFill>
                <a:effectLst/>
                <a:uLnTx/>
                <a:uFillTx/>
                <a:latin typeface="+mj-lt"/>
                <a:ea typeface="+mj-ea"/>
                <a:cs typeface="+mj-cs"/>
              </a:rPr>
              <a:t>  ne ?</a:t>
            </a:r>
            <a:endParaRPr kumimoji="0" lang="tr-TR" sz="4300" b="1" i="0" u="none" strike="noStrike" kern="1200" cap="all" spc="0" normalizeH="0" baseline="0" noProof="0" dirty="0">
              <a:ln>
                <a:noFill/>
              </a:ln>
              <a:solidFill>
                <a:schemeClr val="bg1"/>
              </a:solidFill>
              <a:effectLst/>
              <a:uLnTx/>
              <a:uFillTx/>
              <a:latin typeface="+mj-lt"/>
              <a:ea typeface="+mj-ea"/>
              <a:cs typeface="+mj-cs"/>
            </a:endParaRPr>
          </a:p>
        </p:txBody>
      </p:sp>
      <p:sp>
        <p:nvSpPr>
          <p:cNvPr id="6" name="5 Metin kutusu"/>
          <p:cNvSpPr txBox="1"/>
          <p:nvPr/>
        </p:nvSpPr>
        <p:spPr>
          <a:xfrm>
            <a:off x="1907704" y="620688"/>
            <a:ext cx="5040560" cy="400110"/>
          </a:xfrm>
          <a:prstGeom prst="rect">
            <a:avLst/>
          </a:prstGeom>
          <a:solidFill>
            <a:schemeClr val="accent6">
              <a:lumMod val="75000"/>
            </a:schemeClr>
          </a:solidFill>
        </p:spPr>
        <p:txBody>
          <a:bodyPr wrap="square" rtlCol="0">
            <a:spAutoFit/>
          </a:bodyPr>
          <a:lstStyle/>
          <a:p>
            <a:pPr algn="ctr"/>
            <a:r>
              <a:rPr lang="tr-TR" sz="2000" b="1" dirty="0" smtClean="0"/>
              <a:t>KEL, KÖR VE ABRAS KISSASI HADİSİ</a:t>
            </a:r>
            <a:endParaRPr lang="tr-TR" sz="2000" b="1" dirty="0"/>
          </a:p>
        </p:txBody>
      </p:sp>
      <p:sp>
        <p:nvSpPr>
          <p:cNvPr id="8" name="7 Metin kutusu"/>
          <p:cNvSpPr txBox="1"/>
          <p:nvPr/>
        </p:nvSpPr>
        <p:spPr>
          <a:xfrm>
            <a:off x="0" y="1052736"/>
            <a:ext cx="9144000" cy="6124754"/>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100" b="1" dirty="0" smtClean="0">
                <a:solidFill>
                  <a:schemeClr val="bg1"/>
                </a:solidFill>
              </a:rPr>
              <a:t>Ebu </a:t>
            </a:r>
            <a:r>
              <a:rPr lang="tr-TR" sz="1100" b="1" dirty="0" err="1" smtClean="0">
                <a:solidFill>
                  <a:schemeClr val="bg1"/>
                </a:solidFill>
              </a:rPr>
              <a:t>Hureyre</a:t>
            </a:r>
            <a:r>
              <a:rPr lang="tr-TR" sz="1100" b="1" dirty="0" smtClean="0">
                <a:solidFill>
                  <a:schemeClr val="bg1"/>
                </a:solidFill>
              </a:rPr>
              <a:t> (r.a)'dan rivayet edilmiştir: </a:t>
            </a:r>
            <a:r>
              <a:rPr lang="tr-TR" sz="1100" b="1" dirty="0" err="1" smtClean="0">
                <a:solidFill>
                  <a:schemeClr val="bg1"/>
                </a:solidFill>
              </a:rPr>
              <a:t>Resulullah</a:t>
            </a:r>
            <a:r>
              <a:rPr lang="tr-TR" sz="1100" b="1" dirty="0" smtClean="0">
                <a:solidFill>
                  <a:schemeClr val="bg1"/>
                </a:solidFill>
              </a:rPr>
              <a:t> (</a:t>
            </a:r>
            <a:r>
              <a:rPr lang="tr-TR" sz="1100" b="1" dirty="0" err="1" smtClean="0">
                <a:solidFill>
                  <a:schemeClr val="bg1"/>
                </a:solidFill>
              </a:rPr>
              <a:t>sallallahu</a:t>
            </a:r>
            <a:r>
              <a:rPr lang="tr-TR" sz="1100" b="1" dirty="0" smtClean="0">
                <a:solidFill>
                  <a:schemeClr val="bg1"/>
                </a:solidFill>
              </a:rPr>
              <a:t> aleyhi ve </a:t>
            </a:r>
            <a:r>
              <a:rPr lang="tr-TR" sz="1100" b="1" dirty="0" err="1" smtClean="0">
                <a:solidFill>
                  <a:schemeClr val="bg1"/>
                </a:solidFill>
              </a:rPr>
              <a:t>sellem</a:t>
            </a:r>
            <a:r>
              <a:rPr lang="tr-TR" sz="1100" b="1" dirty="0" smtClean="0">
                <a:solidFill>
                  <a:schemeClr val="bg1"/>
                </a:solidFill>
              </a:rPr>
              <a:t>) efendimiz şöyle buyurduğu­nu işittim: "Biri kör, biri kel ve biride alaca hastalığına yakalanmış, İsrail oğullarından üç kişiyi Allah Teala imtihan etmeyi </a:t>
            </a:r>
            <a:r>
              <a:rPr lang="tr-TR" sz="1100" b="1" dirty="0" err="1" smtClean="0">
                <a:solidFill>
                  <a:schemeClr val="bg1"/>
                </a:solidFill>
              </a:rPr>
              <a:t>murad</a:t>
            </a:r>
            <a:r>
              <a:rPr lang="tr-TR" sz="1100" b="1" dirty="0" smtClean="0">
                <a:solidFill>
                  <a:schemeClr val="bg1"/>
                </a:solidFill>
              </a:rPr>
              <a:t> etti ve onlara bir melek gönderdi. Melek, önce alacanın yanma gelerek ona şöyle dedi:</a:t>
            </a:r>
            <a:br>
              <a:rPr lang="tr-TR" sz="1100" b="1" dirty="0" smtClean="0">
                <a:solidFill>
                  <a:schemeClr val="bg1"/>
                </a:solidFill>
              </a:rPr>
            </a:br>
            <a:r>
              <a:rPr lang="tr-TR" sz="1100" b="1" dirty="0" smtClean="0">
                <a:solidFill>
                  <a:schemeClr val="bg1"/>
                </a:solidFill>
              </a:rPr>
              <a:t>- En çok neyi isterdin?</a:t>
            </a:r>
            <a:br>
              <a:rPr lang="tr-TR" sz="1100" b="1" dirty="0" smtClean="0">
                <a:solidFill>
                  <a:schemeClr val="bg1"/>
                </a:solidFill>
              </a:rPr>
            </a:br>
            <a:r>
              <a:rPr lang="tr-TR" sz="1100" b="1" dirty="0" smtClean="0">
                <a:solidFill>
                  <a:schemeClr val="bg1"/>
                </a:solidFill>
              </a:rPr>
              <a:t>Adam: - Güzel bir </a:t>
            </a:r>
            <a:r>
              <a:rPr lang="tr-TR" sz="1100" b="1" dirty="0" err="1" smtClean="0">
                <a:solidFill>
                  <a:schemeClr val="bg1"/>
                </a:solidFill>
              </a:rPr>
              <a:t>cild</a:t>
            </a:r>
            <a:r>
              <a:rPr lang="tr-TR" sz="1100" b="1" dirty="0" smtClean="0">
                <a:solidFill>
                  <a:schemeClr val="bg1"/>
                </a:solidFill>
              </a:rPr>
              <a:t>, güzel bir renk ile insanların benden tiksinmelerine sebep olan bu halimin giderilme­sini, dedi.</a:t>
            </a:r>
            <a:br>
              <a:rPr lang="tr-TR" sz="1100" b="1" dirty="0" smtClean="0">
                <a:solidFill>
                  <a:schemeClr val="bg1"/>
                </a:solidFill>
              </a:rPr>
            </a:br>
            <a:r>
              <a:rPr lang="tr-TR" sz="1100" b="1" dirty="0" smtClean="0">
                <a:solidFill>
                  <a:schemeClr val="bg1"/>
                </a:solidFill>
              </a:rPr>
              <a:t>(Melek) onun bedenini sıvazladı, alacalığı yok oldu ve güzel bir cilde erişti. (Melek) ona, "Mallarından en çok hangisini seversin" dedi.</a:t>
            </a:r>
            <a:br>
              <a:rPr lang="tr-TR" sz="1100" b="1" dirty="0" smtClean="0">
                <a:solidFill>
                  <a:schemeClr val="bg1"/>
                </a:solidFill>
              </a:rPr>
            </a:br>
            <a:r>
              <a:rPr lang="tr-TR" sz="1100" b="1" dirty="0" smtClean="0">
                <a:solidFill>
                  <a:schemeClr val="bg1"/>
                </a:solidFill>
              </a:rPr>
              <a:t>Adam: "Deve -yahut- inek"- (</a:t>
            </a:r>
            <a:r>
              <a:rPr lang="tr-TR" sz="1100" b="1" dirty="0" err="1" smtClean="0">
                <a:solidFill>
                  <a:schemeClr val="bg1"/>
                </a:solidFill>
              </a:rPr>
              <a:t>ravi</a:t>
            </a:r>
            <a:r>
              <a:rPr lang="tr-TR" sz="1100" b="1" dirty="0" smtClean="0">
                <a:solidFill>
                  <a:schemeClr val="bg1"/>
                </a:solidFill>
              </a:rPr>
              <a:t> burada şüpheye düşmüştür) dedi</a:t>
            </a:r>
            <a:br>
              <a:rPr lang="tr-TR" sz="1100" b="1" dirty="0" smtClean="0">
                <a:solidFill>
                  <a:schemeClr val="bg1"/>
                </a:solidFill>
              </a:rPr>
            </a:br>
            <a:r>
              <a:rPr lang="tr-TR" sz="1100" b="1" dirty="0" smtClean="0">
                <a:solidFill>
                  <a:schemeClr val="bg1"/>
                </a:solidFill>
              </a:rPr>
              <a:t>(Allah) ona on aylık yüklü bir deve verdi. (Melek) de deve senin için hayırlı ve mübarek olsun, dedi. (Melek) sonra kel'in yanma geldi ve şöyle dedi:</a:t>
            </a:r>
            <a:br>
              <a:rPr lang="tr-TR" sz="1100" b="1" dirty="0" smtClean="0">
                <a:solidFill>
                  <a:schemeClr val="bg1"/>
                </a:solidFill>
              </a:rPr>
            </a:br>
            <a:r>
              <a:rPr lang="tr-TR" sz="1100" b="1" dirty="0" smtClean="0">
                <a:solidFill>
                  <a:schemeClr val="bg1"/>
                </a:solidFill>
              </a:rPr>
              <a:t>- "En çok ne isterdin"? .</a:t>
            </a:r>
            <a:br>
              <a:rPr lang="tr-TR" sz="1100" b="1" dirty="0" smtClean="0">
                <a:solidFill>
                  <a:schemeClr val="bg1"/>
                </a:solidFill>
              </a:rPr>
            </a:br>
            <a:r>
              <a:rPr lang="tr-TR" sz="1100" b="1" dirty="0" smtClean="0">
                <a:solidFill>
                  <a:schemeClr val="bg1"/>
                </a:solidFill>
              </a:rPr>
              <a:t>Adam: "Güzel bir saç ve insanları benden uzaklaştı­ran kelliğimin yok olmasını" dedi. (Melek) başım sıvaz­ladı, kelliği gitti ve kendisine (Allah tarafından) güzel bir saç verildi. (Sonra melek ona) "Mallardan en çok hangi­sini seversin?" dedi. Adam, "İneği" dedi. (</a:t>
            </a:r>
            <a:r>
              <a:rPr lang="tr-TR" sz="1100" b="1" dirty="0" err="1" smtClean="0">
                <a:solidFill>
                  <a:schemeClr val="bg1"/>
                </a:solidFill>
              </a:rPr>
              <a:t>Allah'dan</a:t>
            </a:r>
            <a:r>
              <a:rPr lang="tr-TR" sz="1100" b="1" dirty="0" smtClean="0">
                <a:solidFill>
                  <a:schemeClr val="bg1"/>
                </a:solidFill>
              </a:rPr>
              <a:t>) ona yüklü bir inek verildi. (Melek ona),</a:t>
            </a:r>
            <a:br>
              <a:rPr lang="tr-TR" sz="1100" b="1" dirty="0" smtClean="0">
                <a:solidFill>
                  <a:schemeClr val="bg1"/>
                </a:solidFill>
              </a:rPr>
            </a:br>
            <a:r>
              <a:rPr lang="tr-TR" sz="1100" b="1" dirty="0" smtClean="0">
                <a:solidFill>
                  <a:schemeClr val="bg1"/>
                </a:solidFill>
              </a:rPr>
              <a:t>- "Allah sana ineği hayırlı ve mübarek kılsın" dedi. Melek sonra kör'e gelerek şöyle dedi:</a:t>
            </a:r>
            <a:br>
              <a:rPr lang="tr-TR" sz="1100" b="1" dirty="0" smtClean="0">
                <a:solidFill>
                  <a:schemeClr val="bg1"/>
                </a:solidFill>
              </a:rPr>
            </a:br>
            <a:r>
              <a:rPr lang="tr-TR" sz="1100" b="1" dirty="0" smtClean="0">
                <a:solidFill>
                  <a:schemeClr val="bg1"/>
                </a:solidFill>
              </a:rPr>
              <a:t>- "En çok ne isterdin?" </a:t>
            </a:r>
            <a:r>
              <a:rPr lang="tr-TR" sz="1100" b="1" dirty="0" err="1" smtClean="0">
                <a:solidFill>
                  <a:schemeClr val="bg1"/>
                </a:solidFill>
              </a:rPr>
              <a:t>A'ma</a:t>
            </a:r>
            <a:r>
              <a:rPr lang="tr-TR" sz="1100" b="1" dirty="0" smtClean="0">
                <a:solidFill>
                  <a:schemeClr val="bg1"/>
                </a:solidFill>
              </a:rPr>
              <a:t>:</a:t>
            </a:r>
            <a:br>
              <a:rPr lang="tr-TR" sz="1100" b="1" dirty="0" smtClean="0">
                <a:solidFill>
                  <a:schemeClr val="bg1"/>
                </a:solidFill>
              </a:rPr>
            </a:br>
            <a:r>
              <a:rPr lang="tr-TR" sz="1100" b="1" dirty="0" smtClean="0">
                <a:solidFill>
                  <a:schemeClr val="bg1"/>
                </a:solidFill>
              </a:rPr>
              <a:t>- "Allah'ın gözlerimi iade etmesini ve insanları gör­meyi", dedi.</a:t>
            </a:r>
            <a:br>
              <a:rPr lang="tr-TR" sz="1100" b="1" dirty="0" smtClean="0">
                <a:solidFill>
                  <a:schemeClr val="bg1"/>
                </a:solidFill>
              </a:rPr>
            </a:br>
            <a:r>
              <a:rPr lang="tr-TR" sz="1100" b="1" dirty="0" smtClean="0">
                <a:solidFill>
                  <a:schemeClr val="bg1"/>
                </a:solidFill>
              </a:rPr>
              <a:t>Melek adamın gözlerin sıvazladı, Allah da adamın gözlerini geri verdi. Melek:</a:t>
            </a:r>
            <a:br>
              <a:rPr lang="tr-TR" sz="1100" b="1" dirty="0" smtClean="0">
                <a:solidFill>
                  <a:schemeClr val="bg1"/>
                </a:solidFill>
              </a:rPr>
            </a:br>
            <a:r>
              <a:rPr lang="tr-TR" sz="1100" b="1" dirty="0" smtClean="0">
                <a:solidFill>
                  <a:schemeClr val="bg1"/>
                </a:solidFill>
              </a:rPr>
              <a:t>- "Mallardan en çok hangisi seversin?" dedi Adam: - Koyun, dedi</a:t>
            </a:r>
            <a:br>
              <a:rPr lang="tr-TR" sz="1100" b="1" dirty="0" smtClean="0">
                <a:solidFill>
                  <a:schemeClr val="bg1"/>
                </a:solidFill>
              </a:rPr>
            </a:br>
            <a:r>
              <a:rPr lang="tr-TR" sz="1100" b="1" dirty="0" smtClean="0">
                <a:solidFill>
                  <a:schemeClr val="bg1"/>
                </a:solidFill>
              </a:rPr>
              <a:t>(Allah tarafından) adama doğurgan bir koyun verildi. Bunlar peş peşe doğurarak nihayet her türden vadiler dolusu hayvan meydana geldi.</a:t>
            </a:r>
            <a:br>
              <a:rPr lang="tr-TR" sz="1100" b="1" dirty="0" smtClean="0">
                <a:solidFill>
                  <a:schemeClr val="bg1"/>
                </a:solidFill>
              </a:rPr>
            </a:br>
            <a:r>
              <a:rPr lang="tr-TR" sz="1100" b="1" dirty="0" smtClean="0">
                <a:solidFill>
                  <a:schemeClr val="bg1"/>
                </a:solidFill>
              </a:rPr>
              <a:t>Sonra (melek) insan şeklinde ve kılığında, alaca has­talığına yakalanmış olan o adamın yanma gelerek,</a:t>
            </a:r>
            <a:br>
              <a:rPr lang="tr-TR" sz="1100" b="1" dirty="0" smtClean="0">
                <a:solidFill>
                  <a:schemeClr val="bg1"/>
                </a:solidFill>
              </a:rPr>
            </a:br>
            <a:r>
              <a:rPr lang="tr-TR" sz="1100" b="1" dirty="0" smtClean="0">
                <a:solidFill>
                  <a:schemeClr val="bg1"/>
                </a:solidFill>
              </a:rPr>
              <a:t>- "(Ben) fakir biriyim, (beni evime ulaştıracak) bütün yolculuk imkanlarım kesildi. Bugün benim, (yurduma) ulaşabilmem ancak Allah'ın ve senin sayende mümkün­dür. Sana şu güzel rengi, teni ve malı veren Allah için senden, yoluma devam edebilmem ve yerime ulaşabil­mem için bir deve istiyorum, dedi. Adam:</a:t>
            </a:r>
            <a:br>
              <a:rPr lang="tr-TR" sz="1100" b="1" dirty="0" smtClean="0">
                <a:solidFill>
                  <a:schemeClr val="bg1"/>
                </a:solidFill>
              </a:rPr>
            </a:br>
            <a:r>
              <a:rPr lang="tr-TR" sz="1100" b="1" dirty="0" smtClean="0">
                <a:solidFill>
                  <a:schemeClr val="bg1"/>
                </a:solidFill>
              </a:rPr>
              <a:t>- Hak sahipleri çok (veremem) dedi Melek:</a:t>
            </a:r>
            <a:br>
              <a:rPr lang="tr-TR" sz="1100" b="1" dirty="0" smtClean="0">
                <a:solidFill>
                  <a:schemeClr val="bg1"/>
                </a:solidFill>
              </a:rPr>
            </a:br>
            <a:r>
              <a:rPr lang="tr-TR" sz="1100" b="1" dirty="0" smtClean="0">
                <a:solidFill>
                  <a:schemeClr val="bg1"/>
                </a:solidFill>
              </a:rPr>
              <a:t>- "Seni tanır gibiyim, sen insanların hoşlanmayıp kaç­tığı, sonradan (Allah'ın lütfedip) zengin yaptığı fakir abraş değil misin?" dedi. Adam:</a:t>
            </a:r>
            <a:br>
              <a:rPr lang="tr-TR" sz="1100" b="1" dirty="0" smtClean="0">
                <a:solidFill>
                  <a:schemeClr val="bg1"/>
                </a:solidFill>
              </a:rPr>
            </a:br>
            <a:r>
              <a:rPr lang="tr-TR" sz="1100" b="1" dirty="0" smtClean="0">
                <a:solidFill>
                  <a:schemeClr val="bg1"/>
                </a:solidFill>
              </a:rPr>
              <a:t>- Ben bu mala dededen babaya intikal suretiyle miras olarak sahip oldum, dedi. Melek:</a:t>
            </a:r>
            <a:br>
              <a:rPr lang="tr-TR" sz="1100" b="1" dirty="0" smtClean="0">
                <a:solidFill>
                  <a:schemeClr val="bg1"/>
                </a:solidFill>
              </a:rPr>
            </a:br>
            <a:r>
              <a:rPr lang="tr-TR" sz="1100" b="1" dirty="0" smtClean="0">
                <a:solidFill>
                  <a:schemeClr val="bg1"/>
                </a:solidFill>
              </a:rPr>
              <a:t>- Eğer sözünde yalancı isen Allah seni eski haline çe­virsin, dedi.</a:t>
            </a:r>
            <a:br>
              <a:rPr lang="tr-TR" sz="1100" b="1" dirty="0" smtClean="0">
                <a:solidFill>
                  <a:schemeClr val="bg1"/>
                </a:solidFill>
              </a:rPr>
            </a:br>
            <a:r>
              <a:rPr lang="tr-TR" sz="1100" b="1" dirty="0" smtClean="0">
                <a:solidFill>
                  <a:schemeClr val="bg1"/>
                </a:solidFill>
              </a:rPr>
              <a:t>(Melek) kel adama geldi. Abraş'a dediğinin aynını ona da dedi. Kel de abraş gibi cevap verdi.</a:t>
            </a:r>
            <a:br>
              <a:rPr lang="tr-TR" sz="1100" b="1" dirty="0" smtClean="0">
                <a:solidFill>
                  <a:schemeClr val="bg1"/>
                </a:solidFill>
              </a:rPr>
            </a:br>
            <a:r>
              <a:rPr lang="tr-TR" sz="1100" b="1" dirty="0" smtClean="0">
                <a:solidFill>
                  <a:schemeClr val="bg1"/>
                </a:solidFill>
              </a:rPr>
              <a:t>(Melek)- Yalancı isen, Allah seni eski haline çevirsin dedi.</a:t>
            </a:r>
            <a:br>
              <a:rPr lang="tr-TR" sz="1100" b="1" dirty="0" smtClean="0">
                <a:solidFill>
                  <a:schemeClr val="bg1"/>
                </a:solidFill>
              </a:rPr>
            </a:br>
            <a:r>
              <a:rPr lang="tr-TR" sz="1100" b="1" dirty="0" smtClean="0">
                <a:solidFill>
                  <a:schemeClr val="bg1"/>
                </a:solidFill>
              </a:rPr>
              <a:t>Daha sonra aynı kılık ve görünüşte köre gelerek söyle dedi:</a:t>
            </a:r>
            <a:br>
              <a:rPr lang="tr-TR" sz="1100" b="1" dirty="0" smtClean="0">
                <a:solidFill>
                  <a:schemeClr val="bg1"/>
                </a:solidFill>
              </a:rPr>
            </a:br>
            <a:r>
              <a:rPr lang="tr-TR" sz="1100" b="1" dirty="0" smtClean="0">
                <a:solidFill>
                  <a:schemeClr val="bg1"/>
                </a:solidFill>
              </a:rPr>
              <a:t>- "Ben yolda kalmış fakir biriyim yol imkanlarım ke­sildi, artık bugün varacağım yere ulaşabilmem, ancak Allah'ın ve senin sayende mümkündür. Sana gözlerini geri veren Allah için (yolda faydalanmak) üzere senden bir koyun olsun istiyorum. Kör:</a:t>
            </a:r>
            <a:br>
              <a:rPr lang="tr-TR" sz="1100" b="1" dirty="0" smtClean="0">
                <a:solidFill>
                  <a:schemeClr val="bg1"/>
                </a:solidFill>
              </a:rPr>
            </a:br>
            <a:r>
              <a:rPr lang="tr-TR" sz="1100" b="1" dirty="0" smtClean="0">
                <a:solidFill>
                  <a:schemeClr val="bg1"/>
                </a:solidFill>
              </a:rPr>
              <a:t>- Ben kör bir adam idim, Allah da bana gözlerimi geri verdi. (İşte sürü) istediğini al, istediğini bırak. Allah'a yemin ederim ki yüce ve güçlü olan Allah hakkı için, alacağın hiçbir maldan dolayı sana güçlük çıkaracak de­ğilim, dedi. Melek:</a:t>
            </a:r>
            <a:br>
              <a:rPr lang="tr-TR" sz="1100" b="1" dirty="0" smtClean="0">
                <a:solidFill>
                  <a:schemeClr val="bg1"/>
                </a:solidFill>
              </a:rPr>
            </a:br>
            <a:r>
              <a:rPr lang="tr-TR" sz="1100" b="1" dirty="0" smtClean="0">
                <a:solidFill>
                  <a:schemeClr val="bg1"/>
                </a:solidFill>
              </a:rPr>
              <a:t>- Malın sende kalsın. Siz ancak imtihan edildiniz. Al­lah senden razı oldu, arkadaşlarından ise hoşnut olmadı, dedi.</a:t>
            </a:r>
            <a:r>
              <a:rPr lang="tr-TR" sz="1100" b="1" dirty="0" smtClean="0"/>
              <a:t> </a:t>
            </a:r>
            <a:r>
              <a:rPr lang="tr-TR" sz="1100" b="1" dirty="0" smtClean="0">
                <a:solidFill>
                  <a:srgbClr val="FF0000"/>
                </a:solidFill>
              </a:rPr>
              <a:t>(</a:t>
            </a:r>
            <a:r>
              <a:rPr lang="tr-TR" sz="1100" b="1" dirty="0" err="1" smtClean="0">
                <a:solidFill>
                  <a:srgbClr val="FF0000"/>
                </a:solidFill>
              </a:rPr>
              <a:t>Buhari</a:t>
            </a:r>
            <a:r>
              <a:rPr lang="tr-TR" sz="1100" b="1" dirty="0" smtClean="0">
                <a:solidFill>
                  <a:srgbClr val="FF0000"/>
                </a:solidFill>
              </a:rPr>
              <a:t> 7/3274, Müslim 2964/10)</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Metin Yer Tutucusu"/>
          <p:cNvSpPr>
            <a:spLocks noGrp="1"/>
          </p:cNvSpPr>
          <p:nvPr>
            <p:ph type="body" sz="half" idx="2"/>
          </p:nvPr>
        </p:nvSpPr>
        <p:spPr>
          <a:xfrm>
            <a:off x="1600200" y="4581525"/>
            <a:ext cx="7543800" cy="863600"/>
          </a:xfrm>
        </p:spPr>
        <p:txBody>
          <a:bodyPr anchor="ctr"/>
          <a:lstStyle/>
          <a:p>
            <a:pPr algn="ctr" eaLnBrk="1" hangingPunct="1">
              <a:spcBef>
                <a:spcPct val="0"/>
              </a:spcBef>
            </a:pPr>
            <a:r>
              <a:rPr lang="tr-TR" sz="2400" b="1" smtClean="0">
                <a:solidFill>
                  <a:srgbClr val="FFFF00"/>
                </a:solidFill>
                <a:latin typeface="Arial Black" pitchFamily="34" charset="0"/>
              </a:rPr>
              <a:t> </a:t>
            </a:r>
            <a:r>
              <a:rPr lang="tr-TR" sz="2400" b="1" smtClean="0">
                <a:solidFill>
                  <a:srgbClr val="FFFF00"/>
                </a:solidFill>
                <a:latin typeface="Comic Sans MS" pitchFamily="66" charset="0"/>
              </a:rPr>
              <a:t>ENGİN  IŞIK  </a:t>
            </a:r>
          </a:p>
          <a:p>
            <a:pPr algn="ctr" eaLnBrk="1" hangingPunct="1">
              <a:spcBef>
                <a:spcPct val="0"/>
              </a:spcBef>
            </a:pPr>
            <a:r>
              <a:rPr lang="tr-TR" sz="2400" b="1" smtClean="0">
                <a:solidFill>
                  <a:srgbClr val="FFFF00"/>
                </a:solidFill>
                <a:latin typeface="Comic Sans MS" pitchFamily="66" charset="0"/>
              </a:rPr>
              <a:t>VALİDE  CAMİİ  İMAM-HATİBİ</a:t>
            </a:r>
          </a:p>
        </p:txBody>
      </p:sp>
      <p:sp>
        <p:nvSpPr>
          <p:cNvPr id="55299" name="3 Başlık"/>
          <p:cNvSpPr>
            <a:spLocks noGrp="1"/>
          </p:cNvSpPr>
          <p:nvPr>
            <p:ph type="title"/>
          </p:nvPr>
        </p:nvSpPr>
        <p:spPr>
          <a:xfrm>
            <a:off x="1619250" y="3933825"/>
            <a:ext cx="7315200" cy="752475"/>
          </a:xfrm>
        </p:spPr>
        <p:txBody>
          <a:bodyPr/>
          <a:lstStyle/>
          <a:p>
            <a:pPr algn="ctr" eaLnBrk="1" hangingPunct="1"/>
            <a:r>
              <a:rPr lang="tr-TR" sz="4000" b="1" smtClean="0">
                <a:solidFill>
                  <a:srgbClr val="C00000"/>
                </a:solidFill>
              </a:rPr>
              <a:t> CUMANIZ MUBAREK OLSUN !</a:t>
            </a:r>
            <a:endParaRPr lang="tr-TR" b="1" smtClean="0">
              <a:solidFill>
                <a:srgbClr val="C00000"/>
              </a:solidFill>
            </a:endParaRPr>
          </a:p>
        </p:txBody>
      </p:sp>
      <p:pic>
        <p:nvPicPr>
          <p:cNvPr id="8" name="7 Resim Yer Tutucusu" descr="islam_20051225_202444.jpg"/>
          <p:cNvPicPr>
            <a:picLocks noGrp="1" noChangeAspect="1"/>
          </p:cNvPicPr>
          <p:nvPr>
            <p:ph type="pic" idx="1"/>
          </p:nvPr>
        </p:nvPicPr>
        <p:blipFill>
          <a:blip r:embed="rId2" cstate="print"/>
          <a:srcRect t="9835" b="9835"/>
          <a:stretch>
            <a:fillRect/>
          </a:stretch>
        </p:blipFill>
        <p:spPr>
          <a:xfrm>
            <a:off x="1619250" y="0"/>
            <a:ext cx="7524750" cy="3933825"/>
          </a:xfrm>
        </p:spPr>
      </p:pic>
      <p:sp>
        <p:nvSpPr>
          <p:cNvPr id="5" name="4 Slayt Numarası Yer Tutucusu"/>
          <p:cNvSpPr>
            <a:spLocks noGrp="1"/>
          </p:cNvSpPr>
          <p:nvPr>
            <p:ph type="sldNum" sz="quarter" idx="11"/>
          </p:nvPr>
        </p:nvSpPr>
        <p:spPr/>
        <p:txBody>
          <a:bodyPr/>
          <a:lstStyle/>
          <a:p>
            <a:pPr>
              <a:defRPr/>
            </a:pPr>
            <a:fld id="{80953B9F-EE64-4868-98C4-B9A01C3F8F35}" type="slidenum">
              <a:rPr lang="tr-TR" smtClean="0"/>
              <a:pPr>
                <a:defRPr/>
              </a:pPr>
              <a:t>29</a:t>
            </a:fld>
            <a:endParaRPr lang="tr-TR"/>
          </a:p>
        </p:txBody>
      </p:sp>
      <p:pic>
        <p:nvPicPr>
          <p:cNvPr id="55302" name="Picture 2" descr="ustbanner"/>
          <p:cNvPicPr>
            <a:picLocks noChangeAspect="1" noChangeArrowheads="1"/>
          </p:cNvPicPr>
          <p:nvPr/>
        </p:nvPicPr>
        <p:blipFill>
          <a:blip r:embed="rId3" cstate="print"/>
          <a:srcRect/>
          <a:stretch>
            <a:fillRect/>
          </a:stretch>
        </p:blipFill>
        <p:spPr bwMode="auto">
          <a:xfrm>
            <a:off x="0" y="6237288"/>
            <a:ext cx="9144000" cy="620712"/>
          </a:xfrm>
          <a:prstGeom prst="rect">
            <a:avLst/>
          </a:prstGeom>
          <a:noFill/>
          <a:ln w="9525">
            <a:noFill/>
            <a:miter lim="800000"/>
            <a:headEnd/>
            <a:tailEnd/>
          </a:ln>
        </p:spPr>
      </p:pic>
      <p:sp>
        <p:nvSpPr>
          <p:cNvPr id="55303" name="6 Metin kutusu"/>
          <p:cNvSpPr txBox="1">
            <a:spLocks noChangeArrowheads="1"/>
          </p:cNvSpPr>
          <p:nvPr/>
        </p:nvSpPr>
        <p:spPr bwMode="auto">
          <a:xfrm>
            <a:off x="7019925" y="6308725"/>
            <a:ext cx="2124075" cy="400050"/>
          </a:xfrm>
          <a:prstGeom prst="rect">
            <a:avLst/>
          </a:prstGeom>
          <a:noFill/>
          <a:ln w="9525">
            <a:noFill/>
            <a:miter lim="800000"/>
            <a:headEnd/>
            <a:tailEnd/>
          </a:ln>
        </p:spPr>
        <p:txBody>
          <a:bodyPr>
            <a:spAutoFit/>
          </a:bodyPr>
          <a:lstStyle/>
          <a:p>
            <a:pPr algn="ctr"/>
            <a:r>
              <a:rPr lang="tr-TR" sz="2000" b="1">
                <a:solidFill>
                  <a:schemeClr val="tx2"/>
                </a:solidFill>
              </a:rPr>
              <a:t>VALİDE CAMİİ</a:t>
            </a:r>
          </a:p>
        </p:txBody>
      </p:sp>
      <p:pic>
        <p:nvPicPr>
          <p:cNvPr id="55305" name="Resim 1"/>
          <p:cNvPicPr>
            <a:picLocks noChangeAspect="1" noChangeArrowheads="1"/>
          </p:cNvPicPr>
          <p:nvPr/>
        </p:nvPicPr>
        <p:blipFill>
          <a:blip r:embed="rId4" cstate="print"/>
          <a:srcRect/>
          <a:stretch>
            <a:fillRect/>
          </a:stretch>
        </p:blipFill>
        <p:spPr bwMode="auto">
          <a:xfrm>
            <a:off x="5435600" y="5589588"/>
            <a:ext cx="3527425" cy="647700"/>
          </a:xfrm>
          <a:prstGeom prst="rect">
            <a:avLst/>
          </a:prstGeom>
          <a:noFill/>
          <a:ln w="9525">
            <a:noFill/>
            <a:miter lim="800000"/>
            <a:headEnd/>
            <a:tailEnd/>
          </a:ln>
        </p:spPr>
      </p:pic>
      <p:pic>
        <p:nvPicPr>
          <p:cNvPr id="55306" name="Resim 1" descr="C:\Users\engin\Desktop\Valide Camii Logo - Kopya.png"/>
          <p:cNvPicPr>
            <a:picLocks noChangeAspect="1" noChangeArrowheads="1"/>
          </p:cNvPicPr>
          <p:nvPr/>
        </p:nvPicPr>
        <p:blipFill>
          <a:blip r:embed="rId5" cstate="print"/>
          <a:srcRect/>
          <a:stretch>
            <a:fillRect/>
          </a:stretch>
        </p:blipFill>
        <p:spPr bwMode="auto">
          <a:xfrm>
            <a:off x="0" y="1628775"/>
            <a:ext cx="1476375" cy="1470025"/>
          </a:xfrm>
          <a:prstGeom prst="rect">
            <a:avLst/>
          </a:prstGeom>
          <a:noFill/>
          <a:ln w="9525">
            <a:noFill/>
            <a:miter lim="800000"/>
            <a:headEnd/>
            <a:tailEnd/>
          </a:ln>
        </p:spPr>
      </p:pic>
      <p:pic>
        <p:nvPicPr>
          <p:cNvPr id="55307" name="Resim 1"/>
          <p:cNvPicPr>
            <a:picLocks noChangeAspect="1" noChangeArrowheads="1"/>
          </p:cNvPicPr>
          <p:nvPr/>
        </p:nvPicPr>
        <p:blipFill>
          <a:blip r:embed="rId6" cstate="print"/>
          <a:srcRect/>
          <a:stretch>
            <a:fillRect/>
          </a:stretch>
        </p:blipFill>
        <p:spPr bwMode="auto">
          <a:xfrm>
            <a:off x="395536" y="5661248"/>
            <a:ext cx="3505200" cy="50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40"/>
              </a:spcBef>
              <a:spcAft>
                <a:spcPts val="840"/>
              </a:spcAft>
            </a:pPr>
            <a:r>
              <a:rPr lang="tr-TR" sz="2000"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2800"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endParaRPr>
          </a:p>
          <a:p>
            <a:pPr algn="ctr"/>
            <a:endParaRPr lang="tr-TR" sz="28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endParaRPr>
          </a:p>
          <a:p>
            <a:pPr algn="ctr"/>
            <a:endParaRPr lang="tr-TR" sz="28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endParaRPr>
          </a:p>
          <a:p>
            <a:pPr algn="ctr"/>
            <a:r>
              <a:rPr lang="tr-TR" sz="28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r>
              <a:rPr lang="tr-TR" sz="3600" b="1" dirty="0" smtClean="0">
                <a:solidFill>
                  <a:schemeClr val="tx1"/>
                </a:solidFill>
                <a:latin typeface="+mj-lt"/>
                <a:ea typeface="Times New Roman" panose="02020603050405020304" pitchFamily="18" charset="0"/>
                <a:cs typeface="Times New Roman" panose="02020603050405020304" pitchFamily="18" charset="0"/>
              </a:rPr>
              <a:t>“DOĞUŞTAN VEYA SONRADAN,HERHANGİ BİR HASTALIK VEYA KAZA SONUCU, </a:t>
            </a:r>
            <a:r>
              <a:rPr lang="tr-TR" sz="3600" b="1" dirty="0" smtClean="0">
                <a:solidFill>
                  <a:srgbClr val="C00000"/>
                </a:solidFill>
                <a:latin typeface="+mj-lt"/>
                <a:ea typeface="Times New Roman" panose="02020603050405020304" pitchFamily="18" charset="0"/>
                <a:cs typeface="Times New Roman" panose="02020603050405020304" pitchFamily="18" charset="0"/>
              </a:rPr>
              <a:t>BEDENSEL, ZİHİNSEL, RUHSAL, SOSYAL </a:t>
            </a:r>
            <a:r>
              <a:rPr lang="tr-TR" sz="3600" b="1" dirty="0" smtClean="0">
                <a:solidFill>
                  <a:schemeClr val="tx1"/>
                </a:solidFill>
                <a:latin typeface="+mj-lt"/>
                <a:ea typeface="Times New Roman" panose="02020603050405020304" pitchFamily="18" charset="0"/>
                <a:cs typeface="Times New Roman" panose="02020603050405020304" pitchFamily="18" charset="0"/>
              </a:rPr>
              <a:t>VE</a:t>
            </a:r>
            <a:r>
              <a:rPr lang="tr-TR" sz="3600" b="1" dirty="0" smtClean="0">
                <a:solidFill>
                  <a:srgbClr val="C00000"/>
                </a:solidFill>
                <a:latin typeface="+mj-lt"/>
                <a:ea typeface="Times New Roman" panose="02020603050405020304" pitchFamily="18" charset="0"/>
                <a:cs typeface="Times New Roman" panose="02020603050405020304" pitchFamily="18" charset="0"/>
              </a:rPr>
              <a:t> DUYGUSAL </a:t>
            </a:r>
            <a:r>
              <a:rPr lang="tr-TR" sz="3600" b="1" dirty="0" smtClean="0">
                <a:solidFill>
                  <a:schemeClr val="tx1"/>
                </a:solidFill>
                <a:latin typeface="+mj-lt"/>
                <a:ea typeface="Times New Roman" panose="02020603050405020304" pitchFamily="18" charset="0"/>
                <a:cs typeface="Times New Roman" panose="02020603050405020304" pitchFamily="18" charset="0"/>
              </a:rPr>
              <a:t>YETENEKLERİNİ ÇEŞİTLİ DERECELERDE KAYBETMESİ NEDENİYLE TOPLUMSAL YAŞAMA UYUM SAĞLAMA VE GÜNLÜK GEREKSİNİMLERİNİ KARŞILAMADA GÜÇLÜKLERİ OLAN BİREYDİR.”</a:t>
            </a:r>
            <a:r>
              <a:rPr lang="tr-TR" sz="2800" b="1" dirty="0" smtClean="0">
                <a:solidFill>
                  <a:schemeClr val="tx1"/>
                </a:solidFill>
                <a:latin typeface="+mj-lt"/>
              </a:rPr>
              <a:t> </a:t>
            </a:r>
          </a:p>
          <a:p>
            <a:pPr algn="ctr"/>
            <a:r>
              <a:rPr lang="tr-TR" sz="2000" dirty="0" smtClean="0">
                <a:solidFill>
                  <a:srgbClr val="00B0F0"/>
                </a:solidFill>
              </a:rPr>
              <a:t>  </a:t>
            </a:r>
            <a:r>
              <a:rPr lang="tr-TR" sz="2000" b="1" dirty="0" smtClean="0">
                <a:solidFill>
                  <a:srgbClr val="00B0F0"/>
                </a:solidFill>
              </a:rPr>
              <a:t>(Madde 3/a.)</a:t>
            </a:r>
            <a:endParaRPr lang="tr-TR"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Slayt Numarası Yer Tutucusu"/>
          <p:cNvSpPr>
            <a:spLocks noGrp="1"/>
          </p:cNvSpPr>
          <p:nvPr>
            <p:ph type="sldNum" sz="quarter" idx="12"/>
          </p:nvPr>
        </p:nvSpPr>
        <p:spPr>
          <a:xfrm>
            <a:off x="6616337" y="6296933"/>
            <a:ext cx="2057400" cy="365125"/>
          </a:xfrm>
        </p:spPr>
        <p:txBody>
          <a:bodyPr/>
          <a:lstStyle/>
          <a:p>
            <a:fld id="{AF792228-1BDC-4E49-A8C0-4A70902834CA}" type="slidenum">
              <a:rPr lang="tr-TR" sz="1600" b="1" smtClean="0">
                <a:solidFill>
                  <a:schemeClr val="tx1"/>
                </a:solidFill>
              </a:rPr>
              <a:pPr/>
              <a:t>3</a:t>
            </a:fld>
            <a:endParaRPr lang="tr-TR" sz="1600" b="1" dirty="0">
              <a:solidFill>
                <a:schemeClr val="tx1"/>
              </a:solidFill>
            </a:endParaRPr>
          </a:p>
        </p:txBody>
      </p:sp>
      <p:sp>
        <p:nvSpPr>
          <p:cNvPr id="4" name="3 Metin kutusu"/>
          <p:cNvSpPr txBox="1"/>
          <p:nvPr/>
        </p:nvSpPr>
        <p:spPr>
          <a:xfrm>
            <a:off x="179512" y="404084"/>
            <a:ext cx="8778240" cy="954107"/>
          </a:xfrm>
          <a:prstGeom prst="rect">
            <a:avLst/>
          </a:prstGeom>
          <a:solidFill>
            <a:schemeClr val="accent1">
              <a:lumMod val="75000"/>
            </a:schemeClr>
          </a:solidFill>
        </p:spPr>
        <p:txBody>
          <a:bodyPr wrap="square" rtlCol="0" anchor="ctr">
            <a:spAutoFit/>
          </a:bodyPr>
          <a:lstStyle/>
          <a:p>
            <a:pPr algn="ctr"/>
            <a:r>
              <a:rPr lang="tr-TR" sz="2800" dirty="0" smtClean="0">
                <a:latin typeface="Arial Black" panose="020B0A04020102020204" pitchFamily="34" charset="0"/>
                <a:ea typeface="Times New Roman" panose="02020603050405020304" pitchFamily="18" charset="0"/>
                <a:cs typeface="Times New Roman" panose="02020603050405020304" pitchFamily="18" charset="0"/>
              </a:rPr>
              <a:t> </a:t>
            </a:r>
            <a:r>
              <a:rPr lang="tr-TR" sz="2800" b="1" dirty="0" smtClean="0">
                <a:solidFill>
                  <a:srgbClr val="FFFF00"/>
                </a:solidFill>
                <a:latin typeface="Arial Black" panose="020B0A04020102020204" pitchFamily="34" charset="0"/>
                <a:ea typeface="Times New Roman" panose="02020603050405020304" pitchFamily="18" charset="0"/>
                <a:cs typeface="Times New Roman" panose="02020603050405020304" pitchFamily="18" charset="0"/>
              </a:rPr>
              <a:t> KANUNDA "ENGELLİ - ÖZÜRLÜ" ŞÖYLE TANIMLANMAKTADIR:</a:t>
            </a:r>
            <a:endParaRPr lang="tr-TR" sz="2800" dirty="0"/>
          </a:p>
        </p:txBody>
      </p:sp>
    </p:spTree>
    <p:extLst>
      <p:ext uri="{BB962C8B-B14F-4D97-AF65-F5344CB8AC3E}">
        <p14:creationId xmlns="" xmlns:p14="http://schemas.microsoft.com/office/powerpoint/2010/main" val="30427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F302176B-0E47-46AC-8F43-DAB4B8A37D06}" type="slidenum">
              <a:rPr lang="tr-TR" smtClean="0"/>
              <a:pPr/>
              <a:t>4</a:t>
            </a:fld>
            <a:endParaRPr lang="tr-TR"/>
          </a:p>
        </p:txBody>
      </p:sp>
      <p:pic>
        <p:nvPicPr>
          <p:cNvPr id="1026" name="Picture 2" descr="C:\Users\engin\Desktop\Engelliler\256.jpg"/>
          <p:cNvPicPr>
            <a:picLocks noChangeAspect="1" noChangeArrowheads="1"/>
          </p:cNvPicPr>
          <p:nvPr/>
        </p:nvPicPr>
        <p:blipFill>
          <a:blip r:embed="rId2" cstate="print"/>
          <a:srcRect/>
          <a:stretch>
            <a:fillRect/>
          </a:stretch>
        </p:blipFill>
        <p:spPr bwMode="auto">
          <a:xfrm>
            <a:off x="179512" y="260648"/>
            <a:ext cx="8801786" cy="63813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712968" cy="64807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spcBef>
                <a:spcPts val="840"/>
              </a:spcBef>
              <a:spcAft>
                <a:spcPts val="840"/>
              </a:spcAft>
            </a:pPr>
            <a:r>
              <a:rPr lang="ar-AE" sz="4000" b="1" dirty="0" smtClean="0">
                <a:solidFill>
                  <a:srgbClr val="000000"/>
                </a:solidFill>
                <a:latin typeface="Times New Roman" pitchFamily="18" charset="0"/>
                <a:cs typeface="Times New Roman" pitchFamily="18" charset="0"/>
              </a:rPr>
              <a:t>ثُمَّ سَوَّاهُ وَنَفَخَ فِيهِ مِنْ رُوحِهِ وَجَعَلَ لَكُمُ السَّمْعَ </a:t>
            </a:r>
            <a:r>
              <a:rPr lang="tr-TR" sz="4000" b="1" dirty="0" smtClean="0">
                <a:solidFill>
                  <a:srgbClr val="000000"/>
                </a:solidFill>
                <a:latin typeface="Times New Roman" pitchFamily="18" charset="0"/>
                <a:cs typeface="Times New Roman" pitchFamily="18" charset="0"/>
              </a:rPr>
              <a:t> </a:t>
            </a:r>
            <a:r>
              <a:rPr lang="tr-TR" sz="4800" b="1" dirty="0" smtClean="0">
                <a:solidFill>
                  <a:srgbClr val="000000"/>
                </a:solidFill>
                <a:latin typeface="Times New Roman" pitchFamily="18" charset="0"/>
                <a:cs typeface="Times New Roman" pitchFamily="18" charset="0"/>
              </a:rPr>
              <a:t>*</a:t>
            </a:r>
            <a:r>
              <a:rPr lang="ar-AE" sz="4000" b="1" dirty="0" smtClean="0">
                <a:solidFill>
                  <a:srgbClr val="000000"/>
                </a:solidFill>
                <a:latin typeface="Times New Roman" pitchFamily="18" charset="0"/>
                <a:cs typeface="Times New Roman" pitchFamily="18" charset="0"/>
              </a:rPr>
              <a:t>وَالْأَبْصَارَ وَالْأَفْئِدَة</a:t>
            </a:r>
            <a:r>
              <a:rPr lang="ar-AE" sz="4400" b="1" dirty="0" smtClean="0">
                <a:solidFill>
                  <a:srgbClr val="000000"/>
                </a:solidFill>
                <a:latin typeface="Times New Roman" pitchFamily="18" charset="0"/>
                <a:cs typeface="Times New Roman" pitchFamily="18" charset="0"/>
              </a:rPr>
              <a:t> </a:t>
            </a:r>
            <a:r>
              <a:rPr lang="ar-AE" sz="4000" b="1" dirty="0" smtClean="0">
                <a:solidFill>
                  <a:srgbClr val="000000"/>
                </a:solidFill>
                <a:latin typeface="Times New Roman" pitchFamily="18" charset="0"/>
                <a:cs typeface="Times New Roman" pitchFamily="18" charset="0"/>
              </a:rPr>
              <a:t>قَلِيلًا مَا تَشْكُرُونَ</a:t>
            </a:r>
            <a:r>
              <a:rPr lang="tr-TR" sz="4000" b="1" dirty="0" smtClean="0">
                <a:solidFill>
                  <a:srgbClr val="000000"/>
                </a:solidFill>
                <a:latin typeface="Times New Roman" pitchFamily="18" charset="0"/>
                <a:cs typeface="Times New Roman" pitchFamily="18" charset="0"/>
              </a:rPr>
              <a:t> </a:t>
            </a:r>
          </a:p>
          <a:p>
            <a:pPr indent="457200" algn="ctr">
              <a:lnSpc>
                <a:spcPct val="150000"/>
              </a:lnSpc>
              <a:spcBef>
                <a:spcPts val="840"/>
              </a:spcBef>
              <a:spcAft>
                <a:spcPts val="840"/>
              </a:spcAft>
            </a:pPr>
            <a:r>
              <a:rPr lang="tr-TR" sz="2800" dirty="0" smtClean="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“SONRA İNSANI ŞEKİLLENDİRİP ONA RUHUNDAN ÜFLEDİ. SİZİN İÇİN İŞİTME, GÖRME VE İDRÂK ORGANLARI YARATTI NE KADAR AZ ŞÜKREDİYORSUNUZ” </a:t>
            </a:r>
            <a:r>
              <a:rPr lang="tr-TR" sz="1400" dirty="0" smtClean="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(SECDE, 32/9)</a:t>
            </a:r>
          </a:p>
          <a:p>
            <a:pPr indent="457200" algn="ctr">
              <a:lnSpc>
                <a:spcPct val="150000"/>
              </a:lnSpc>
              <a:spcBef>
                <a:spcPts val="840"/>
              </a:spcBef>
              <a:spcAft>
                <a:spcPts val="840"/>
              </a:spcAft>
            </a:pPr>
            <a:r>
              <a:rPr lang="tr-TR" sz="14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Slayt Numarası Yer Tutucusu"/>
          <p:cNvSpPr>
            <a:spLocks noGrp="1"/>
          </p:cNvSpPr>
          <p:nvPr>
            <p:ph type="sldNum" sz="quarter" idx="12"/>
          </p:nvPr>
        </p:nvSpPr>
        <p:spPr/>
        <p:txBody>
          <a:bodyPr/>
          <a:lstStyle/>
          <a:p>
            <a:fld id="{AF792228-1BDC-4E49-A8C0-4A70902834CA}" type="slidenum">
              <a:rPr lang="tr-TR" sz="1600" b="1" smtClean="0">
                <a:solidFill>
                  <a:schemeClr val="tx1"/>
                </a:solidFill>
              </a:rPr>
              <a:pPr/>
              <a:t>5</a:t>
            </a:fld>
            <a:endParaRPr lang="tr-TR" sz="1600" b="1" dirty="0">
              <a:solidFill>
                <a:schemeClr val="tx1"/>
              </a:solidFill>
            </a:endParaRPr>
          </a:p>
        </p:txBody>
      </p:sp>
      <p:sp>
        <p:nvSpPr>
          <p:cNvPr id="4" name="3 Metin kutusu"/>
          <p:cNvSpPr txBox="1"/>
          <p:nvPr/>
        </p:nvSpPr>
        <p:spPr>
          <a:xfrm>
            <a:off x="2843808" y="188640"/>
            <a:ext cx="3456384" cy="584775"/>
          </a:xfrm>
          <a:prstGeom prst="rect">
            <a:avLst/>
          </a:prstGeom>
          <a:solidFill>
            <a:srgbClr val="FFFF00"/>
          </a:solidFill>
        </p:spPr>
        <p:txBody>
          <a:bodyPr wrap="square" rtlCol="0">
            <a:spAutoFit/>
          </a:bodyPr>
          <a:lstStyle/>
          <a:p>
            <a:pPr algn="ctr"/>
            <a:r>
              <a:rPr lang="tr-TR" sz="3200" b="1" dirty="0" smtClean="0">
                <a:solidFill>
                  <a:srgbClr val="C00000"/>
                </a:solidFill>
              </a:rPr>
              <a:t>AYET-İ KERİME</a:t>
            </a:r>
            <a:endParaRPr lang="tr-TR" sz="2400" b="1" dirty="0">
              <a:solidFill>
                <a:srgbClr val="C00000"/>
              </a:solidFill>
            </a:endParaRPr>
          </a:p>
        </p:txBody>
      </p:sp>
    </p:spTree>
    <p:extLst>
      <p:ext uri="{BB962C8B-B14F-4D97-AF65-F5344CB8AC3E}">
        <p14:creationId xmlns="" xmlns:p14="http://schemas.microsoft.com/office/powerpoint/2010/main" val="400164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07000"/>
              </a:lnSpc>
              <a:spcBef>
                <a:spcPts val="840"/>
              </a:spcBef>
              <a:spcAft>
                <a:spcPts val="840"/>
              </a:spcAft>
            </a:pPr>
            <a:endParaRPr lang="tr-TR" sz="24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endParaRPr>
          </a:p>
          <a:p>
            <a:pPr indent="457200" algn="ctr"/>
            <a:r>
              <a:rPr lang="tr-TR" sz="2400"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YÜCE ALLAH, İNSANLARI SERVETLERİ, IRKLARI, RENKLERİ, CİNSİYETLERİ, DİLLERİ, NESEPLERİ, FİZYOLOJİK YAPILARI, ENGELLİ VEYA SAĞLIKLI OLUŞLARI AÇISINDAN DEĞERLENDİRMEZ.</a:t>
            </a:r>
          </a:p>
          <a:p>
            <a:pPr indent="457200" algn="ctr"/>
            <a:r>
              <a:rPr lang="tr-TR" sz="2400" dirty="0" smtClean="0">
                <a:solidFill>
                  <a:srgbClr val="00B0F0"/>
                </a:solidFill>
                <a:latin typeface="Arial Black" panose="020B0A04020102020204" pitchFamily="34" charset="0"/>
                <a:ea typeface="Times New Roman" panose="02020603050405020304" pitchFamily="18" charset="0"/>
                <a:cs typeface="Times New Roman" panose="02020603050405020304" pitchFamily="18" charset="0"/>
              </a:rPr>
              <a:t> </a:t>
            </a:r>
            <a:r>
              <a:rPr lang="tr-TR" sz="24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ONLARI  ÎMAN, SÂLİH AMEL, GÜZEL AHLÂK, İBADET VE İTÂATLERİ</a:t>
            </a:r>
          </a:p>
          <a:p>
            <a:pPr indent="457200" algn="ctr"/>
            <a:r>
              <a:rPr lang="tr-TR" sz="24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r>
              <a:rPr lang="tr-TR" sz="24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VEYA İNKÂR, ŞİRK, NİFÂK, İSYAN VE KÖTÜ DAVRANIŞLARI,</a:t>
            </a:r>
          </a:p>
          <a:p>
            <a:pPr indent="457200" algn="ctr"/>
            <a:r>
              <a:rPr lang="tr-TR" sz="24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TAKVA VEYA ZULÜM SAHİBİ OLUP OLMAMALARI AÇISINDAN DEĞERLENDİRİR.</a:t>
            </a:r>
          </a:p>
          <a:p>
            <a:pPr indent="457200" algn="ctr"/>
            <a:endParaRPr lang="tr-TR" sz="2400" dirty="0" smtClean="0">
              <a:solidFill>
                <a:srgbClr val="000000"/>
              </a:solidFill>
              <a:latin typeface="Arial Black" panose="020B0A04020102020204" pitchFamily="34" charset="0"/>
              <a:ea typeface="Calibri" panose="020F0502020204030204" pitchFamily="34" charset="0"/>
              <a:cs typeface="Times New Roman" panose="02020603050405020304" pitchFamily="18" charset="0"/>
            </a:endParaRPr>
          </a:p>
          <a:p>
            <a:pPr indent="457200" algn="ct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indent="457200" algn="ctr"/>
            <a:r>
              <a:rPr lang="ar-AE" sz="4000" b="1" dirty="0" smtClean="0">
                <a:solidFill>
                  <a:srgbClr val="00B050"/>
                </a:solidFill>
                <a:latin typeface="Simplified Arabic" panose="02020603050405020304" pitchFamily="18" charset="-78"/>
                <a:cs typeface="Simplified Arabic" panose="02020603050405020304" pitchFamily="18" charset="-78"/>
              </a:rPr>
              <a:t>إِنَّ </a:t>
            </a:r>
            <a:r>
              <a:rPr lang="ar-AE" sz="4000" b="1" dirty="0">
                <a:solidFill>
                  <a:srgbClr val="00B050"/>
                </a:solidFill>
                <a:latin typeface="Simplified Arabic" panose="02020603050405020304" pitchFamily="18" charset="-78"/>
                <a:cs typeface="Simplified Arabic" panose="02020603050405020304" pitchFamily="18" charset="-78"/>
              </a:rPr>
              <a:t>أَكْرَمَكُمْ عِندَ اللَّهِ أَتْقَاكُمْ إِنَّ اللَّهَ عَلِيمٌ </a:t>
            </a:r>
            <a:r>
              <a:rPr lang="ar-AE" sz="4000" b="1" dirty="0" smtClean="0">
                <a:solidFill>
                  <a:srgbClr val="00B050"/>
                </a:solidFill>
                <a:latin typeface="Simplified Arabic" panose="02020603050405020304" pitchFamily="18" charset="-78"/>
                <a:cs typeface="Simplified Arabic" panose="02020603050405020304" pitchFamily="18" charset="-78"/>
              </a:rPr>
              <a:t>خَبِيرٌ</a:t>
            </a:r>
            <a:endParaRPr lang="tr-TR" sz="2800" b="1" dirty="0" smtClean="0">
              <a:solidFill>
                <a:srgbClr val="00B050"/>
              </a:solidFill>
              <a:latin typeface="Simplified Arabic" panose="02020603050405020304" pitchFamily="18" charset="-78"/>
              <a:cs typeface="Simplified Arabic" panose="02020603050405020304" pitchFamily="18" charset="-78"/>
            </a:endParaRPr>
          </a:p>
          <a:p>
            <a:pPr indent="457200" algn="ctr"/>
            <a:r>
              <a:rPr lang="tr-TR" sz="2400"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"ALLAH KATINDA EN ÜSTÜN OLANINIZ EN MUTTAKÎ OLANINIZDIR </a:t>
            </a:r>
            <a:r>
              <a:rPr lang="tr-TR" sz="2400" dirty="0" smtClean="0">
                <a:solidFill>
                  <a:srgbClr val="00B050"/>
                </a:solidFill>
                <a:latin typeface="Arial Black" panose="020B0A04020102020204" pitchFamily="34" charset="0"/>
              </a:rPr>
              <a:t>. </a:t>
            </a:r>
          </a:p>
          <a:p>
            <a:pPr indent="457200" algn="ctr"/>
            <a:r>
              <a:rPr lang="tr-TR" sz="2400" dirty="0" smtClean="0">
                <a:solidFill>
                  <a:srgbClr val="00B050"/>
                </a:solidFill>
                <a:latin typeface="Arial Black" panose="020B0A04020102020204" pitchFamily="34" charset="0"/>
              </a:rPr>
              <a:t>ŞÜPHESİZ ALLAH BİLENDİR, HER ŞEYDEN HABERDARDIR.</a:t>
            </a:r>
            <a:r>
              <a:rPr lang="tr-TR" sz="2400"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 "</a:t>
            </a:r>
            <a:r>
              <a:rPr lang="tr-TR" sz="1600"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 </a:t>
            </a:r>
            <a:r>
              <a:rPr lang="tr-TR" sz="1200"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  </a:t>
            </a:r>
            <a:r>
              <a:rPr lang="tr-TR" sz="1400" dirty="0" smtClean="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a:t>
            </a:r>
            <a:r>
              <a:rPr lang="tr-TR" sz="1400" dirty="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Hucûrât, </a:t>
            </a:r>
            <a:r>
              <a:rPr lang="tr-TR" sz="1400" dirty="0" smtClean="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13) </a:t>
            </a:r>
            <a:endParaRPr lang="tr-TR" dirty="0" smtClean="0">
              <a:solidFill>
                <a:schemeClr val="tx1"/>
              </a:solidFill>
              <a:latin typeface="Arial Black" panose="020B0A04020102020204" pitchFamily="34" charset="0"/>
              <a:ea typeface="Times New Roman" panose="02020603050405020304" pitchFamily="18" charset="0"/>
              <a:cs typeface="Times New Roman" panose="02020603050405020304" pitchFamily="18" charset="0"/>
            </a:endParaRPr>
          </a:p>
          <a:p>
            <a:pPr indent="457200" algn="ctr">
              <a:lnSpc>
                <a:spcPct val="107000"/>
              </a:lnSpc>
              <a:spcBef>
                <a:spcPts val="840"/>
              </a:spcBef>
              <a:spcAft>
                <a:spcPts val="840"/>
              </a:spcAft>
            </a:pPr>
            <a:r>
              <a:rPr lang="tr-TR" sz="28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Slayt Numarası Yer Tutucusu"/>
          <p:cNvSpPr>
            <a:spLocks noGrp="1"/>
          </p:cNvSpPr>
          <p:nvPr>
            <p:ph type="sldNum" sz="quarter" idx="12"/>
          </p:nvPr>
        </p:nvSpPr>
        <p:spPr>
          <a:xfrm>
            <a:off x="7086600" y="6492876"/>
            <a:ext cx="2057400" cy="365125"/>
          </a:xfrm>
        </p:spPr>
        <p:txBody>
          <a:bodyPr/>
          <a:lstStyle/>
          <a:p>
            <a:fld id="{AF792228-1BDC-4E49-A8C0-4A70902834CA}" type="slidenum">
              <a:rPr lang="tr-TR" sz="1600" b="1" smtClean="0">
                <a:solidFill>
                  <a:schemeClr val="tx1"/>
                </a:solidFill>
              </a:rPr>
              <a:pPr/>
              <a:t>6</a:t>
            </a:fld>
            <a:endParaRPr lang="tr-TR" sz="1600" b="1" dirty="0">
              <a:solidFill>
                <a:schemeClr val="tx1"/>
              </a:solidFill>
            </a:endParaRPr>
          </a:p>
        </p:txBody>
      </p:sp>
      <p:sp>
        <p:nvSpPr>
          <p:cNvPr id="4" name="3 Metin kutusu"/>
          <p:cNvSpPr txBox="1"/>
          <p:nvPr/>
        </p:nvSpPr>
        <p:spPr>
          <a:xfrm>
            <a:off x="179512" y="3861048"/>
            <a:ext cx="8712968" cy="523220"/>
          </a:xfrm>
          <a:prstGeom prst="rect">
            <a:avLst/>
          </a:prstGeom>
          <a:solidFill>
            <a:srgbClr val="7030A0"/>
          </a:solidFill>
        </p:spPr>
        <p:txBody>
          <a:bodyPr wrap="square" rtlCol="0">
            <a:spAutoFit/>
          </a:bodyPr>
          <a:lstStyle/>
          <a:p>
            <a:pPr algn="ctr"/>
            <a:r>
              <a:rPr lang="tr-TR" sz="2800" b="1" dirty="0" smtClean="0">
                <a:solidFill>
                  <a:srgbClr val="FFFF00"/>
                </a:solidFill>
              </a:rPr>
              <a:t>AYET-İ  KERİME</a:t>
            </a:r>
            <a:endParaRPr lang="tr-TR" sz="2800" b="1" dirty="0">
              <a:solidFill>
                <a:srgbClr val="FFFF00"/>
              </a:solidFill>
            </a:endParaRPr>
          </a:p>
        </p:txBody>
      </p:sp>
    </p:spTree>
    <p:extLst>
      <p:ext uri="{BB962C8B-B14F-4D97-AF65-F5344CB8AC3E}">
        <p14:creationId xmlns="" xmlns:p14="http://schemas.microsoft.com/office/powerpoint/2010/main" val="96035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tr-TR" sz="4800" b="1" dirty="0" smtClean="0">
              <a:solidFill>
                <a:srgbClr val="C00000"/>
              </a:solidFill>
              <a:latin typeface="Traditional Arabic" pitchFamily="18" charset="-78"/>
              <a:cs typeface="Traditional Arabic" pitchFamily="18" charset="-78"/>
            </a:endParaRPr>
          </a:p>
          <a:p>
            <a:pPr algn="r" rtl="1">
              <a:lnSpc>
                <a:spcPct val="150000"/>
              </a:lnSpc>
            </a:pPr>
            <a:r>
              <a:rPr lang="ar-SA" sz="4800" b="1" dirty="0" smtClean="0">
                <a:solidFill>
                  <a:srgbClr val="C00000"/>
                </a:solidFill>
                <a:latin typeface="Traditional Arabic" pitchFamily="18" charset="-78"/>
                <a:cs typeface="Traditional Arabic" pitchFamily="18" charset="-78"/>
              </a:rPr>
              <a:t>«إِنَّ اللهَ لَا يَنْظُرُ إِلَى صُوَرِكُمْ وَأَمْوَالِكُمْ، وَلَكِنْ يَنْظُرُ إِلَى قُلُوبِكُمْ وَأَعْمَالِكُمْ»</a:t>
            </a:r>
          </a:p>
          <a:p>
            <a:pPr algn="ctr"/>
            <a:r>
              <a:rPr lang="tr-TR" sz="4800" b="1" dirty="0" smtClean="0">
                <a:solidFill>
                  <a:srgbClr val="0070C0"/>
                </a:solidFill>
              </a:rPr>
              <a:t>"Allah sizin </a:t>
            </a:r>
            <a:r>
              <a:rPr lang="tr-TR" sz="4800" b="1" dirty="0" err="1" smtClean="0">
                <a:solidFill>
                  <a:srgbClr val="0070C0"/>
                </a:solidFill>
              </a:rPr>
              <a:t>sûretlerinize</a:t>
            </a:r>
            <a:r>
              <a:rPr lang="tr-TR" sz="4800" b="1" dirty="0" smtClean="0">
                <a:solidFill>
                  <a:srgbClr val="0070C0"/>
                </a:solidFill>
              </a:rPr>
              <a:t> ve mallarınıza bakmaz. Fakat, </a:t>
            </a:r>
            <a:r>
              <a:rPr lang="tr-TR" sz="4800" b="1" dirty="0" err="1" smtClean="0">
                <a:solidFill>
                  <a:srgbClr val="0070C0"/>
                </a:solidFill>
              </a:rPr>
              <a:t>kalblerinize</a:t>
            </a:r>
            <a:r>
              <a:rPr lang="tr-TR" sz="4800" b="1" dirty="0" smtClean="0">
                <a:solidFill>
                  <a:srgbClr val="0070C0"/>
                </a:solidFill>
              </a:rPr>
              <a:t> ve amellerinize bakar.“</a:t>
            </a:r>
          </a:p>
          <a:p>
            <a:pPr algn="ctr"/>
            <a:r>
              <a:rPr lang="tr-TR" sz="2800" b="1" dirty="0" smtClean="0">
                <a:solidFill>
                  <a:srgbClr val="0070C0"/>
                </a:solidFill>
              </a:rPr>
              <a:t>   </a:t>
            </a:r>
            <a:endParaRPr lang="tr-TR" sz="4800" b="1" dirty="0" smtClean="0">
              <a:solidFill>
                <a:srgbClr val="0070C0"/>
              </a:solidFill>
            </a:endParaRPr>
          </a:p>
          <a:p>
            <a:pPr algn="ctr"/>
            <a:r>
              <a:rPr lang="tr-TR" sz="2000" b="1" dirty="0" smtClean="0">
                <a:solidFill>
                  <a:srgbClr val="0070C0"/>
                </a:solidFill>
              </a:rPr>
              <a:t>(Müslim, </a:t>
            </a:r>
            <a:r>
              <a:rPr lang="tr-TR" sz="2000" b="1" dirty="0" err="1" smtClean="0">
                <a:solidFill>
                  <a:srgbClr val="0070C0"/>
                </a:solidFill>
              </a:rPr>
              <a:t>Birr</a:t>
            </a:r>
            <a:r>
              <a:rPr lang="tr-TR" sz="2000" b="1" dirty="0" smtClean="0">
                <a:solidFill>
                  <a:srgbClr val="0070C0"/>
                </a:solidFill>
              </a:rPr>
              <a:t> 34) </a:t>
            </a:r>
            <a:endParaRPr lang="tr-TR" sz="2000" b="1" dirty="0">
              <a:solidFill>
                <a:srgbClr val="0070C0"/>
              </a:solidFill>
            </a:endParaRPr>
          </a:p>
        </p:txBody>
      </p:sp>
      <p:sp>
        <p:nvSpPr>
          <p:cNvPr id="3" name="2 Slayt Numarası Yer Tutucusu"/>
          <p:cNvSpPr>
            <a:spLocks noGrp="1"/>
          </p:cNvSpPr>
          <p:nvPr>
            <p:ph type="sldNum" sz="quarter" idx="12"/>
          </p:nvPr>
        </p:nvSpPr>
        <p:spPr/>
        <p:txBody>
          <a:bodyPr/>
          <a:lstStyle/>
          <a:p>
            <a:fld id="{AF792228-1BDC-4E49-A8C0-4A70902834CA}" type="slidenum">
              <a:rPr lang="tr-TR" sz="1600" b="1" smtClean="0">
                <a:solidFill>
                  <a:schemeClr val="tx1"/>
                </a:solidFill>
              </a:rPr>
              <a:pPr/>
              <a:t>7</a:t>
            </a:fld>
            <a:endParaRPr lang="tr-TR" sz="1600" b="1" dirty="0">
              <a:solidFill>
                <a:schemeClr val="tx1"/>
              </a:solidFill>
            </a:endParaRPr>
          </a:p>
        </p:txBody>
      </p:sp>
      <p:sp>
        <p:nvSpPr>
          <p:cNvPr id="4" name="3 Metin kutusu"/>
          <p:cNvSpPr txBox="1"/>
          <p:nvPr/>
        </p:nvSpPr>
        <p:spPr>
          <a:xfrm>
            <a:off x="0" y="0"/>
            <a:ext cx="9144000" cy="923330"/>
          </a:xfrm>
          <a:prstGeom prst="rect">
            <a:avLst/>
          </a:prstGeom>
          <a:solidFill>
            <a:srgbClr val="0070C0"/>
          </a:solidFill>
        </p:spPr>
        <p:txBody>
          <a:bodyPr wrap="square" rtlCol="0">
            <a:spAutoFit/>
          </a:bodyPr>
          <a:lstStyle/>
          <a:p>
            <a:pPr algn="ctr"/>
            <a:r>
              <a:rPr lang="tr-TR" sz="5400" b="1" dirty="0" smtClean="0">
                <a:solidFill>
                  <a:schemeClr val="bg1"/>
                </a:solidFill>
                <a:latin typeface="Acadian" pitchFamily="2" charset="0"/>
              </a:rPr>
              <a:t>HADİS -İ ŞERİF</a:t>
            </a:r>
            <a:endParaRPr lang="tr-TR" b="1" dirty="0">
              <a:solidFill>
                <a:schemeClr val="bg1"/>
              </a:solidFill>
              <a:latin typeface="Acadian" pitchFamily="2" charset="0"/>
            </a:endParaRPr>
          </a:p>
        </p:txBody>
      </p:sp>
    </p:spTree>
    <p:extLst>
      <p:ext uri="{BB962C8B-B14F-4D97-AF65-F5344CB8AC3E}">
        <p14:creationId xmlns="" xmlns:p14="http://schemas.microsoft.com/office/powerpoint/2010/main" val="403809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548680"/>
          </a:xfrm>
          <a:solidFill>
            <a:srgbClr val="FFFF00"/>
          </a:solidFill>
        </p:spPr>
        <p:txBody>
          <a:bodyPr>
            <a:normAutofit fontScale="90000"/>
          </a:bodyPr>
          <a:lstStyle/>
          <a:p>
            <a:r>
              <a:rPr lang="tr-TR" b="1" cap="all" dirty="0" smtClean="0"/>
              <a:t>Musibetlere  </a:t>
            </a:r>
            <a:r>
              <a:rPr lang="tr-TR" b="1" cap="all" dirty="0" err="1" smtClean="0"/>
              <a:t>SabIr</a:t>
            </a:r>
            <a:endParaRPr lang="tr-TR" b="1" cap="all" dirty="0"/>
          </a:p>
        </p:txBody>
      </p:sp>
      <p:sp>
        <p:nvSpPr>
          <p:cNvPr id="3" name="İçerik Yer Tutucusu 2"/>
          <p:cNvSpPr>
            <a:spLocks noGrp="1"/>
          </p:cNvSpPr>
          <p:nvPr>
            <p:ph idx="1"/>
          </p:nvPr>
        </p:nvSpPr>
        <p:spPr>
          <a:xfrm>
            <a:off x="0" y="1196752"/>
            <a:ext cx="9144000" cy="5661248"/>
          </a:xfrm>
          <a:solidFill>
            <a:schemeClr val="accent6">
              <a:lumMod val="20000"/>
              <a:lumOff val="80000"/>
            </a:schemeClr>
          </a:solidFill>
        </p:spPr>
        <p:txBody>
          <a:bodyPr>
            <a:normAutofit fontScale="85000" lnSpcReduction="20000"/>
          </a:bodyPr>
          <a:lstStyle/>
          <a:p>
            <a:pPr algn="r" rtl="1">
              <a:lnSpc>
                <a:spcPct val="150000"/>
              </a:lnSpc>
              <a:buNone/>
            </a:pPr>
            <a:r>
              <a:rPr lang="tr-TR" sz="4000" b="1" dirty="0" smtClean="0">
                <a:latin typeface="Traditional Arabic" pitchFamily="18" charset="-78"/>
                <a:cs typeface="Traditional Arabic" pitchFamily="18" charset="-78"/>
              </a:rPr>
              <a:t>   </a:t>
            </a:r>
            <a:r>
              <a:rPr lang="ar-SA" sz="4000" b="1" dirty="0" smtClean="0">
                <a:latin typeface="Traditional Arabic" pitchFamily="18" charset="-78"/>
                <a:cs typeface="Traditional Arabic" pitchFamily="18" charset="-78"/>
              </a:rPr>
              <a:t>وَلَنَبْلُوَنَّكُمْ </a:t>
            </a:r>
            <a:r>
              <a:rPr lang="ar-SA" sz="4000" b="1" dirty="0">
                <a:latin typeface="Traditional Arabic" pitchFamily="18" charset="-78"/>
                <a:cs typeface="Traditional Arabic" pitchFamily="18" charset="-78"/>
              </a:rPr>
              <a:t>بِشَيْءٍ </a:t>
            </a:r>
            <a:r>
              <a:rPr lang="ar-SA" sz="4000" b="1" dirty="0" smtClean="0">
                <a:latin typeface="Traditional Arabic" pitchFamily="18" charset="-78"/>
                <a:cs typeface="Traditional Arabic" pitchFamily="18" charset="-78"/>
              </a:rPr>
              <a:t>مِنَ الْخَوْف وَالْجُوعِ</a:t>
            </a:r>
            <a:r>
              <a:rPr lang="tr-TR" sz="4000" b="1" dirty="0" smtClean="0">
                <a:latin typeface="Traditional Arabic" pitchFamily="18" charset="-78"/>
                <a:cs typeface="Traditional Arabic" pitchFamily="18" charset="-78"/>
              </a:rPr>
              <a:t> </a:t>
            </a:r>
            <a:r>
              <a:rPr lang="ar-SA" sz="4000" b="1" dirty="0" smtClean="0">
                <a:latin typeface="Traditional Arabic" pitchFamily="18" charset="-78"/>
                <a:cs typeface="Traditional Arabic" pitchFamily="18" charset="-78"/>
              </a:rPr>
              <a:t>وَنَقْصٍ مِنَ الأَموَالِ </a:t>
            </a:r>
            <a:r>
              <a:rPr lang="ar-SA" sz="4000" b="1" dirty="0">
                <a:latin typeface="Traditional Arabic" pitchFamily="18" charset="-78"/>
                <a:cs typeface="Traditional Arabic" pitchFamily="18" charset="-78"/>
              </a:rPr>
              <a:t>وَالأنفُسِ وَالثَّمَرَاتِ وَبَشِّرِ </a:t>
            </a:r>
            <a:r>
              <a:rPr lang="ar-SA" sz="4000" b="1" dirty="0" smtClean="0">
                <a:latin typeface="Traditional Arabic" pitchFamily="18" charset="-78"/>
                <a:cs typeface="Traditional Arabic" pitchFamily="18" charset="-78"/>
              </a:rPr>
              <a:t>الصَّابِرِينَ</a:t>
            </a:r>
            <a:r>
              <a:rPr lang="tr-TR" sz="4000" b="1" dirty="0" smtClean="0">
                <a:latin typeface="Traditional Arabic" pitchFamily="18" charset="-78"/>
                <a:cs typeface="Traditional Arabic" pitchFamily="18" charset="-78"/>
              </a:rPr>
              <a:t> </a:t>
            </a:r>
            <a:r>
              <a:rPr lang="ar-SA" sz="3000" b="1" dirty="0" smtClean="0">
                <a:solidFill>
                  <a:srgbClr val="C00000"/>
                </a:solidFill>
                <a:latin typeface="Traditional Arabic" pitchFamily="18" charset="-78"/>
                <a:cs typeface="Traditional Arabic" pitchFamily="18" charset="-78"/>
              </a:rPr>
              <a:t>{</a:t>
            </a:r>
            <a:r>
              <a:rPr lang="ar-SA" sz="3000" b="1" dirty="0">
                <a:solidFill>
                  <a:srgbClr val="C00000"/>
                </a:solidFill>
                <a:latin typeface="Traditional Arabic" pitchFamily="18" charset="-78"/>
                <a:cs typeface="Traditional Arabic" pitchFamily="18" charset="-78"/>
              </a:rPr>
              <a:t>155}</a:t>
            </a:r>
            <a:r>
              <a:rPr lang="ar-SA" sz="4000" b="1" dirty="0">
                <a:latin typeface="Traditional Arabic" pitchFamily="18" charset="-78"/>
                <a:cs typeface="Traditional Arabic" pitchFamily="18" charset="-78"/>
              </a:rPr>
              <a:t> الَّذِينَ إِذَا أَصَابَتْهُم </a:t>
            </a:r>
            <a:r>
              <a:rPr lang="ar-SA" sz="4000" b="1" dirty="0" smtClean="0">
                <a:latin typeface="Traditional Arabic" pitchFamily="18" charset="-78"/>
                <a:cs typeface="Traditional Arabic" pitchFamily="18" charset="-78"/>
              </a:rPr>
              <a:t>مُصِيبَةٌ قَالُوا </a:t>
            </a:r>
            <a:r>
              <a:rPr lang="ar-SA" sz="4000" b="1" dirty="0">
                <a:latin typeface="Traditional Arabic" pitchFamily="18" charset="-78"/>
                <a:cs typeface="Traditional Arabic" pitchFamily="18" charset="-78"/>
              </a:rPr>
              <a:t>إِنَّا لِلّهِ وَإِنَّـا إِلَيْهِ </a:t>
            </a:r>
            <a:r>
              <a:rPr lang="ar-SA" sz="4000" b="1" dirty="0" smtClean="0">
                <a:latin typeface="Traditional Arabic" pitchFamily="18" charset="-78"/>
                <a:cs typeface="Traditional Arabic" pitchFamily="18" charset="-78"/>
              </a:rPr>
              <a:t>رَاجِعونَ</a:t>
            </a:r>
            <a:r>
              <a:rPr lang="tr-TR" sz="4000" b="1" dirty="0" smtClean="0">
                <a:latin typeface="Traditional Arabic" pitchFamily="18" charset="-78"/>
                <a:cs typeface="Traditional Arabic" pitchFamily="18" charset="-78"/>
              </a:rPr>
              <a:t>  </a:t>
            </a:r>
            <a:r>
              <a:rPr lang="tr-TR" sz="3000" b="1" dirty="0" smtClean="0">
                <a:solidFill>
                  <a:srgbClr val="C00000"/>
                </a:solidFill>
                <a:latin typeface="Traditional Arabic" pitchFamily="18" charset="-78"/>
                <a:cs typeface="Traditional Arabic" pitchFamily="18" charset="-78"/>
              </a:rPr>
              <a:t>{156} </a:t>
            </a:r>
            <a:endParaRPr lang="en-US" sz="4000" b="1" dirty="0">
              <a:solidFill>
                <a:srgbClr val="C00000"/>
              </a:solidFill>
              <a:latin typeface="Traditional Arabic" pitchFamily="18" charset="-78"/>
              <a:cs typeface="Traditional Arabic" pitchFamily="18" charset="-78"/>
            </a:endParaRPr>
          </a:p>
          <a:p>
            <a:pPr algn="just">
              <a:buNone/>
            </a:pPr>
            <a:r>
              <a:rPr lang="tr-TR" b="1" i="1" dirty="0" smtClean="0"/>
              <a:t>    </a:t>
            </a:r>
            <a:r>
              <a:rPr lang="tr-TR" sz="3500" b="1" i="1" dirty="0" smtClean="0">
                <a:solidFill>
                  <a:srgbClr val="C00000"/>
                </a:solidFill>
              </a:rPr>
              <a:t>155.</a:t>
            </a:r>
            <a:r>
              <a:rPr lang="tr-TR" sz="3500" b="1" i="1" dirty="0" smtClean="0"/>
              <a:t> </a:t>
            </a:r>
            <a:r>
              <a:rPr lang="tr-TR" sz="3500" b="1" i="1" dirty="0" err="1" smtClean="0"/>
              <a:t>Andolsun</a:t>
            </a:r>
            <a:r>
              <a:rPr lang="tr-TR" sz="3500" b="1" i="1" dirty="0" smtClean="0"/>
              <a:t> ki sizi biraz korku ve açlık; mallardan, canlardan ve ürünlerden biraz azaltma (fakirlik) ile deneriz. (Ey Peygamber! ) Sabredenleri müjdele !</a:t>
            </a:r>
          </a:p>
          <a:p>
            <a:pPr algn="just">
              <a:buNone/>
            </a:pPr>
            <a:r>
              <a:rPr lang="tr-TR" sz="3500" b="1" i="1" dirty="0" smtClean="0"/>
              <a:t> </a:t>
            </a:r>
            <a:br>
              <a:rPr lang="tr-TR" sz="3500" b="1" i="1" dirty="0" smtClean="0"/>
            </a:br>
            <a:r>
              <a:rPr lang="tr-TR" sz="3500" b="1" i="1" dirty="0" smtClean="0">
                <a:solidFill>
                  <a:srgbClr val="C00000"/>
                </a:solidFill>
              </a:rPr>
              <a:t>156.</a:t>
            </a:r>
            <a:r>
              <a:rPr lang="tr-TR" sz="3500" b="1" i="1" dirty="0" smtClean="0"/>
              <a:t> O sabredenler, kendilerine bir belâ geldiği zaman: Biz Allah'ın kullarıyız ve biz O'na döneceğiz, derler. </a:t>
            </a:r>
          </a:p>
          <a:p>
            <a:pPr algn="ctr">
              <a:buNone/>
            </a:pPr>
            <a:r>
              <a:rPr lang="tr-TR" sz="3500" b="1" i="1" dirty="0" smtClean="0"/>
              <a:t/>
            </a:r>
            <a:br>
              <a:rPr lang="tr-TR" sz="3500" b="1" i="1" dirty="0" smtClean="0"/>
            </a:br>
            <a:r>
              <a:rPr lang="tr-TR" sz="2400" b="1" dirty="0" smtClean="0"/>
              <a:t>(</a:t>
            </a:r>
            <a:r>
              <a:rPr lang="tr-TR" sz="2100" b="1" dirty="0" smtClean="0"/>
              <a:t>Bakara 155-156)</a:t>
            </a:r>
            <a:endParaRPr lang="tr-TR" b="1" dirty="0" smtClean="0"/>
          </a:p>
          <a:p>
            <a:pPr algn="just">
              <a:buNone/>
            </a:pPr>
            <a:endParaRPr lang="tr-TR" b="1" i="1" dirty="0" smtClean="0"/>
          </a:p>
        </p:txBody>
      </p:sp>
      <p:sp>
        <p:nvSpPr>
          <p:cNvPr id="4" name="3 Metin kutusu"/>
          <p:cNvSpPr txBox="1"/>
          <p:nvPr/>
        </p:nvSpPr>
        <p:spPr>
          <a:xfrm>
            <a:off x="2915816" y="620688"/>
            <a:ext cx="3312368" cy="461665"/>
          </a:xfrm>
          <a:prstGeom prst="rect">
            <a:avLst/>
          </a:prstGeom>
          <a:solidFill>
            <a:srgbClr val="FF0000"/>
          </a:solidFill>
        </p:spPr>
        <p:txBody>
          <a:bodyPr wrap="square" rtlCol="0">
            <a:spAutoFit/>
          </a:bodyPr>
          <a:lstStyle/>
          <a:p>
            <a:pPr algn="ctr"/>
            <a:r>
              <a:rPr lang="tr-TR" sz="2400" b="1" dirty="0" smtClean="0"/>
              <a:t>AYET-İ  KERİMİ</a:t>
            </a:r>
            <a:endParaRPr lang="tr-TR" b="1" dirty="0"/>
          </a:p>
        </p:txBody>
      </p:sp>
      <p:sp>
        <p:nvSpPr>
          <p:cNvPr id="5"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8</a:t>
            </a:fld>
            <a:endParaRPr lang="tr-TR" sz="1600" b="1" dirty="0">
              <a:solidFill>
                <a:schemeClr val="tx1"/>
              </a:solidFill>
            </a:endParaRPr>
          </a:p>
        </p:txBody>
      </p:sp>
    </p:spTree>
    <p:extLst>
      <p:ext uri="{BB962C8B-B14F-4D97-AF65-F5344CB8AC3E}">
        <p14:creationId xmlns:p14="http://schemas.microsoft.com/office/powerpoint/2010/main" xmlns="" val="233280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3635896" y="1196752"/>
            <a:ext cx="5508104" cy="5472608"/>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rtl="1">
              <a:lnSpc>
                <a:spcPct val="170000"/>
              </a:lnSpc>
              <a:buNone/>
            </a:pPr>
            <a:r>
              <a:rPr lang="tr-TR" sz="4300" b="1" dirty="0" smtClean="0">
                <a:latin typeface="Traditional Arabic" pitchFamily="18" charset="-78"/>
                <a:cs typeface="Traditional Arabic" pitchFamily="18" charset="-78"/>
              </a:rPr>
              <a:t> </a:t>
            </a:r>
            <a:r>
              <a:rPr lang="ar-SA" sz="4300" b="1" dirty="0" smtClean="0">
                <a:latin typeface="Traditional Arabic" pitchFamily="18" charset="-78"/>
                <a:cs typeface="Traditional Arabic" pitchFamily="18" charset="-78"/>
              </a:rPr>
              <a:t>قَارِبُوا </a:t>
            </a:r>
            <a:r>
              <a:rPr lang="ar-SA" sz="4300" b="1" dirty="0">
                <a:latin typeface="Traditional Arabic" pitchFamily="18" charset="-78"/>
                <a:cs typeface="Traditional Arabic" pitchFamily="18" charset="-78"/>
              </a:rPr>
              <a:t>وَسَدِّدُوا فَفى كُلِّ مَا يُصَابُ بِهِ الْمُسْلِمُ كَفَّارَةٌ حَتَّى النَّكْبَة يُنْكَبُهَا وَالشَّوْكَة </a:t>
            </a:r>
            <a:r>
              <a:rPr lang="ar-SA" sz="4300" b="1" dirty="0" smtClean="0">
                <a:latin typeface="Traditional Arabic" pitchFamily="18" charset="-78"/>
                <a:cs typeface="Traditional Arabic" pitchFamily="18" charset="-78"/>
              </a:rPr>
              <a:t>يُشَاكُهَا</a:t>
            </a:r>
            <a:r>
              <a:rPr lang="tr-TR" sz="4300" b="1" dirty="0" smtClean="0">
                <a:latin typeface="Traditional Arabic" pitchFamily="18" charset="-78"/>
                <a:cs typeface="Traditional Arabic" pitchFamily="18" charset="-78"/>
              </a:rPr>
              <a:t>    </a:t>
            </a:r>
            <a:endParaRPr lang="tr-TR" sz="4300" b="1" dirty="0">
              <a:latin typeface="Traditional Arabic" pitchFamily="18" charset="-78"/>
              <a:cs typeface="Traditional Arabic" pitchFamily="18" charset="-78"/>
            </a:endParaRPr>
          </a:p>
          <a:p>
            <a:pPr algn="just">
              <a:buNone/>
            </a:pPr>
            <a:r>
              <a:rPr lang="tr-TR" b="1" dirty="0"/>
              <a:t> </a:t>
            </a:r>
            <a:r>
              <a:rPr lang="tr-TR" dirty="0" smtClean="0"/>
              <a:t> </a:t>
            </a:r>
            <a:r>
              <a:rPr lang="tr-TR" b="1" i="1" dirty="0" smtClean="0"/>
              <a:t>  ....</a:t>
            </a:r>
            <a:r>
              <a:rPr lang="tr-TR" b="1" i="1" dirty="0" err="1" smtClean="0"/>
              <a:t>Mü'mine</a:t>
            </a:r>
            <a:r>
              <a:rPr lang="tr-TR" b="1" i="1" dirty="0" smtClean="0"/>
              <a:t> </a:t>
            </a:r>
            <a:r>
              <a:rPr lang="tr-TR" b="1" i="1" dirty="0"/>
              <a:t>musibet nevinden her ne ulaşır ise </a:t>
            </a:r>
            <a:r>
              <a:rPr lang="tr-TR" b="1" i="1" u="sng" dirty="0"/>
              <a:t>günahlarına bir </a:t>
            </a:r>
            <a:r>
              <a:rPr lang="tr-TR" b="1" i="1" u="sng" dirty="0" err="1"/>
              <a:t>kefâret</a:t>
            </a:r>
            <a:r>
              <a:rPr lang="tr-TR" b="1" i="1" u="sng" dirty="0"/>
              <a:t> olur.</a:t>
            </a:r>
            <a:r>
              <a:rPr lang="tr-TR" b="1" i="1" dirty="0"/>
              <a:t> Musibet, beklenmedik bir hâdise olmuş, ayağına batan bir diken olmuş </a:t>
            </a:r>
            <a:r>
              <a:rPr lang="tr-TR" b="1" i="1" dirty="0" smtClean="0"/>
              <a:t>fark etmez</a:t>
            </a:r>
            <a:r>
              <a:rPr lang="tr-TR" b="1" i="1" dirty="0"/>
              <a:t>." </a:t>
            </a:r>
          </a:p>
          <a:p>
            <a:pPr algn="ctr">
              <a:buNone/>
            </a:pPr>
            <a:r>
              <a:rPr lang="tr-TR" sz="2100" b="1" dirty="0" smtClean="0"/>
              <a:t>(Müslim</a:t>
            </a:r>
            <a:r>
              <a:rPr lang="tr-TR" sz="2100" b="1" dirty="0"/>
              <a:t>, </a:t>
            </a:r>
            <a:r>
              <a:rPr lang="tr-TR" sz="2100" b="1" dirty="0" err="1"/>
              <a:t>Birr</a:t>
            </a:r>
            <a:r>
              <a:rPr lang="tr-TR" sz="2100" b="1" dirty="0"/>
              <a:t>, 52, III, </a:t>
            </a:r>
            <a:r>
              <a:rPr lang="tr-TR" sz="2100" b="1" dirty="0" smtClean="0"/>
              <a:t>1993)</a:t>
            </a:r>
            <a:endParaRPr lang="tr-TR" sz="2100" b="1" dirty="0"/>
          </a:p>
          <a:p>
            <a:pPr>
              <a:buNone/>
            </a:pPr>
            <a:r>
              <a:rPr lang="tr-TR" dirty="0"/>
              <a:t> </a:t>
            </a:r>
          </a:p>
          <a:p>
            <a:endParaRPr lang="tr-TR" dirty="0"/>
          </a:p>
        </p:txBody>
      </p:sp>
      <p:sp>
        <p:nvSpPr>
          <p:cNvPr id="4" name="Başlık 1"/>
          <p:cNvSpPr txBox="1">
            <a:spLocks/>
          </p:cNvSpPr>
          <p:nvPr/>
        </p:nvSpPr>
        <p:spPr>
          <a:xfrm>
            <a:off x="0" y="0"/>
            <a:ext cx="9144000" cy="548680"/>
          </a:xfrm>
          <a:prstGeom prst="rect">
            <a:avLst/>
          </a:prstGeom>
          <a:solidFill>
            <a:srgbClr val="FFFF00"/>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all" spc="0" normalizeH="0" baseline="0" noProof="0" smtClean="0">
                <a:ln>
                  <a:noFill/>
                </a:ln>
                <a:solidFill>
                  <a:schemeClr val="tx1"/>
                </a:solidFill>
                <a:effectLst/>
                <a:uLnTx/>
                <a:uFillTx/>
                <a:latin typeface="+mj-lt"/>
                <a:ea typeface="+mj-ea"/>
                <a:cs typeface="+mj-cs"/>
              </a:rPr>
              <a:t>Musibetlere  SabIr</a:t>
            </a:r>
            <a:endParaRPr kumimoji="0" lang="tr-TR" sz="4400" b="1" i="0" u="none" strike="noStrike" kern="1200" cap="all" spc="0" normalizeH="0" baseline="0" noProof="0" dirty="0">
              <a:ln>
                <a:noFill/>
              </a:ln>
              <a:solidFill>
                <a:schemeClr val="tx1"/>
              </a:solidFill>
              <a:effectLst/>
              <a:uLnTx/>
              <a:uFillTx/>
              <a:latin typeface="+mj-lt"/>
              <a:ea typeface="+mj-ea"/>
              <a:cs typeface="+mj-cs"/>
            </a:endParaRPr>
          </a:p>
        </p:txBody>
      </p:sp>
      <p:sp>
        <p:nvSpPr>
          <p:cNvPr id="5" name="4 Metin kutusu"/>
          <p:cNvSpPr txBox="1"/>
          <p:nvPr/>
        </p:nvSpPr>
        <p:spPr>
          <a:xfrm>
            <a:off x="2915816" y="620688"/>
            <a:ext cx="3312368" cy="461665"/>
          </a:xfrm>
          <a:prstGeom prst="rect">
            <a:avLst/>
          </a:prstGeom>
          <a:solidFill>
            <a:srgbClr val="00B0F0"/>
          </a:solidFill>
        </p:spPr>
        <p:txBody>
          <a:bodyPr wrap="square" rtlCol="0">
            <a:spAutoFit/>
          </a:bodyPr>
          <a:lstStyle/>
          <a:p>
            <a:pPr algn="ctr"/>
            <a:r>
              <a:rPr lang="tr-TR" sz="2400" b="1" dirty="0" smtClean="0"/>
              <a:t> HADİS-İ  ŞERİF</a:t>
            </a:r>
            <a:endParaRPr lang="tr-TR" b="1" dirty="0"/>
          </a:p>
        </p:txBody>
      </p:sp>
      <p:sp>
        <p:nvSpPr>
          <p:cNvPr id="6" name="2 Slayt Numarası Yer Tutucusu"/>
          <p:cNvSpPr>
            <a:spLocks noGrp="1"/>
          </p:cNvSpPr>
          <p:nvPr>
            <p:ph type="sldNum" sz="quarter" idx="12"/>
          </p:nvPr>
        </p:nvSpPr>
        <p:spPr>
          <a:xfrm>
            <a:off x="6553200" y="6356350"/>
            <a:ext cx="2133600" cy="365125"/>
          </a:xfrm>
        </p:spPr>
        <p:txBody>
          <a:bodyPr/>
          <a:lstStyle/>
          <a:p>
            <a:fld id="{AF792228-1BDC-4E49-A8C0-4A70902834CA}" type="slidenum">
              <a:rPr lang="tr-TR" sz="1600" b="1" smtClean="0">
                <a:solidFill>
                  <a:schemeClr val="tx1"/>
                </a:solidFill>
              </a:rPr>
              <a:pPr/>
              <a:t>9</a:t>
            </a:fld>
            <a:endParaRPr lang="tr-TR" sz="1600" b="1" dirty="0">
              <a:solidFill>
                <a:schemeClr val="tx1"/>
              </a:solidFill>
            </a:endParaRPr>
          </a:p>
        </p:txBody>
      </p:sp>
      <p:pic>
        <p:nvPicPr>
          <p:cNvPr id="5122" name="Picture 2" descr="C:\Users\engin\Desktop\Engelliler\+engelli-problemleri.jpg"/>
          <p:cNvPicPr>
            <a:picLocks noChangeAspect="1" noChangeArrowheads="1"/>
          </p:cNvPicPr>
          <p:nvPr/>
        </p:nvPicPr>
        <p:blipFill>
          <a:blip r:embed="rId2" cstate="print"/>
          <a:srcRect/>
          <a:stretch>
            <a:fillRect/>
          </a:stretch>
        </p:blipFill>
        <p:spPr bwMode="auto">
          <a:xfrm>
            <a:off x="0" y="1988840"/>
            <a:ext cx="3563888" cy="3444999"/>
          </a:xfrm>
          <a:prstGeom prst="rect">
            <a:avLst/>
          </a:prstGeom>
          <a:noFill/>
        </p:spPr>
      </p:pic>
    </p:spTree>
    <p:extLst>
      <p:ext uri="{BB962C8B-B14F-4D97-AF65-F5344CB8AC3E}">
        <p14:creationId xmlns:p14="http://schemas.microsoft.com/office/powerpoint/2010/main" xmlns="" val="275865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1859</Words>
  <Application>Microsoft Office PowerPoint</Application>
  <PresentationFormat>Ekran Gösterisi (4:3)</PresentationFormat>
  <Paragraphs>183</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ENGİN IŞIK</vt:lpstr>
      <vt:lpstr>Slayt 2</vt:lpstr>
      <vt:lpstr>Slayt 3</vt:lpstr>
      <vt:lpstr>Slayt 4</vt:lpstr>
      <vt:lpstr>Slayt 5</vt:lpstr>
      <vt:lpstr>Slayt 6</vt:lpstr>
      <vt:lpstr>Slayt 7</vt:lpstr>
      <vt:lpstr>Musibetlere  SabIr</vt:lpstr>
      <vt:lpstr> </vt:lpstr>
      <vt:lpstr>Slayt 10</vt:lpstr>
      <vt:lpstr>Slayt 11</vt:lpstr>
      <vt:lpstr>Slayt 12</vt:lpstr>
      <vt:lpstr>Manevİ  Engellİler- ÖZÜRLÜLER</vt:lpstr>
      <vt:lpstr>Manevİ  Engellİler- ÖZÜRLÜLER</vt:lpstr>
      <vt:lpstr>Manevİ  Engellİler- ÖZÜRLÜLER</vt:lpstr>
      <vt:lpstr>Slayt 16</vt:lpstr>
      <vt:lpstr>Rasulullah  Dönemİnde  Engellİler</vt:lpstr>
      <vt:lpstr>Slayt 18</vt:lpstr>
      <vt:lpstr>Rasulullah  Dönemİnde  Engellİ  SAHABELERDEN  BAZILARI</vt:lpstr>
      <vt:lpstr>Slayt 20</vt:lpstr>
      <vt:lpstr>Zâhir  isimli  çölde  yaşayan özürlü  bir  sahabe  vardı; </vt:lpstr>
      <vt:lpstr>Türkiye’de  Engelli  Oranı  %12.29</vt:lpstr>
      <vt:lpstr>Engelli Ceninin Kürtajla Alınması</vt:lpstr>
      <vt:lpstr>Engellİlere  YardImcI Olmak</vt:lpstr>
      <vt:lpstr>Engellİlere  engel Olmamak</vt:lpstr>
      <vt:lpstr>Engellİlere  YardImcI Olmak</vt:lpstr>
      <vt:lpstr>Slayt 27</vt:lpstr>
      <vt:lpstr>Slayt 28</vt:lpstr>
      <vt:lpstr> CUMANIZ MUBAREK OLSUN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ENGELLİLER</dc:title>
  <dc:creator>Mehmet ERGÜN</dc:creator>
  <cp:lastModifiedBy>engin</cp:lastModifiedBy>
  <cp:revision>95</cp:revision>
  <dcterms:created xsi:type="dcterms:W3CDTF">2012-11-04T11:50:29Z</dcterms:created>
  <dcterms:modified xsi:type="dcterms:W3CDTF">2016-05-28T13:56:22Z</dcterms:modified>
</cp:coreProperties>
</file>