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7" r:id="rId20"/>
    <p:sldId id="278" r:id="rId21"/>
    <p:sldId id="279" r:id="rId22"/>
    <p:sldId id="280" r:id="rId23"/>
    <p:sldId id="309"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303" r:id="rId38"/>
    <p:sldId id="295" r:id="rId39"/>
    <p:sldId id="313" r:id="rId40"/>
    <p:sldId id="304" r:id="rId41"/>
    <p:sldId id="296" r:id="rId42"/>
    <p:sldId id="297" r:id="rId43"/>
    <p:sldId id="305" r:id="rId44"/>
    <p:sldId id="298" r:id="rId45"/>
    <p:sldId id="299" r:id="rId46"/>
    <p:sldId id="301" r:id="rId47"/>
    <p:sldId id="306" r:id="rId48"/>
    <p:sldId id="307" r:id="rId49"/>
    <p:sldId id="314" r:id="rId50"/>
    <p:sldId id="310" r:id="rId51"/>
    <p:sldId id="31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66CC"/>
    <a:srgbClr val="35A6C1"/>
    <a:srgbClr val="6FBFCF"/>
    <a:srgbClr val="AA8426"/>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0" y="14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050CE-CD26-43E0-A486-D4B5F8F1C714}" type="datetimeFigureOut">
              <a:rPr lang="tr-TR" smtClean="0"/>
              <a:pPr/>
              <a:t>28.05.2016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DCA23-1618-4582-B5B9-DB4073BB86A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1DCA23-1618-4582-B5B9-DB4073BB86A7}" type="slidenum">
              <a:rPr lang="tr-TR" smtClean="0"/>
              <a:pPr/>
              <a:t>18</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1DCA23-1618-4582-B5B9-DB4073BB86A7}" type="slidenum">
              <a:rPr lang="tr-TR" smtClean="0"/>
              <a:pPr/>
              <a:t>20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5435DAE-A985-47F5-B6D9-3097F550458E}" type="slidenum">
              <a:rPr lang="tr-TR" smtClean="0"/>
              <a:pPr/>
              <a:t>50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4F8D486-6AAE-4837-8FB3-47812646536D}" type="datetimeFigureOut">
              <a:rPr lang="tr-TR" smtClean="0"/>
              <a:pPr/>
              <a:t>28.05.2016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4F8D486-6AAE-4837-8FB3-47812646536D}" type="datetimeFigureOut">
              <a:rPr lang="tr-TR" smtClean="0"/>
              <a:pPr/>
              <a:t>28.05.2016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4F8D486-6AAE-4837-8FB3-47812646536D}" type="datetimeFigureOut">
              <a:rPr lang="tr-TR" smtClean="0"/>
              <a:pPr/>
              <a:t>28.05.2016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4F8D486-6AAE-4837-8FB3-47812646536D}" type="datetimeFigureOut">
              <a:rPr lang="tr-TR" smtClean="0"/>
              <a:pPr/>
              <a:t>28.05.2016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4F8D486-6AAE-4837-8FB3-47812646536D}" type="datetimeFigureOut">
              <a:rPr lang="tr-TR" smtClean="0"/>
              <a:pPr/>
              <a:t>28.05.2016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4F8D486-6AAE-4837-8FB3-47812646536D}" type="datetimeFigureOut">
              <a:rPr lang="tr-TR" smtClean="0"/>
              <a:pPr/>
              <a:t>28.05.2016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4F8D486-6AAE-4837-8FB3-47812646536D}" type="datetimeFigureOut">
              <a:rPr lang="tr-TR" smtClean="0"/>
              <a:pPr/>
              <a:t>28.05.2016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4F8D486-6AAE-4837-8FB3-47812646536D}" type="datetimeFigureOut">
              <a:rPr lang="tr-TR" smtClean="0"/>
              <a:pPr/>
              <a:t>28.05.2016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4F8D486-6AAE-4837-8FB3-47812646536D}" type="datetimeFigureOut">
              <a:rPr lang="tr-TR" smtClean="0"/>
              <a:pPr/>
              <a:t>28.05.2016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4F8D486-6AAE-4837-8FB3-47812646536D}" type="datetimeFigureOut">
              <a:rPr lang="tr-TR" smtClean="0"/>
              <a:pPr/>
              <a:t>28.05.2016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4F8D486-6AAE-4837-8FB3-47812646536D}" type="datetimeFigureOut">
              <a:rPr lang="tr-TR" smtClean="0"/>
              <a:pPr/>
              <a:t>28.05.2016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8D486-6AAE-4837-8FB3-47812646536D}" type="datetimeFigureOut">
              <a:rPr lang="tr-TR" smtClean="0"/>
              <a:pPr/>
              <a:t>28.05.2016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7B534-88F9-4EFC-B204-3CC6F05A24D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jpeg"/></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
          <p:cNvGrpSpPr/>
          <p:nvPr/>
        </p:nvGrpSpPr>
        <p:grpSpPr>
          <a:xfrm>
            <a:off x="0" y="-24"/>
            <a:ext cx="9144032" cy="6858024"/>
            <a:chOff x="-32" y="-24"/>
            <a:chExt cx="9144032" cy="6858024"/>
          </a:xfrm>
        </p:grpSpPr>
        <p:pic>
          <p:nvPicPr>
            <p:cNvPr id="11"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2"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grpSp>
      <p:pic>
        <p:nvPicPr>
          <p:cNvPr id="1029" name="Picture 5" descr="C:\Users\acer\Desktop\evlilik\bHaziran.png"/>
          <p:cNvPicPr>
            <a:picLocks noChangeAspect="1" noChangeArrowheads="1"/>
          </p:cNvPicPr>
          <p:nvPr/>
        </p:nvPicPr>
        <p:blipFill>
          <a:blip r:embed="rId4" cstate="print"/>
          <a:srcRect l="16359" t="18126" r="15484" b="29524"/>
          <a:stretch>
            <a:fillRect/>
          </a:stretch>
        </p:blipFill>
        <p:spPr bwMode="auto">
          <a:xfrm>
            <a:off x="6516216" y="4894282"/>
            <a:ext cx="2592288" cy="1991102"/>
          </a:xfrm>
          <a:prstGeom prst="rect">
            <a:avLst/>
          </a:prstGeom>
          <a:noFill/>
        </p:spPr>
      </p:pic>
      <p:sp>
        <p:nvSpPr>
          <p:cNvPr id="5" name="4 Dikdörtgen"/>
          <p:cNvSpPr/>
          <p:nvPr/>
        </p:nvSpPr>
        <p:spPr>
          <a:xfrm>
            <a:off x="1000100" y="1071546"/>
            <a:ext cx="8001056" cy="428628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7200" b="1" dirty="0" smtClean="0">
              <a:solidFill>
                <a:srgbClr val="FF66CC"/>
              </a:solidFill>
              <a:latin typeface="Vivaldi" pitchFamily="66" charset="0"/>
            </a:endParaRPr>
          </a:p>
          <a:p>
            <a:pPr algn="ctr"/>
            <a:endParaRPr lang="tr-TR" sz="7200" b="1" dirty="0" smtClean="0">
              <a:solidFill>
                <a:srgbClr val="FF66CC"/>
              </a:solidFill>
              <a:latin typeface="Vivaldi" pitchFamily="66" charset="0"/>
            </a:endParaRPr>
          </a:p>
          <a:p>
            <a:pPr algn="ctr"/>
            <a:r>
              <a:rPr lang="tr-TR" sz="9600" b="1" dirty="0" err="1" smtClean="0">
                <a:solidFill>
                  <a:srgbClr val="FF66CC"/>
                </a:solidFill>
                <a:latin typeface="Vivaldi" pitchFamily="66" charset="0"/>
              </a:rPr>
              <a:t>i</a:t>
            </a:r>
            <a:r>
              <a:rPr lang="tr-TR" sz="7200" b="1" dirty="0" err="1" smtClean="0">
                <a:solidFill>
                  <a:srgbClr val="FF66CC"/>
                </a:solidFill>
                <a:latin typeface="Vivaldi" pitchFamily="66" charset="0"/>
              </a:rPr>
              <a:t>slam'da</a:t>
            </a:r>
            <a:r>
              <a:rPr lang="tr-TR" sz="7200" b="1" dirty="0" smtClean="0">
                <a:solidFill>
                  <a:srgbClr val="FF66CC"/>
                </a:solidFill>
                <a:latin typeface="Vivaldi" pitchFamily="66" charset="0"/>
              </a:rPr>
              <a:t> </a:t>
            </a:r>
            <a:r>
              <a:rPr lang="tr-TR" sz="7200" b="1" dirty="0" smtClean="0">
                <a:solidFill>
                  <a:srgbClr val="FF66CC"/>
                </a:solidFill>
                <a:latin typeface="Vivaldi" pitchFamily="66" charset="0"/>
              </a:rPr>
              <a:t>Ailenin </a:t>
            </a:r>
          </a:p>
          <a:p>
            <a:pPr algn="ctr"/>
            <a:r>
              <a:rPr lang="tr-TR" sz="7200" b="1" dirty="0" smtClean="0">
                <a:solidFill>
                  <a:srgbClr val="FF66CC"/>
                </a:solidFill>
                <a:latin typeface="Vivaldi" pitchFamily="66" charset="0"/>
              </a:rPr>
              <a:t>Önemi</a:t>
            </a:r>
          </a:p>
          <a:p>
            <a:pPr algn="ctr"/>
            <a:endParaRPr lang="tr-TR" sz="1200" b="1" dirty="0" smtClean="0">
              <a:solidFill>
                <a:srgbClr val="C00000"/>
              </a:solidFill>
              <a:latin typeface="Georgia" pitchFamily="18" charset="0"/>
            </a:endParaRPr>
          </a:p>
          <a:p>
            <a:pPr algn="ctr"/>
            <a:r>
              <a:rPr lang="tr-TR" sz="2000" b="1" dirty="0" smtClean="0">
                <a:solidFill>
                  <a:srgbClr val="C00000"/>
                </a:solidFill>
                <a:latin typeface="Arial" pitchFamily="34" charset="0"/>
                <a:cs typeface="Arial" pitchFamily="34" charset="0"/>
              </a:rPr>
              <a:t>ENGİN IŞIK</a:t>
            </a:r>
          </a:p>
          <a:p>
            <a:pPr algn="ctr"/>
            <a:r>
              <a:rPr lang="tr-TR" sz="2000" b="1" dirty="0" smtClean="0">
                <a:solidFill>
                  <a:srgbClr val="C00000"/>
                </a:solidFill>
                <a:latin typeface="Arial" pitchFamily="34" charset="0"/>
                <a:cs typeface="Arial" pitchFamily="34" charset="0"/>
              </a:rPr>
              <a:t>VALİDE CAMİİ</a:t>
            </a:r>
          </a:p>
          <a:p>
            <a:pPr algn="ctr"/>
            <a:r>
              <a:rPr lang="tr-TR" sz="2000" b="1" dirty="0" smtClean="0">
                <a:solidFill>
                  <a:srgbClr val="C00000"/>
                </a:solidFill>
                <a:latin typeface="Arial" pitchFamily="34" charset="0"/>
                <a:cs typeface="Arial" pitchFamily="34" charset="0"/>
              </a:rPr>
              <a:t>İMAM-HATİBİ</a:t>
            </a:r>
          </a:p>
          <a:p>
            <a:pPr algn="ctr"/>
            <a:r>
              <a:rPr lang="tr-TR" sz="2000" b="1" dirty="0" smtClean="0">
                <a:solidFill>
                  <a:srgbClr val="C00000"/>
                </a:solidFill>
                <a:latin typeface="Arial" pitchFamily="34" charset="0"/>
                <a:cs typeface="Arial" pitchFamily="34" charset="0"/>
              </a:rPr>
              <a:t>07.11.2014</a:t>
            </a:r>
          </a:p>
        </p:txBody>
      </p:sp>
      <p:pic>
        <p:nvPicPr>
          <p:cNvPr id="15" name="Picture 2" descr="Datei:Diyanet İşleri Başkanlığı logo.svg"/>
          <p:cNvPicPr>
            <a:picLocks noChangeAspect="1" noChangeArrowheads="1"/>
          </p:cNvPicPr>
          <p:nvPr/>
        </p:nvPicPr>
        <p:blipFill>
          <a:blip r:embed="rId5" cstate="print"/>
          <a:srcRect/>
          <a:stretch>
            <a:fillRect/>
          </a:stretch>
        </p:blipFill>
        <p:spPr bwMode="auto">
          <a:xfrm>
            <a:off x="71406" y="-24"/>
            <a:ext cx="1428760" cy="1424005"/>
          </a:xfrm>
          <a:prstGeom prst="ellipse">
            <a:avLst/>
          </a:prstGeom>
          <a:noFill/>
        </p:spPr>
      </p:pic>
      <p:pic>
        <p:nvPicPr>
          <p:cNvPr id="16" name="Picture 4" descr="D:\SUNULAR\SLAYT VE SUNULAR İÇİN RESİMLER\PNG RESİMLERİ\Turkey.png"/>
          <p:cNvPicPr>
            <a:picLocks noChangeAspect="1" noChangeArrowheads="1"/>
          </p:cNvPicPr>
          <p:nvPr/>
        </p:nvPicPr>
        <p:blipFill>
          <a:blip r:embed="rId6" cstate="print"/>
          <a:srcRect/>
          <a:stretch>
            <a:fillRect/>
          </a:stretch>
        </p:blipFill>
        <p:spPr bwMode="auto">
          <a:xfrm>
            <a:off x="7643834" y="-24"/>
            <a:ext cx="1500198" cy="1500199"/>
          </a:xfrm>
          <a:prstGeom prst="rect">
            <a:avLst/>
          </a:prstGeom>
          <a:noFill/>
        </p:spPr>
      </p:pic>
      <p:pic>
        <p:nvPicPr>
          <p:cNvPr id="1026" name="Resim 1" descr="C:\Users\engin\Desktop\Valide Camii Logo - Kopya.png"/>
          <p:cNvPicPr>
            <a:picLocks noChangeAspect="1" noChangeArrowheads="1"/>
          </p:cNvPicPr>
          <p:nvPr/>
        </p:nvPicPr>
        <p:blipFill>
          <a:blip r:embed="rId7" cstate="print"/>
          <a:srcRect/>
          <a:stretch>
            <a:fillRect/>
          </a:stretch>
        </p:blipFill>
        <p:spPr bwMode="auto">
          <a:xfrm>
            <a:off x="3563888" y="0"/>
            <a:ext cx="2448272" cy="2436270"/>
          </a:xfrm>
          <a:prstGeom prst="rect">
            <a:avLst/>
          </a:prstGeom>
          <a:noFill/>
          <a:ln w="9525">
            <a:noFill/>
            <a:miter lim="800000"/>
            <a:headEnd/>
            <a:tailEnd/>
          </a:ln>
        </p:spPr>
      </p:pic>
      <p:pic>
        <p:nvPicPr>
          <p:cNvPr id="3" name="Resim 1"/>
          <p:cNvPicPr>
            <a:picLocks noChangeAspect="1" noChangeArrowheads="1"/>
          </p:cNvPicPr>
          <p:nvPr/>
        </p:nvPicPr>
        <p:blipFill>
          <a:blip r:embed="rId8" cstate="print"/>
          <a:srcRect/>
          <a:stretch>
            <a:fillRect/>
          </a:stretch>
        </p:blipFill>
        <p:spPr bwMode="auto">
          <a:xfrm>
            <a:off x="3347864" y="6409184"/>
            <a:ext cx="2964056" cy="448816"/>
          </a:xfrm>
          <a:prstGeom prst="rect">
            <a:avLst/>
          </a:prstGeom>
          <a:noFill/>
          <a:ln w="9525">
            <a:noFill/>
            <a:miter lim="800000"/>
            <a:headEnd/>
            <a:tailEnd/>
          </a:ln>
        </p:spPr>
      </p:pic>
      <p:sp>
        <p:nvSpPr>
          <p:cNvPr id="13" name="12 Metin kutusu"/>
          <p:cNvSpPr txBox="1"/>
          <p:nvPr/>
        </p:nvSpPr>
        <p:spPr>
          <a:xfrm>
            <a:off x="0" y="6453336"/>
            <a:ext cx="432048" cy="677108"/>
          </a:xfrm>
          <a:prstGeom prst="rect">
            <a:avLst/>
          </a:prstGeom>
          <a:noFill/>
        </p:spPr>
        <p:txBody>
          <a:bodyPr wrap="square" rtlCol="0">
            <a:spAutoFit/>
          </a:bodyPr>
          <a:lstStyle/>
          <a:p>
            <a:r>
              <a:rPr lang="tr-TR" sz="2000" dirty="0" smtClean="0">
                <a:solidFill>
                  <a:srgbClr val="FF0000"/>
                </a:solidFill>
                <a:latin typeface="Arial Black" pitchFamily="34" charset="0"/>
              </a:rPr>
              <a:t>1</a:t>
            </a:r>
            <a:endParaRPr lang="tr-TR" dirty="0" smtClean="0">
              <a:solidFill>
                <a:srgbClr val="FF0000"/>
              </a:solidFill>
              <a:latin typeface="Arial Black" pitchFamily="34" charset="0"/>
            </a:endParaRPr>
          </a:p>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5" name="4 Dikdörtgen"/>
          <p:cNvSpPr/>
          <p:nvPr/>
        </p:nvSpPr>
        <p:spPr>
          <a:xfrm>
            <a:off x="1619672" y="260648"/>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600" b="1" dirty="0">
                <a:solidFill>
                  <a:schemeClr val="tx1"/>
                </a:solidFill>
              </a:rPr>
              <a:t>Peygamberler Evlenerek Topluma Örnek </a:t>
            </a:r>
            <a:r>
              <a:rPr lang="tr-TR" sz="3600" b="1" dirty="0" smtClean="0">
                <a:solidFill>
                  <a:schemeClr val="tx1"/>
                </a:solidFill>
              </a:rPr>
              <a:t>Olmuşlardır;</a:t>
            </a:r>
          </a:p>
          <a:p>
            <a:pPr algn="ctr"/>
            <a:endParaRPr lang="tr-TR" sz="2000" dirty="0">
              <a:solidFill>
                <a:schemeClr val="tx1"/>
              </a:solidFill>
            </a:endParaRPr>
          </a:p>
          <a:p>
            <a:pPr algn="ctr" rtl="1"/>
            <a:r>
              <a:rPr lang="ar-SA" sz="5400" b="1" dirty="0">
                <a:solidFill>
                  <a:srgbClr val="C00000"/>
                </a:solidFill>
                <a:latin typeface="HASENAT4" pitchFamily="2" charset="-78"/>
                <a:cs typeface="HASENAT4" pitchFamily="2" charset="-78"/>
              </a:rPr>
              <a:t>وَلَقَدْ </a:t>
            </a:r>
            <a:r>
              <a:rPr lang="ar-SA" sz="5400" b="1" dirty="0">
                <a:solidFill>
                  <a:srgbClr val="C00000"/>
                </a:solidFill>
                <a:latin typeface="HASENAT4" pitchFamily="2" charset="-78"/>
                <a:cs typeface="HASENAT4"/>
              </a:rPr>
              <a:t>أَرْسَلْنَا</a:t>
            </a:r>
            <a:r>
              <a:rPr lang="ar-SA" sz="5400" b="1" dirty="0">
                <a:solidFill>
                  <a:srgbClr val="C00000"/>
                </a:solidFill>
                <a:latin typeface="HASENAT4" pitchFamily="2" charset="-78"/>
                <a:cs typeface="HASENAT4" pitchFamily="2" charset="-78"/>
              </a:rPr>
              <a:t> رُسُلاً </a:t>
            </a:r>
            <a:r>
              <a:rPr lang="ar-SA" sz="5400" b="1" dirty="0" smtClean="0">
                <a:solidFill>
                  <a:srgbClr val="C00000"/>
                </a:solidFill>
                <a:latin typeface="HASENAT4" pitchFamily="2" charset="-78"/>
                <a:cs typeface="HASENAT4" pitchFamily="2" charset="-78"/>
              </a:rPr>
              <a:t>مِن </a:t>
            </a:r>
            <a:r>
              <a:rPr lang="ar-SA" sz="5400" b="1" dirty="0">
                <a:solidFill>
                  <a:srgbClr val="C00000"/>
                </a:solidFill>
                <a:latin typeface="HASENAT4" pitchFamily="2" charset="-78"/>
                <a:cs typeface="HASENAT4" pitchFamily="2" charset="-78"/>
              </a:rPr>
              <a:t>قَبْلِكَ وَجَعَلْنَا لَهُمْ أَزْوَاجًا وَذُرِّيَّةً</a:t>
            </a:r>
            <a:endParaRPr lang="tr-TR" sz="5400" b="1" dirty="0">
              <a:solidFill>
                <a:srgbClr val="C00000"/>
              </a:solidFill>
              <a:latin typeface="HASENAT4" pitchFamily="2" charset="-78"/>
              <a:cs typeface="HASENAT4" pitchFamily="2" charset="-78"/>
            </a:endParaRPr>
          </a:p>
          <a:p>
            <a:pPr algn="ctr"/>
            <a:endParaRPr lang="tr-TR" sz="800" u="sng" dirty="0" smtClean="0">
              <a:solidFill>
                <a:schemeClr val="tx1"/>
              </a:solidFill>
            </a:endParaRPr>
          </a:p>
          <a:p>
            <a:pPr algn="ctr"/>
            <a:r>
              <a:rPr lang="tr-TR" sz="3200" b="1" u="sng" dirty="0" smtClean="0">
                <a:solidFill>
                  <a:schemeClr val="tx1"/>
                </a:solidFill>
              </a:rPr>
              <a:t>“</a:t>
            </a:r>
            <a:r>
              <a:rPr lang="tr-TR" sz="3200" b="1" u="sng" dirty="0" err="1" smtClean="0">
                <a:solidFill>
                  <a:schemeClr val="tx1"/>
                </a:solidFill>
              </a:rPr>
              <a:t>Andolsun</a:t>
            </a:r>
            <a:r>
              <a:rPr lang="tr-TR" sz="3200" b="1" u="sng" dirty="0" smtClean="0">
                <a:solidFill>
                  <a:schemeClr val="tx1"/>
                </a:solidFill>
              </a:rPr>
              <a:t> </a:t>
            </a:r>
            <a:r>
              <a:rPr lang="tr-TR" sz="3200" b="1" u="sng" dirty="0">
                <a:solidFill>
                  <a:schemeClr val="tx1"/>
                </a:solidFill>
              </a:rPr>
              <a:t>senden önce de peygamberler gönderdik ve </a:t>
            </a:r>
            <a:r>
              <a:rPr lang="tr-TR" sz="3200" b="1" u="sng" dirty="0">
                <a:solidFill>
                  <a:srgbClr val="00B050"/>
                </a:solidFill>
              </a:rPr>
              <a:t>onlara da eşler ve çocuklar </a:t>
            </a:r>
            <a:r>
              <a:rPr lang="tr-TR" sz="3200" b="1" u="sng" dirty="0" smtClean="0">
                <a:solidFill>
                  <a:srgbClr val="00B050"/>
                </a:solidFill>
              </a:rPr>
              <a:t>verdik.</a:t>
            </a:r>
          </a:p>
          <a:p>
            <a:pPr algn="ctr"/>
            <a:r>
              <a:rPr lang="tr-TR" sz="2000" dirty="0" smtClean="0">
                <a:solidFill>
                  <a:schemeClr val="tx1"/>
                </a:solidFill>
              </a:rPr>
              <a:t>(</a:t>
            </a:r>
            <a:r>
              <a:rPr lang="tr-TR" sz="2000" dirty="0" err="1" smtClean="0">
                <a:solidFill>
                  <a:schemeClr val="tx1"/>
                </a:solidFill>
              </a:rPr>
              <a:t>Rad</a:t>
            </a:r>
            <a:r>
              <a:rPr lang="tr-TR" sz="2000" dirty="0">
                <a:solidFill>
                  <a:schemeClr val="tx1"/>
                </a:solidFill>
              </a:rPr>
              <a:t>, 13/38</a:t>
            </a:r>
            <a:r>
              <a:rPr lang="tr-TR" sz="2000" dirty="0" smtClean="0">
                <a:solidFill>
                  <a:schemeClr val="tx1"/>
                </a:solidFill>
              </a:rPr>
              <a:t>)</a:t>
            </a:r>
          </a:p>
          <a:p>
            <a:pPr algn="ctr"/>
            <a:endParaRPr lang="tr-TR" sz="3200" dirty="0">
              <a:solidFill>
                <a:schemeClr val="tx1"/>
              </a:solidFill>
            </a:endParaRPr>
          </a:p>
        </p:txBody>
      </p:sp>
      <p:pic>
        <p:nvPicPr>
          <p:cNvPr id="8"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9" name="8 Dikdörtgen"/>
          <p:cNvSpPr/>
          <p:nvPr/>
        </p:nvSpPr>
        <p:spPr>
          <a:xfrm>
            <a:off x="0" y="6488668"/>
            <a:ext cx="492443" cy="646331"/>
          </a:xfrm>
          <a:prstGeom prst="rect">
            <a:avLst/>
          </a:prstGeom>
        </p:spPr>
        <p:txBody>
          <a:bodyPr wrap="none">
            <a:spAutoFit/>
          </a:bodyPr>
          <a:lstStyle/>
          <a:p>
            <a:r>
              <a:rPr lang="tr-TR" dirty="0" smtClean="0">
                <a:solidFill>
                  <a:srgbClr val="FF0000"/>
                </a:solidFill>
                <a:latin typeface="Arial Black" pitchFamily="34" charset="0"/>
              </a:rPr>
              <a:t>10</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908720"/>
            <a:ext cx="7143768" cy="52349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5400" b="1" dirty="0" smtClean="0">
                <a:solidFill>
                  <a:schemeClr val="tx1"/>
                </a:solidFill>
                <a:latin typeface="HASENAT4" pitchFamily="2" charset="-78"/>
                <a:cs typeface="HASENAT4" pitchFamily="2" charset="-78"/>
              </a:rPr>
              <a:t>أرْبَعٌ </a:t>
            </a:r>
            <a:r>
              <a:rPr lang="ar-SA" sz="5400" b="1" dirty="0">
                <a:solidFill>
                  <a:schemeClr val="tx1"/>
                </a:solidFill>
                <a:latin typeface="HASENAT4" pitchFamily="2" charset="-78"/>
                <a:cs typeface="HASENAT4" pitchFamily="2" charset="-78"/>
              </a:rPr>
              <a:t>مِنْ سُنَنِ الْمُرْسَلِينَ</a:t>
            </a:r>
            <a:r>
              <a:rPr lang="ar-SA" sz="5400" b="1" dirty="0" smtClean="0">
                <a:solidFill>
                  <a:schemeClr val="tx1"/>
                </a:solidFill>
                <a:latin typeface="HASENAT4" pitchFamily="2" charset="-78"/>
                <a:cs typeface="HASENAT4" pitchFamily="2" charset="-78"/>
              </a:rPr>
              <a:t>:</a:t>
            </a:r>
            <a:endParaRPr lang="tr-TR" sz="5400" b="1" dirty="0" smtClean="0">
              <a:solidFill>
                <a:schemeClr val="tx1"/>
              </a:solidFill>
              <a:latin typeface="HASENAT4" pitchFamily="2" charset="-78"/>
              <a:cs typeface="HASENAT4" pitchFamily="2" charset="-78"/>
            </a:endParaRPr>
          </a:p>
          <a:p>
            <a:pPr algn="ctr" rtl="1"/>
            <a:r>
              <a:rPr lang="ar-SA" sz="5400" b="1" dirty="0" smtClean="0">
                <a:solidFill>
                  <a:srgbClr val="FF0000"/>
                </a:solidFill>
                <a:latin typeface="HASENAT4" pitchFamily="2" charset="-78"/>
                <a:cs typeface="HASENAT4" pitchFamily="2" charset="-78"/>
              </a:rPr>
              <a:t> </a:t>
            </a:r>
            <a:r>
              <a:rPr lang="ar-SA" sz="5400" b="1" dirty="0">
                <a:solidFill>
                  <a:srgbClr val="FF0000"/>
                </a:solidFill>
                <a:latin typeface="HASENAT4" pitchFamily="2" charset="-78"/>
                <a:cs typeface="HASENAT4" pitchFamily="2" charset="-78"/>
              </a:rPr>
              <a:t>الْحَيَاءُ</a:t>
            </a:r>
            <a:r>
              <a:rPr lang="ar-SA" sz="5400" b="1" dirty="0">
                <a:solidFill>
                  <a:schemeClr val="tx1"/>
                </a:solidFill>
                <a:latin typeface="HASENAT4" pitchFamily="2" charset="-78"/>
                <a:cs typeface="HASENAT4" pitchFamily="2" charset="-78"/>
              </a:rPr>
              <a:t>، </a:t>
            </a:r>
            <a:r>
              <a:rPr lang="ar-SA" sz="5400" b="1" dirty="0">
                <a:solidFill>
                  <a:srgbClr val="00B050"/>
                </a:solidFill>
                <a:latin typeface="HASENAT4" pitchFamily="2" charset="-78"/>
                <a:cs typeface="HASENAT4" pitchFamily="2" charset="-78"/>
              </a:rPr>
              <a:t>وَالتَّعَطُّرُ</a:t>
            </a:r>
            <a:r>
              <a:rPr lang="ar-SA" sz="5400" b="1" dirty="0">
                <a:solidFill>
                  <a:schemeClr val="tx1"/>
                </a:solidFill>
                <a:latin typeface="HASENAT4" pitchFamily="2" charset="-78"/>
                <a:cs typeface="HASENAT4" pitchFamily="2" charset="-78"/>
              </a:rPr>
              <a:t>، </a:t>
            </a:r>
            <a:r>
              <a:rPr lang="ar-SA" sz="5400" b="1" dirty="0">
                <a:solidFill>
                  <a:srgbClr val="00B0F0"/>
                </a:solidFill>
                <a:latin typeface="HASENAT4" pitchFamily="2" charset="-78"/>
                <a:cs typeface="HASENAT4" pitchFamily="2" charset="-78"/>
              </a:rPr>
              <a:t>وَالنِّكَاحُ</a:t>
            </a:r>
            <a:r>
              <a:rPr lang="ar-SA" sz="5400" b="1" dirty="0">
                <a:solidFill>
                  <a:schemeClr val="tx1"/>
                </a:solidFill>
                <a:latin typeface="HASENAT4" pitchFamily="2" charset="-78"/>
                <a:cs typeface="HASENAT4" pitchFamily="2" charset="-78"/>
              </a:rPr>
              <a:t>، </a:t>
            </a:r>
            <a:r>
              <a:rPr lang="ar-SA" sz="5400" b="1" dirty="0">
                <a:solidFill>
                  <a:srgbClr val="7030A0"/>
                </a:solidFill>
                <a:latin typeface="HASENAT4" pitchFamily="2" charset="-78"/>
                <a:cs typeface="HASENAT4" pitchFamily="2" charset="-78"/>
              </a:rPr>
              <a:t>وَالسِّوَاكُ</a:t>
            </a:r>
            <a:endParaRPr lang="tr-TR" sz="5400" b="1" dirty="0">
              <a:solidFill>
                <a:srgbClr val="7030A0"/>
              </a:solidFill>
              <a:latin typeface="HASENAT4" pitchFamily="2" charset="-78"/>
              <a:cs typeface="HASENAT4" pitchFamily="2" charset="-78"/>
            </a:endParaRPr>
          </a:p>
          <a:p>
            <a:pPr algn="ctr"/>
            <a:endParaRPr lang="tr-TR" sz="2400" dirty="0" smtClean="0">
              <a:solidFill>
                <a:schemeClr val="tx1"/>
              </a:solidFill>
            </a:endParaRPr>
          </a:p>
          <a:p>
            <a:pPr algn="just"/>
            <a:r>
              <a:rPr lang="tr-TR" sz="2400" dirty="0" smtClean="0">
                <a:solidFill>
                  <a:schemeClr val="tx1"/>
                </a:solidFill>
              </a:rPr>
              <a:t>	</a:t>
            </a:r>
            <a:r>
              <a:rPr lang="tr-TR" sz="3200" b="1" dirty="0" smtClean="0">
                <a:solidFill>
                  <a:schemeClr val="tx1"/>
                </a:solidFill>
              </a:rPr>
              <a:t>  “Dört şey vardır, bunlar geçmiş peygamberlerin sünnetlerindendir: </a:t>
            </a:r>
            <a:r>
              <a:rPr lang="tr-TR" sz="3200" b="1" dirty="0" smtClean="0">
                <a:solidFill>
                  <a:srgbClr val="FF0000"/>
                </a:solidFill>
              </a:rPr>
              <a:t>Haya</a:t>
            </a:r>
            <a:r>
              <a:rPr lang="tr-TR" sz="3200" b="1" dirty="0">
                <a:solidFill>
                  <a:srgbClr val="FF0000"/>
                </a:solidFill>
              </a:rPr>
              <a:t>, </a:t>
            </a:r>
            <a:r>
              <a:rPr lang="tr-TR" sz="3200" b="1" dirty="0" smtClean="0">
                <a:solidFill>
                  <a:srgbClr val="00B050"/>
                </a:solidFill>
              </a:rPr>
              <a:t>koku </a:t>
            </a:r>
            <a:r>
              <a:rPr lang="tr-TR" sz="3200" b="1" dirty="0">
                <a:solidFill>
                  <a:srgbClr val="00B050"/>
                </a:solidFill>
              </a:rPr>
              <a:t>sürünme, </a:t>
            </a:r>
            <a:r>
              <a:rPr lang="tr-TR" sz="3200" b="1" dirty="0">
                <a:solidFill>
                  <a:srgbClr val="00B0F0"/>
                </a:solidFill>
              </a:rPr>
              <a:t>evlenme</a:t>
            </a:r>
            <a:r>
              <a:rPr lang="tr-TR" sz="3200" b="1" dirty="0">
                <a:solidFill>
                  <a:schemeClr val="tx1"/>
                </a:solidFill>
              </a:rPr>
              <a:t>, </a:t>
            </a:r>
            <a:r>
              <a:rPr lang="tr-TR" sz="3200" b="1" dirty="0">
                <a:solidFill>
                  <a:srgbClr val="7030A0"/>
                </a:solidFill>
              </a:rPr>
              <a:t>misvak kullanma</a:t>
            </a:r>
            <a:r>
              <a:rPr lang="tr-TR" sz="3200" b="1" dirty="0" smtClean="0">
                <a:solidFill>
                  <a:schemeClr val="tx1"/>
                </a:solidFill>
              </a:rPr>
              <a:t>.”</a:t>
            </a:r>
          </a:p>
          <a:p>
            <a:pPr algn="just"/>
            <a:r>
              <a:rPr lang="tr-TR" sz="2800" dirty="0" smtClean="0">
                <a:solidFill>
                  <a:schemeClr val="tx1"/>
                </a:solidFill>
              </a:rPr>
              <a:t>                       </a:t>
            </a:r>
            <a:r>
              <a:rPr lang="tr-TR" sz="2000" dirty="0" smtClean="0">
                <a:solidFill>
                  <a:schemeClr val="tx1"/>
                </a:solidFill>
              </a:rPr>
              <a:t>(</a:t>
            </a:r>
            <a:r>
              <a:rPr lang="tr-TR" dirty="0" err="1">
                <a:solidFill>
                  <a:schemeClr val="tx1"/>
                </a:solidFill>
              </a:rPr>
              <a:t>Tirmizî</a:t>
            </a:r>
            <a:r>
              <a:rPr lang="tr-TR" dirty="0">
                <a:solidFill>
                  <a:schemeClr val="tx1"/>
                </a:solidFill>
              </a:rPr>
              <a:t>, Nikah 1,(1080)) </a:t>
            </a:r>
            <a:r>
              <a:rPr lang="tr-TR" sz="1200" dirty="0">
                <a:solidFill>
                  <a:schemeClr val="tx1"/>
                </a:solidFill>
              </a:rPr>
              <a:t>  </a:t>
            </a:r>
            <a:endParaRPr lang="tr-TR" sz="2400" dirty="0">
              <a:solidFill>
                <a:schemeClr val="tx1"/>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8" name="7 Metin kutusu"/>
          <p:cNvSpPr txBox="1"/>
          <p:nvPr/>
        </p:nvSpPr>
        <p:spPr>
          <a:xfrm>
            <a:off x="2555776" y="260648"/>
            <a:ext cx="5184576" cy="584775"/>
          </a:xfrm>
          <a:prstGeom prst="rect">
            <a:avLst/>
          </a:prstGeom>
          <a:noFill/>
        </p:spPr>
        <p:txBody>
          <a:bodyPr wrap="square" rtlCol="0">
            <a:spAutoFit/>
          </a:bodyPr>
          <a:lstStyle/>
          <a:p>
            <a:pPr algn="ctr"/>
            <a:r>
              <a:rPr lang="tr-TR" sz="3200" b="1" u="sng" dirty="0" smtClean="0">
                <a:solidFill>
                  <a:srgbClr val="FF66CC"/>
                </a:solidFill>
                <a:effectLst>
                  <a:outerShdw blurRad="38100" dist="38100" dir="2700000" algn="tl">
                    <a:srgbClr val="000000">
                      <a:alpha val="43137"/>
                    </a:srgbClr>
                  </a:outerShdw>
                </a:effectLst>
              </a:rPr>
              <a:t>HADİS-İ ŞERİF</a:t>
            </a:r>
            <a:endParaRPr lang="tr-TR" b="1" u="sng" dirty="0">
              <a:solidFill>
                <a:srgbClr val="FF66CC"/>
              </a:solidFill>
              <a:effectLst>
                <a:outerShdw blurRad="38100" dist="38100" dir="2700000" algn="tl">
                  <a:srgbClr val="000000">
                    <a:alpha val="43137"/>
                  </a:srgbClr>
                </a:outerShdw>
              </a:effectLst>
            </a:endParaRPr>
          </a:p>
        </p:txBody>
      </p:sp>
      <p:pic>
        <p:nvPicPr>
          <p:cNvPr id="9"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13" name="12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11</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sp>
        <p:nvSpPr>
          <p:cNvPr id="5" name="4 Dikdörtgen"/>
          <p:cNvSpPr/>
          <p:nvPr/>
        </p:nvSpPr>
        <p:spPr>
          <a:xfrm>
            <a:off x="1979712" y="0"/>
            <a:ext cx="7164288" cy="66967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dirty="0" smtClean="0">
                <a:solidFill>
                  <a:srgbClr val="00B0F0"/>
                </a:solidFill>
                <a:latin typeface="Parry Hotter" pitchFamily="2" charset="0"/>
              </a:rPr>
              <a:t>HADİS-İ ŞERİF</a:t>
            </a:r>
            <a:endParaRPr lang="tr-TR" sz="2400" b="1" dirty="0" smtClean="0">
              <a:solidFill>
                <a:schemeClr val="tx1"/>
              </a:solidFill>
            </a:endParaRPr>
          </a:p>
          <a:p>
            <a:pPr algn="ctr" rtl="1"/>
            <a:r>
              <a:rPr lang="tr-TR" sz="4000" b="1" dirty="0" smtClean="0">
                <a:solidFill>
                  <a:schemeClr val="tx1"/>
                </a:solidFill>
                <a:latin typeface="HASENAT4" pitchFamily="2" charset="-78"/>
                <a:cs typeface="HASENAT4" pitchFamily="2" charset="-78"/>
              </a:rPr>
              <a:t> </a:t>
            </a:r>
            <a:r>
              <a:rPr lang="ar-SA" sz="4000" b="1" dirty="0" smtClean="0">
                <a:solidFill>
                  <a:schemeClr val="tx1"/>
                </a:solidFill>
                <a:latin typeface="HASENAT4" pitchFamily="2" charset="-78"/>
                <a:cs typeface="HASENAT4" pitchFamily="2" charset="-78"/>
              </a:rPr>
              <a:t>‏</a:t>
            </a:r>
            <a:r>
              <a:rPr lang="ar-SA" sz="4000" b="1" dirty="0" smtClean="0">
                <a:solidFill>
                  <a:srgbClr val="C00000"/>
                </a:solidFill>
                <a:latin typeface="HASENAT4" pitchFamily="2" charset="-78"/>
                <a:cs typeface="HASENAT4" pitchFamily="2" charset="-78"/>
              </a:rPr>
              <a:t>"‏ النِّكَاحُ مِنْ سُنَّتِي فَمَنْ لَمْ يَعْمَلْ بِسُنَّتِي فَلَيْسَ مِنِّي </a:t>
            </a:r>
            <a:r>
              <a:rPr lang="ar-SA" sz="4000" b="1" dirty="0" smtClean="0">
                <a:solidFill>
                  <a:srgbClr val="0070C0"/>
                </a:solidFill>
                <a:latin typeface="HASENAT4" pitchFamily="2" charset="-78"/>
                <a:cs typeface="HASENAT4" pitchFamily="2" charset="-78"/>
              </a:rPr>
              <a:t>وَتَزَوَّجُوا </a:t>
            </a:r>
            <a:r>
              <a:rPr lang="ar-SA" sz="4000" b="1" dirty="0" smtClean="0">
                <a:solidFill>
                  <a:schemeClr val="tx1"/>
                </a:solidFill>
                <a:latin typeface="HASENAT4" pitchFamily="2" charset="-78"/>
                <a:cs typeface="HASENAT4" pitchFamily="2" charset="-78"/>
              </a:rPr>
              <a:t>فَإِنِّي مُكَاثِرٌ بِكُمُ الأُمَمَ</a:t>
            </a:r>
            <a:r>
              <a:rPr lang="ar-SA" sz="4000" b="1" dirty="0" smtClean="0">
                <a:solidFill>
                  <a:srgbClr val="0070C0"/>
                </a:solidFill>
                <a:latin typeface="HASENAT4" pitchFamily="2" charset="-78"/>
                <a:cs typeface="HASENAT4" pitchFamily="2" charset="-78"/>
              </a:rPr>
              <a:t> </a:t>
            </a:r>
            <a:r>
              <a:rPr lang="ar-SA" sz="4000" b="1" dirty="0" smtClean="0">
                <a:solidFill>
                  <a:srgbClr val="00B050"/>
                </a:solidFill>
                <a:latin typeface="HASENAT4" pitchFamily="2" charset="-78"/>
                <a:cs typeface="HASENAT4" pitchFamily="2" charset="-78"/>
              </a:rPr>
              <a:t>وَمَنْ كَانَ ذَا طَوْلٍ فَلْيَنْكِحْ وَمَنْ لَمْ يَجِدْ فَعَلَيْهِ بِالصِّيَامِ </a:t>
            </a:r>
            <a:r>
              <a:rPr lang="ar-SA" sz="4000" b="1" dirty="0" smtClean="0">
                <a:solidFill>
                  <a:srgbClr val="FF0000"/>
                </a:solidFill>
                <a:latin typeface="HASENAT4" pitchFamily="2" charset="-78"/>
                <a:cs typeface="HASENAT4" pitchFamily="2" charset="-78"/>
              </a:rPr>
              <a:t>فَإِنَّ الصَّوْمَ لَهُ وِجَاءٌ ‏"‏ </a:t>
            </a:r>
            <a:r>
              <a:rPr lang="ar-SA" sz="2800" b="1" dirty="0" smtClean="0">
                <a:solidFill>
                  <a:srgbClr val="C00000"/>
                </a:solidFill>
              </a:rPr>
              <a:t>‏</a:t>
            </a:r>
            <a:endParaRPr lang="tr-TR" sz="2800" b="1" dirty="0" smtClean="0">
              <a:solidFill>
                <a:srgbClr val="C00000"/>
              </a:solidFill>
            </a:endParaRPr>
          </a:p>
          <a:p>
            <a:endParaRPr lang="tr-TR" sz="1400" b="1" u="sng" dirty="0" smtClean="0">
              <a:solidFill>
                <a:schemeClr val="tx1"/>
              </a:solidFill>
            </a:endParaRPr>
          </a:p>
          <a:p>
            <a:pPr algn="just"/>
            <a:r>
              <a:rPr lang="tr-TR" sz="2800" b="1" dirty="0" smtClean="0">
                <a:solidFill>
                  <a:srgbClr val="C00000"/>
                </a:solidFill>
              </a:rPr>
              <a:t>“Nikah benim sünnetimdir. Kim benim sünnetimden yüz çevirirse, benden değildir. </a:t>
            </a:r>
            <a:r>
              <a:rPr lang="tr-TR" sz="2800" b="1" dirty="0" smtClean="0">
                <a:solidFill>
                  <a:srgbClr val="0070C0"/>
                </a:solidFill>
              </a:rPr>
              <a:t>Evleniniz </a:t>
            </a:r>
            <a:r>
              <a:rPr lang="tr-TR" sz="2800" b="1" dirty="0" smtClean="0">
                <a:solidFill>
                  <a:schemeClr val="tx1"/>
                </a:solidFill>
              </a:rPr>
              <a:t>Çünkü ben kıyamet gününde diğer ümmetlere karşı sizin çoğunluğunuzla övüneceğim. </a:t>
            </a:r>
            <a:r>
              <a:rPr lang="tr-TR" sz="2800" b="1" dirty="0" smtClean="0">
                <a:solidFill>
                  <a:srgbClr val="00B050"/>
                </a:solidFill>
              </a:rPr>
              <a:t>Kimin evlenmeye gücü yeterse evlensin, evlenme gücü bulunmayan da oruca devam etsin. </a:t>
            </a:r>
            <a:r>
              <a:rPr lang="tr-TR" sz="2800" b="1" dirty="0" smtClean="0">
                <a:solidFill>
                  <a:srgbClr val="FF0000"/>
                </a:solidFill>
              </a:rPr>
              <a:t>Çünkü oruç onun için (harama karşı) bir kalkandır.”  </a:t>
            </a:r>
            <a:r>
              <a:rPr lang="tr-TR" sz="2400" b="1" dirty="0" smtClean="0">
                <a:solidFill>
                  <a:srgbClr val="FF0000"/>
                </a:solidFill>
              </a:rPr>
              <a:t>   </a:t>
            </a:r>
            <a:r>
              <a:rPr lang="tr-TR" sz="2400" dirty="0" smtClean="0">
                <a:solidFill>
                  <a:srgbClr val="FF0000"/>
                </a:solidFill>
              </a:rPr>
              <a:t>               </a:t>
            </a:r>
            <a:r>
              <a:rPr lang="tr-TR" sz="1600" dirty="0" smtClean="0">
                <a:solidFill>
                  <a:schemeClr val="tx1"/>
                </a:solidFill>
              </a:rPr>
              <a:t>(</a:t>
            </a:r>
            <a:r>
              <a:rPr lang="tr-TR" sz="1600" dirty="0" err="1" smtClean="0">
                <a:solidFill>
                  <a:schemeClr val="tx1"/>
                </a:solidFill>
              </a:rPr>
              <a:t>İbn</a:t>
            </a:r>
            <a:r>
              <a:rPr lang="tr-TR" sz="1600" dirty="0" smtClean="0">
                <a:solidFill>
                  <a:schemeClr val="tx1"/>
                </a:solidFill>
              </a:rPr>
              <a:t> </a:t>
            </a:r>
            <a:r>
              <a:rPr lang="tr-TR" sz="1600" dirty="0" err="1" smtClean="0">
                <a:solidFill>
                  <a:schemeClr val="tx1"/>
                </a:solidFill>
              </a:rPr>
              <a:t>Mace</a:t>
            </a:r>
            <a:r>
              <a:rPr lang="tr-TR" sz="1600" dirty="0" smtClean="0">
                <a:solidFill>
                  <a:schemeClr val="tx1"/>
                </a:solidFill>
              </a:rPr>
              <a:t>, Nikah, 1/1919)</a:t>
            </a:r>
            <a:endParaRPr lang="tr-TR" sz="2400" dirty="0">
              <a:solidFill>
                <a:schemeClr val="tx1"/>
              </a:solidFill>
            </a:endParaRPr>
          </a:p>
        </p:txBody>
      </p:sp>
      <p:pic>
        <p:nvPicPr>
          <p:cNvPr id="6" name="Resim 1"/>
          <p:cNvPicPr>
            <a:picLocks noChangeAspect="1" noChangeArrowheads="1"/>
          </p:cNvPicPr>
          <p:nvPr/>
        </p:nvPicPr>
        <p:blipFill>
          <a:blip r:embed="rId5" cstate="print"/>
          <a:srcRect/>
          <a:stretch>
            <a:fillRect/>
          </a:stretch>
        </p:blipFill>
        <p:spPr bwMode="auto">
          <a:xfrm>
            <a:off x="3419872" y="6409184"/>
            <a:ext cx="2964056" cy="448816"/>
          </a:xfrm>
          <a:prstGeom prst="rect">
            <a:avLst/>
          </a:prstGeom>
          <a:noFill/>
          <a:ln w="9525">
            <a:noFill/>
            <a:miter lim="800000"/>
            <a:headEnd/>
            <a:tailEnd/>
          </a:ln>
        </p:spPr>
      </p:pic>
      <p:sp>
        <p:nvSpPr>
          <p:cNvPr id="7" name="6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12</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2267744" y="500066"/>
            <a:ext cx="6519066" cy="4945158"/>
          </a:xfrm>
          <a:prstGeom prst="rect">
            <a:avLst/>
          </a:prstGeom>
          <a:ln/>
        </p:spPr>
        <p:style>
          <a:lnRef idx="1">
            <a:schemeClr val="accent5"/>
          </a:lnRef>
          <a:fillRef idx="2">
            <a:schemeClr val="accent5"/>
          </a:fillRef>
          <a:effectRef idx="1">
            <a:schemeClr val="accent5"/>
          </a:effectRef>
          <a:fontRef idx="minor">
            <a:schemeClr val="dk1"/>
          </a:fontRef>
        </p:style>
        <p:txBody>
          <a:bodyPr lIns="216000" rIns="216000" rtlCol="0" anchor="ctr"/>
          <a:lstStyle/>
          <a:p>
            <a:pPr algn="ctr"/>
            <a:r>
              <a:rPr lang="tr-TR" sz="3600" b="1" u="sng" spc="300" dirty="0" smtClean="0">
                <a:solidFill>
                  <a:srgbClr val="FF66CC"/>
                </a:solidFill>
                <a:effectLst>
                  <a:outerShdw blurRad="38100" dist="38100" dir="2700000" algn="tl">
                    <a:srgbClr val="000000">
                      <a:alpha val="43137"/>
                    </a:srgbClr>
                  </a:outerShdw>
                </a:effectLst>
                <a:latin typeface="Times New Roman" pitchFamily="18" charset="0"/>
                <a:cs typeface="Times New Roman" pitchFamily="18" charset="0"/>
              </a:rPr>
              <a:t>HADİS-İ ŞERİF</a:t>
            </a:r>
          </a:p>
          <a:p>
            <a:pPr algn="ctr"/>
            <a:endParaRPr lang="tr-TR" sz="2000" b="1" u="sng" spc="300" dirty="0" smtClean="0">
              <a:solidFill>
                <a:srgbClr val="FF66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tr-TR"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“Kul evlendiği vakit dininin yarısını tamamlamış olur. </a:t>
            </a:r>
            <a:r>
              <a:rPr lang="tr-TR"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Artık </a:t>
            </a:r>
            <a:r>
              <a:rPr lang="tr-TR"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geri kalan yarısında da Allah'a karşı gelmekten kaçınsın.” </a:t>
            </a:r>
          </a:p>
          <a:p>
            <a:pPr algn="ctr"/>
            <a:r>
              <a:rPr lang="tr-TR" sz="2000" dirty="0" smtClean="0">
                <a:solidFill>
                  <a:schemeClr val="tx1"/>
                </a:solidFill>
              </a:rPr>
              <a:t>(</a:t>
            </a:r>
            <a:r>
              <a:rPr lang="tr-TR" sz="2000" dirty="0">
                <a:solidFill>
                  <a:schemeClr val="tx1"/>
                </a:solidFill>
              </a:rPr>
              <a:t>el-</a:t>
            </a:r>
            <a:r>
              <a:rPr lang="tr-TR" sz="2000" dirty="0" err="1">
                <a:solidFill>
                  <a:schemeClr val="tx1"/>
                </a:solidFill>
              </a:rPr>
              <a:t>Münzirî</a:t>
            </a:r>
            <a:r>
              <a:rPr lang="tr-TR" sz="2000" dirty="0">
                <a:solidFill>
                  <a:schemeClr val="tx1"/>
                </a:solidFill>
              </a:rPr>
              <a:t>, et-</a:t>
            </a:r>
            <a:r>
              <a:rPr lang="tr-TR" sz="2000" dirty="0" err="1">
                <a:solidFill>
                  <a:schemeClr val="tx1"/>
                </a:solidFill>
              </a:rPr>
              <a:t>Tergib</a:t>
            </a:r>
            <a:r>
              <a:rPr lang="tr-TR" sz="2000" dirty="0">
                <a:solidFill>
                  <a:schemeClr val="tx1"/>
                </a:solidFill>
              </a:rPr>
              <a:t> </a:t>
            </a:r>
            <a:r>
              <a:rPr lang="tr-TR" sz="2000" dirty="0" err="1">
                <a:solidFill>
                  <a:schemeClr val="tx1"/>
                </a:solidFill>
              </a:rPr>
              <a:t>ve't</a:t>
            </a:r>
            <a:r>
              <a:rPr lang="tr-TR" sz="2000" dirty="0">
                <a:solidFill>
                  <a:schemeClr val="tx1"/>
                </a:solidFill>
              </a:rPr>
              <a:t>-</a:t>
            </a:r>
            <a:r>
              <a:rPr lang="tr-TR" sz="2000" dirty="0" err="1">
                <a:solidFill>
                  <a:schemeClr val="tx1"/>
                </a:solidFill>
              </a:rPr>
              <a:t>Terhib</a:t>
            </a:r>
            <a:r>
              <a:rPr lang="tr-TR" sz="2000" dirty="0">
                <a:solidFill>
                  <a:schemeClr val="tx1"/>
                </a:solidFill>
              </a:rPr>
              <a:t>, c. III, s. 42) </a:t>
            </a:r>
            <a:endParaRPr lang="tr-TR" sz="3200" dirty="0">
              <a:solidFill>
                <a:schemeClr val="tx1"/>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9" name="8 Metin kutusu"/>
          <p:cNvSpPr txBox="1"/>
          <p:nvPr/>
        </p:nvSpPr>
        <p:spPr>
          <a:xfrm>
            <a:off x="3347864" y="6381328"/>
            <a:ext cx="2952328" cy="369332"/>
          </a:xfrm>
          <a:prstGeom prst="rect">
            <a:avLst/>
          </a:prstGeom>
          <a:noFill/>
        </p:spPr>
        <p:txBody>
          <a:bodyPr wrap="square" rtlCol="0">
            <a:spAutoFit/>
          </a:bodyPr>
          <a:lstStyle/>
          <a:p>
            <a:endParaRPr lang="tr-TR" dirty="0"/>
          </a:p>
        </p:txBody>
      </p:sp>
      <p:pic>
        <p:nvPicPr>
          <p:cNvPr id="13"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14" name="13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763688" y="0"/>
            <a:ext cx="7380312" cy="602128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u="sng" cap="all" dirty="0" err="1" smtClean="0">
                <a:solidFill>
                  <a:srgbClr val="FF0000"/>
                </a:solidFill>
                <a:effectLst>
                  <a:outerShdw blurRad="38100" dist="38100" dir="2700000" algn="tl">
                    <a:srgbClr val="000000">
                      <a:alpha val="43137"/>
                    </a:srgbClr>
                  </a:outerShdw>
                </a:effectLst>
              </a:rPr>
              <a:t>Evlİlİğİn</a:t>
            </a:r>
            <a:r>
              <a:rPr lang="tr-TR" sz="3200" b="1" u="sng" cap="all" dirty="0" smtClean="0">
                <a:solidFill>
                  <a:srgbClr val="FF0000"/>
                </a:solidFill>
                <a:effectLst>
                  <a:outerShdw blurRad="38100" dist="38100" dir="2700000" algn="tl">
                    <a:srgbClr val="000000">
                      <a:alpha val="43137"/>
                    </a:srgbClr>
                  </a:outerShdw>
                </a:effectLst>
              </a:rPr>
              <a:t>  önüne  </a:t>
            </a:r>
            <a:r>
              <a:rPr lang="tr-TR" sz="3200" b="1" u="sng" cap="all" dirty="0">
                <a:solidFill>
                  <a:srgbClr val="FF0000"/>
                </a:solidFill>
                <a:effectLst>
                  <a:outerShdw blurRad="38100" dist="38100" dir="2700000" algn="tl">
                    <a:srgbClr val="000000">
                      <a:alpha val="43137"/>
                    </a:srgbClr>
                  </a:outerShdw>
                </a:effectLst>
              </a:rPr>
              <a:t>koyduğumuz </a:t>
            </a:r>
            <a:endParaRPr lang="tr-TR" sz="3200" b="1" u="sng" cap="all" dirty="0" smtClean="0">
              <a:solidFill>
                <a:srgbClr val="FF0000"/>
              </a:solidFill>
              <a:effectLst>
                <a:outerShdw blurRad="38100" dist="38100" dir="2700000" algn="tl">
                  <a:srgbClr val="000000">
                    <a:alpha val="43137"/>
                  </a:srgbClr>
                </a:outerShdw>
              </a:effectLst>
            </a:endParaRPr>
          </a:p>
          <a:p>
            <a:pPr algn="ctr"/>
            <a:r>
              <a:rPr lang="tr-TR" sz="3200" b="1" u="sng" cap="all" dirty="0" err="1" smtClean="0">
                <a:solidFill>
                  <a:srgbClr val="FF0000"/>
                </a:solidFill>
                <a:effectLst>
                  <a:outerShdw blurRad="38100" dist="38100" dir="2700000" algn="tl">
                    <a:srgbClr val="000000">
                      <a:alpha val="43137"/>
                    </a:srgbClr>
                  </a:outerShdw>
                </a:effectLst>
              </a:rPr>
              <a:t>sÛnÎ</a:t>
            </a:r>
            <a:r>
              <a:rPr lang="tr-TR" sz="3200" b="1" u="sng" cap="all" dirty="0" smtClean="0">
                <a:solidFill>
                  <a:srgbClr val="FF0000"/>
                </a:solidFill>
                <a:effectLst>
                  <a:outerShdw blurRad="38100" dist="38100" dir="2700000" algn="tl">
                    <a:srgbClr val="000000">
                      <a:alpha val="43137"/>
                    </a:srgbClr>
                  </a:outerShdw>
                </a:effectLst>
              </a:rPr>
              <a:t>  engeller</a:t>
            </a:r>
          </a:p>
          <a:p>
            <a:endParaRPr lang="tr-TR" sz="100" dirty="0">
              <a:solidFill>
                <a:schemeClr val="tx1"/>
              </a:solidFill>
            </a:endParaRPr>
          </a:p>
          <a:p>
            <a:pPr algn="just"/>
            <a:r>
              <a:rPr lang="tr-TR" sz="2800" b="1" dirty="0" smtClean="0">
                <a:solidFill>
                  <a:schemeClr val="tx1"/>
                </a:solidFill>
              </a:rPr>
              <a:t>  Mutlu </a:t>
            </a:r>
            <a:r>
              <a:rPr lang="tr-TR" sz="2800" b="1" dirty="0">
                <a:solidFill>
                  <a:schemeClr val="tx1"/>
                </a:solidFill>
              </a:rPr>
              <a:t>bir evliliğin ve huzurla geçecek bir aile yuvasının kurulmasının önemli şartlarından </a:t>
            </a:r>
            <a:r>
              <a:rPr lang="tr-TR" sz="2800" b="1" dirty="0" smtClean="0">
                <a:solidFill>
                  <a:schemeClr val="tx1"/>
                </a:solidFill>
              </a:rPr>
              <a:t>birisi </a:t>
            </a:r>
            <a:r>
              <a:rPr lang="tr-TR" sz="2800" b="1" u="sng" dirty="0" smtClean="0">
                <a:solidFill>
                  <a:schemeClr val="tx1"/>
                </a:solidFill>
              </a:rPr>
              <a:t>evliliğin kolaylaştırılmasıdır:</a:t>
            </a:r>
            <a:endParaRPr lang="tr-TR" sz="2400" b="1" u="sng" dirty="0" smtClean="0">
              <a:solidFill>
                <a:schemeClr val="tx1"/>
              </a:solidFill>
            </a:endParaRPr>
          </a:p>
          <a:p>
            <a:pPr algn="just"/>
            <a:endParaRPr lang="tr-TR" sz="300" dirty="0" smtClean="0">
              <a:solidFill>
                <a:schemeClr val="tx1"/>
              </a:solidFill>
            </a:endParaRPr>
          </a:p>
          <a:p>
            <a:pPr marL="457200" indent="-457200">
              <a:buFont typeface="Wingdings" pitchFamily="2" charset="2"/>
              <a:buChar char="q"/>
            </a:pPr>
            <a:r>
              <a:rPr lang="tr-TR" sz="3000" b="1" dirty="0" smtClean="0">
                <a:solidFill>
                  <a:srgbClr val="FF0000"/>
                </a:solidFill>
              </a:rPr>
              <a:t>Evlenemeyen gençlerin çokluğu, </a:t>
            </a:r>
          </a:p>
          <a:p>
            <a:pPr marL="457200" indent="-457200">
              <a:buFont typeface="Wingdings" pitchFamily="2" charset="2"/>
              <a:buChar char="q"/>
            </a:pPr>
            <a:r>
              <a:rPr lang="tr-TR" sz="3000" b="1" dirty="0" smtClean="0">
                <a:solidFill>
                  <a:srgbClr val="00B050"/>
                </a:solidFill>
              </a:rPr>
              <a:t>Düzen ve çevrenin haramlarla süslenmesi </a:t>
            </a:r>
          </a:p>
          <a:p>
            <a:pPr marL="457200" indent="-457200">
              <a:buFont typeface="Wingdings" pitchFamily="2" charset="2"/>
              <a:buChar char="q"/>
            </a:pPr>
            <a:r>
              <a:rPr lang="tr-TR" sz="3000" b="1" dirty="0" smtClean="0">
                <a:solidFill>
                  <a:srgbClr val="0070C0"/>
                </a:solidFill>
              </a:rPr>
              <a:t>Haramların işlenmesinin kolaylaştırılması  </a:t>
            </a:r>
          </a:p>
          <a:p>
            <a:pPr marL="457200" indent="-457200" algn="just"/>
            <a:endParaRPr lang="tr-TR" sz="100" b="1" dirty="0" smtClean="0">
              <a:solidFill>
                <a:srgbClr val="C00000"/>
              </a:solidFill>
            </a:endParaRPr>
          </a:p>
          <a:p>
            <a:pPr marL="457200" indent="-457200" algn="just"/>
            <a:r>
              <a:rPr lang="tr-TR" sz="2800" b="1" dirty="0" smtClean="0">
                <a:solidFill>
                  <a:srgbClr val="00B050"/>
                </a:solidFill>
              </a:rPr>
              <a:t>      </a:t>
            </a:r>
            <a:r>
              <a:rPr lang="tr-TR" sz="3000" b="1" dirty="0" smtClean="0">
                <a:solidFill>
                  <a:srgbClr val="0070C0"/>
                </a:solidFill>
              </a:rPr>
              <a:t>çeşitli ahlâksızlıkların </a:t>
            </a:r>
            <a:r>
              <a:rPr lang="tr-TR" sz="3000" b="1" dirty="0">
                <a:solidFill>
                  <a:srgbClr val="0070C0"/>
                </a:solidFill>
              </a:rPr>
              <a:t>yayılmasına, maddî ve </a:t>
            </a:r>
            <a:r>
              <a:rPr lang="tr-TR" sz="3000" b="1" dirty="0" err="1">
                <a:solidFill>
                  <a:srgbClr val="0070C0"/>
                </a:solidFill>
              </a:rPr>
              <a:t>mânevî</a:t>
            </a:r>
            <a:r>
              <a:rPr lang="tr-TR" sz="3000" b="1" dirty="0">
                <a:solidFill>
                  <a:srgbClr val="0070C0"/>
                </a:solidFill>
              </a:rPr>
              <a:t> nice hastalıkların artmasına sebep olmaktadır. </a:t>
            </a: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236296" y="5447366"/>
            <a:ext cx="1872208" cy="1438018"/>
          </a:xfrm>
          <a:prstGeom prst="rect">
            <a:avLst/>
          </a:prstGeom>
          <a:noFill/>
        </p:spPr>
      </p:pic>
      <p:pic>
        <p:nvPicPr>
          <p:cNvPr id="8"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14</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2000232" y="476672"/>
            <a:ext cx="7143768" cy="525658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514350" indent="-514350">
              <a:buFont typeface="Wingdings" pitchFamily="2" charset="2"/>
              <a:buChar char="q"/>
            </a:pPr>
            <a:r>
              <a:rPr lang="tr-TR" sz="3000" b="1" dirty="0" smtClean="0">
                <a:solidFill>
                  <a:srgbClr val="00B050"/>
                </a:solidFill>
              </a:rPr>
              <a:t>Başlık parası, </a:t>
            </a:r>
          </a:p>
          <a:p>
            <a:pPr marL="514350" indent="-514350" algn="just">
              <a:buFont typeface="Wingdings" pitchFamily="2" charset="2"/>
              <a:buChar char="q"/>
            </a:pPr>
            <a:r>
              <a:rPr lang="tr-TR" sz="3000" b="1" dirty="0" smtClean="0">
                <a:solidFill>
                  <a:srgbClr val="FF66CC"/>
                </a:solidFill>
              </a:rPr>
              <a:t>Bir ev dolusu gerekli-gereksiz eşya </a:t>
            </a:r>
          </a:p>
          <a:p>
            <a:pPr marL="514350" indent="-514350" algn="just"/>
            <a:r>
              <a:rPr lang="tr-TR" sz="3000" b="1" dirty="0" smtClean="0">
                <a:solidFill>
                  <a:srgbClr val="FF66CC"/>
                </a:solidFill>
              </a:rPr>
              <a:t>      veya çeyiz isteme, </a:t>
            </a:r>
          </a:p>
          <a:p>
            <a:pPr marL="514350" indent="-514350">
              <a:buFont typeface="Wingdings" pitchFamily="2" charset="2"/>
              <a:buChar char="q"/>
            </a:pPr>
            <a:r>
              <a:rPr lang="tr-TR" sz="3000" b="1" dirty="0" smtClean="0">
                <a:solidFill>
                  <a:schemeClr val="accent2"/>
                </a:solidFill>
              </a:rPr>
              <a:t>Milyarlarla ifade edilen düğün ve eğlence masrafları </a:t>
            </a:r>
          </a:p>
          <a:p>
            <a:pPr algn="just"/>
            <a:r>
              <a:rPr lang="tr-TR" sz="3000" b="1" dirty="0" smtClean="0">
                <a:solidFill>
                  <a:schemeClr val="tx1"/>
                </a:solidFill>
              </a:rPr>
              <a:t>gibi İslâm'ın reddettiği israf ve lüzumsuz harcamalar evliliğe ve gençlerin yuva kurmasına engel oluyor. </a:t>
            </a:r>
          </a:p>
          <a:p>
            <a:pPr algn="ctr"/>
            <a:endParaRPr lang="tr-TR" sz="1200" b="1" u="sng" dirty="0" smtClean="0">
              <a:solidFill>
                <a:srgbClr val="FF0000"/>
              </a:solidFill>
              <a:effectLst>
                <a:outerShdw blurRad="38100" dist="38100" dir="2700000" algn="tl">
                  <a:srgbClr val="000000">
                    <a:alpha val="43137"/>
                  </a:srgbClr>
                </a:outerShdw>
              </a:effectLst>
            </a:endParaRPr>
          </a:p>
          <a:p>
            <a:pPr algn="ctr"/>
            <a:r>
              <a:rPr lang="tr-TR" sz="3600" b="1" u="sng" dirty="0" smtClean="0">
                <a:solidFill>
                  <a:srgbClr val="FF0000"/>
                </a:solidFill>
                <a:effectLst>
                  <a:outerShdw blurRad="38100" dist="38100" dir="2700000" algn="tl">
                    <a:srgbClr val="000000">
                      <a:alpha val="43137"/>
                    </a:srgbClr>
                  </a:outerShdw>
                </a:effectLst>
              </a:rPr>
              <a:t>Dinimiz, bu türlü davranışları kınamaktadır</a:t>
            </a:r>
            <a:r>
              <a:rPr lang="tr-TR" sz="3000" b="1" u="sng" dirty="0" smtClean="0">
                <a:solidFill>
                  <a:srgbClr val="FF0000"/>
                </a:solidFill>
                <a:effectLst>
                  <a:outerShdw blurRad="38100" dist="38100" dir="2700000" algn="tl">
                    <a:srgbClr val="000000">
                      <a:alpha val="43137"/>
                    </a:srgbClr>
                  </a:outerShdw>
                </a:effectLst>
              </a:rPr>
              <a:t>. </a:t>
            </a:r>
            <a:endParaRPr lang="tr-TR" sz="3000" b="1" u="sng" dirty="0">
              <a:solidFill>
                <a:srgbClr val="FF0000"/>
              </a:solidFill>
              <a:effectLst>
                <a:outerShdw blurRad="38100" dist="38100" dir="2700000" algn="tl">
                  <a:srgbClr val="000000">
                    <a:alpha val="43137"/>
                  </a:srgbClr>
                </a:outerShdw>
              </a:effectLst>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804248" y="5115516"/>
            <a:ext cx="2304256" cy="1769868"/>
          </a:xfrm>
          <a:prstGeom prst="rect">
            <a:avLst/>
          </a:prstGeom>
          <a:noFill/>
        </p:spPr>
      </p:pic>
      <p:pic>
        <p:nvPicPr>
          <p:cNvPr id="8"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13" name="12 Dikdörtgen"/>
          <p:cNvSpPr/>
          <p:nvPr/>
        </p:nvSpPr>
        <p:spPr>
          <a:xfrm>
            <a:off x="0" y="6488668"/>
            <a:ext cx="444352" cy="400110"/>
          </a:xfrm>
          <a:prstGeom prst="rect">
            <a:avLst/>
          </a:prstGeom>
        </p:spPr>
        <p:txBody>
          <a:bodyPr wrap="none">
            <a:spAutoFit/>
          </a:bodyPr>
          <a:lstStyle/>
          <a:p>
            <a:r>
              <a:rPr lang="tr-TR" sz="2000" b="1" dirty="0" smtClean="0">
                <a:solidFill>
                  <a:srgbClr val="FF0000"/>
                </a:solidFill>
              </a:rPr>
              <a:t>15</a:t>
            </a:r>
            <a:endParaRPr lang="tr-TR" sz="20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2000232" y="0"/>
            <a:ext cx="7143768" cy="612025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2800" b="1" u="sng" dirty="0" smtClean="0">
                <a:solidFill>
                  <a:schemeClr val="tx1"/>
                </a:solidFill>
                <a:latin typeface="Times New Roman" pitchFamily="18" charset="0"/>
                <a:cs typeface="Times New Roman" pitchFamily="18" charset="0"/>
              </a:rPr>
              <a:t>ÖRNEK:</a:t>
            </a:r>
            <a:r>
              <a:rPr lang="tr-TR" sz="2800" b="1" dirty="0" smtClean="0">
                <a:solidFill>
                  <a:schemeClr val="tx1"/>
                </a:solidFill>
                <a:latin typeface="Times New Roman" pitchFamily="18" charset="0"/>
                <a:cs typeface="Times New Roman" pitchFamily="18" charset="0"/>
              </a:rPr>
              <a:t> </a:t>
            </a:r>
          </a:p>
          <a:p>
            <a:pPr algn="just"/>
            <a:r>
              <a:rPr lang="tr-TR" sz="2400" dirty="0" smtClean="0">
                <a:solidFill>
                  <a:schemeClr val="tx1"/>
                </a:solidFill>
                <a:latin typeface="Times New Roman" pitchFamily="18" charset="0"/>
                <a:cs typeface="Times New Roman" pitchFamily="18" charset="0"/>
              </a:rPr>
              <a:t>“</a:t>
            </a:r>
            <a:r>
              <a:rPr lang="tr-TR" sz="2800" b="1" i="1" dirty="0" smtClean="0">
                <a:solidFill>
                  <a:srgbClr val="FF0000"/>
                </a:solidFill>
                <a:latin typeface="Times New Roman" pitchFamily="18" charset="0"/>
                <a:cs typeface="Times New Roman" pitchFamily="18" charset="0"/>
              </a:rPr>
              <a:t>Kızım</a:t>
            </a:r>
            <a:r>
              <a:rPr lang="tr-TR" sz="2800" b="1" i="1" dirty="0">
                <a:solidFill>
                  <a:srgbClr val="FF0000"/>
                </a:solidFill>
                <a:latin typeface="Times New Roman" pitchFamily="18" charset="0"/>
                <a:cs typeface="Times New Roman" pitchFamily="18" charset="0"/>
              </a:rPr>
              <a:t>, ben senin mutluluğunu isterim</a:t>
            </a:r>
            <a:r>
              <a:rPr lang="tr-TR" sz="2800" b="1" i="1" dirty="0">
                <a:solidFill>
                  <a:schemeClr val="tx1"/>
                </a:solidFill>
                <a:latin typeface="Times New Roman" pitchFamily="18" charset="0"/>
                <a:cs typeface="Times New Roman" pitchFamily="18" charset="0"/>
              </a:rPr>
              <a:t>”, “</a:t>
            </a:r>
            <a:r>
              <a:rPr lang="tr-TR" sz="2800" b="1" i="1" dirty="0">
                <a:solidFill>
                  <a:srgbClr val="0070C0"/>
                </a:solidFill>
                <a:latin typeface="Times New Roman" pitchFamily="18" charset="0"/>
                <a:cs typeface="Times New Roman" pitchFamily="18" charset="0"/>
              </a:rPr>
              <a:t>Ben çektim sen çekme</a:t>
            </a:r>
            <a:r>
              <a:rPr lang="tr-TR" sz="2800" b="1" i="1" dirty="0">
                <a:solidFill>
                  <a:schemeClr val="tx1"/>
                </a:solidFill>
                <a:latin typeface="Times New Roman" pitchFamily="18" charset="0"/>
                <a:cs typeface="Times New Roman" pitchFamily="18" charset="0"/>
              </a:rPr>
              <a:t>”, “</a:t>
            </a:r>
            <a:r>
              <a:rPr lang="tr-TR" sz="2800" b="1" i="1" dirty="0">
                <a:solidFill>
                  <a:srgbClr val="00B050"/>
                </a:solidFill>
                <a:latin typeface="Times New Roman" pitchFamily="18" charset="0"/>
                <a:cs typeface="Times New Roman" pitchFamily="18" charset="0"/>
              </a:rPr>
              <a:t>Şimdiden ne aldırırsan kârdır</a:t>
            </a:r>
            <a:r>
              <a:rPr lang="tr-TR" sz="2800" b="1" i="1" dirty="0">
                <a:solidFill>
                  <a:schemeClr val="tx1"/>
                </a:solidFill>
                <a:latin typeface="Times New Roman" pitchFamily="18" charset="0"/>
                <a:cs typeface="Times New Roman" pitchFamily="18" charset="0"/>
              </a:rPr>
              <a:t>” </a:t>
            </a:r>
            <a:r>
              <a:rPr lang="tr-TR" sz="2400" b="1" i="1" dirty="0">
                <a:solidFill>
                  <a:schemeClr val="tx1"/>
                </a:solidFill>
                <a:latin typeface="Times New Roman" pitchFamily="18" charset="0"/>
                <a:cs typeface="Times New Roman" pitchFamily="18" charset="0"/>
              </a:rPr>
              <a:t>ve daha </a:t>
            </a:r>
            <a:r>
              <a:rPr lang="tr-TR" sz="2400" b="1" i="1" dirty="0" smtClean="0">
                <a:solidFill>
                  <a:schemeClr val="tx1"/>
                </a:solidFill>
                <a:latin typeface="Times New Roman" pitchFamily="18" charset="0"/>
                <a:cs typeface="Times New Roman" pitchFamily="18" charset="0"/>
              </a:rPr>
              <a:t>nice nice </a:t>
            </a:r>
            <a:r>
              <a:rPr lang="tr-TR" sz="2400" b="1" i="1" dirty="0">
                <a:solidFill>
                  <a:schemeClr val="tx1"/>
                </a:solidFill>
                <a:latin typeface="Times New Roman" pitchFamily="18" charset="0"/>
                <a:cs typeface="Times New Roman" pitchFamily="18" charset="0"/>
              </a:rPr>
              <a:t>yanlış </a:t>
            </a:r>
            <a:r>
              <a:rPr lang="tr-TR" sz="2400" b="1" i="1" dirty="0" smtClean="0">
                <a:solidFill>
                  <a:schemeClr val="tx1"/>
                </a:solidFill>
                <a:latin typeface="Times New Roman" pitchFamily="18" charset="0"/>
                <a:cs typeface="Times New Roman" pitchFamily="18" charset="0"/>
              </a:rPr>
              <a:t>düşünceler.</a:t>
            </a:r>
          </a:p>
          <a:p>
            <a:pPr algn="just"/>
            <a:endParaRPr lang="tr-TR" sz="1050" b="1" i="1" u="sng" dirty="0" smtClean="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	</a:t>
            </a:r>
            <a:r>
              <a:rPr lang="tr-TR" sz="2800" b="1" dirty="0" smtClean="0">
                <a:solidFill>
                  <a:schemeClr val="tx1"/>
                </a:solidFill>
                <a:latin typeface="Times New Roman" pitchFamily="18" charset="0"/>
                <a:cs typeface="Times New Roman" pitchFamily="18" charset="0"/>
              </a:rPr>
              <a:t>Günümüzde özellikle erkek ve kız taraflarının evlendirmek istedikleri çocuklarının hep mutluluğunu istediklerini ileri sürerek ön plana çıkarmış oldukları isteklerin, </a:t>
            </a:r>
            <a:r>
              <a:rPr lang="tr-TR" sz="2800" b="1" dirty="0" smtClean="0">
                <a:solidFill>
                  <a:srgbClr val="C00000"/>
                </a:solidFill>
                <a:latin typeface="Times New Roman" pitchFamily="18" charset="0"/>
                <a:cs typeface="Times New Roman" pitchFamily="18" charset="0"/>
              </a:rPr>
              <a:t>aile yuvası kurulduktan sonra eşler arasında problemlere yol açtığını, hatta boşanmalara varan sonuçlarını üzülerek görmekteyiz.</a:t>
            </a:r>
            <a:endParaRPr lang="tr-TR" sz="2400" b="1" dirty="0">
              <a:solidFill>
                <a:srgbClr val="C00000"/>
              </a:solidFill>
              <a:latin typeface="Times New Roman" pitchFamily="18" charset="0"/>
              <a:cs typeface="Times New Roman" pitchFamily="18" charset="0"/>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236296" y="5447366"/>
            <a:ext cx="1872208" cy="1438018"/>
          </a:xfrm>
          <a:prstGeom prst="rect">
            <a:avLst/>
          </a:prstGeom>
          <a:noFill/>
        </p:spPr>
      </p:pic>
      <p:pic>
        <p:nvPicPr>
          <p:cNvPr id="8"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16</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5400" b="1" dirty="0">
                <a:solidFill>
                  <a:srgbClr val="FF66CC"/>
                </a:solidFill>
                <a:latin typeface="akaHoggle" pitchFamily="82" charset="0"/>
              </a:rPr>
              <a:t>İslâm, </a:t>
            </a:r>
            <a:r>
              <a:rPr lang="tr-TR" sz="5400" b="1" dirty="0" err="1">
                <a:solidFill>
                  <a:srgbClr val="FF66CC"/>
                </a:solidFill>
                <a:latin typeface="akaHoggle" pitchFamily="82" charset="0"/>
              </a:rPr>
              <a:t>şer'î</a:t>
            </a:r>
            <a:r>
              <a:rPr lang="tr-TR" sz="5400" b="1" dirty="0">
                <a:solidFill>
                  <a:srgbClr val="FF66CC"/>
                </a:solidFill>
                <a:latin typeface="akaHoggle" pitchFamily="82" charset="0"/>
              </a:rPr>
              <a:t> bir </a:t>
            </a:r>
            <a:r>
              <a:rPr lang="tr-TR" sz="5400" b="1" dirty="0" err="1">
                <a:solidFill>
                  <a:srgbClr val="FF66CC"/>
                </a:solidFill>
                <a:latin typeface="akaHoggle" pitchFamily="82" charset="0"/>
              </a:rPr>
              <a:t>mâzeret</a:t>
            </a:r>
            <a:r>
              <a:rPr lang="tr-TR" sz="5400" b="1" dirty="0">
                <a:solidFill>
                  <a:srgbClr val="FF66CC"/>
                </a:solidFill>
                <a:latin typeface="akaHoggle" pitchFamily="82" charset="0"/>
              </a:rPr>
              <a:t> olmaksızın evlenmekten kaçınmayı ve yuva kurma işini zorlaştırmayı </a:t>
            </a:r>
            <a:r>
              <a:rPr lang="tr-TR" sz="5400" b="1" dirty="0" smtClean="0">
                <a:solidFill>
                  <a:srgbClr val="FF66CC"/>
                </a:solidFill>
                <a:latin typeface="akaHoggle" pitchFamily="82" charset="0"/>
              </a:rPr>
              <a:t>günah </a:t>
            </a:r>
            <a:r>
              <a:rPr lang="tr-TR" sz="5400" b="1" dirty="0">
                <a:solidFill>
                  <a:srgbClr val="FF66CC"/>
                </a:solidFill>
                <a:latin typeface="akaHoggle" pitchFamily="82" charset="0"/>
              </a:rPr>
              <a:t>saymıştır.</a:t>
            </a:r>
            <a:endParaRPr lang="tr-TR" sz="5400" b="1" dirty="0">
              <a:solidFill>
                <a:srgbClr val="FF66CC"/>
              </a:solidFill>
              <a:latin typeface="akaHoggle" pitchFamily="82" charset="0"/>
              <a:cs typeface="Times New Roman" pitchFamily="18" charset="0"/>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pic>
        <p:nvPicPr>
          <p:cNvPr id="8"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17</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4"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5" cstate="print"/>
            <a:srcRect/>
            <a:stretch>
              <a:fillRect/>
            </a:stretch>
          </p:blipFill>
          <p:spPr bwMode="auto">
            <a:xfrm>
              <a:off x="214282" y="217165"/>
              <a:ext cx="857224" cy="854381"/>
            </a:xfrm>
            <a:prstGeom prst="rect">
              <a:avLst/>
            </a:prstGeom>
            <a:noFill/>
          </p:spPr>
        </p:pic>
      </p:grpSp>
      <p:sp>
        <p:nvSpPr>
          <p:cNvPr id="5" name="4 Dikdörtgen"/>
          <p:cNvSpPr/>
          <p:nvPr/>
        </p:nvSpPr>
        <p:spPr>
          <a:xfrm>
            <a:off x="1547664" y="620688"/>
            <a:ext cx="7596336" cy="532859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endParaRPr lang="tr-TR" sz="2000" b="1" dirty="0" smtClean="0">
              <a:solidFill>
                <a:srgbClr val="C00000"/>
              </a:solidFill>
            </a:endParaRPr>
          </a:p>
          <a:p>
            <a:pPr algn="just"/>
            <a:endParaRPr lang="tr-TR" sz="2000" b="1" dirty="0" smtClean="0">
              <a:solidFill>
                <a:srgbClr val="C00000"/>
              </a:solidFill>
            </a:endParaRPr>
          </a:p>
          <a:p>
            <a:pPr algn="just"/>
            <a:r>
              <a:rPr lang="tr-TR" sz="2000" b="1" dirty="0" smtClean="0">
                <a:solidFill>
                  <a:srgbClr val="C00000"/>
                </a:solidFill>
              </a:rPr>
              <a:t>Hz. Enes (r.a) anlatıyor:</a:t>
            </a:r>
            <a:r>
              <a:rPr lang="tr-TR" sz="2000" dirty="0" smtClean="0">
                <a:solidFill>
                  <a:schemeClr val="tx1"/>
                </a:solidFill>
              </a:rPr>
              <a:t> Sahabe efendilerimizden bir grup </a:t>
            </a:r>
            <a:r>
              <a:rPr lang="tr-TR" sz="2000" u="sng" dirty="0" err="1" smtClean="0">
                <a:solidFill>
                  <a:schemeClr val="tx1"/>
                </a:solidFill>
              </a:rPr>
              <a:t>Rasulullah</a:t>
            </a:r>
            <a:r>
              <a:rPr lang="tr-TR" sz="2000" u="sng" dirty="0" smtClean="0">
                <a:solidFill>
                  <a:schemeClr val="tx1"/>
                </a:solidFill>
              </a:rPr>
              <a:t> (a.s)'</a:t>
            </a:r>
            <a:r>
              <a:rPr lang="tr-TR" sz="2000" u="sng" dirty="0" err="1" smtClean="0">
                <a:solidFill>
                  <a:schemeClr val="tx1"/>
                </a:solidFill>
              </a:rPr>
              <a:t>ın</a:t>
            </a:r>
            <a:r>
              <a:rPr lang="tr-TR" sz="2000" u="sng" dirty="0" smtClean="0">
                <a:solidFill>
                  <a:schemeClr val="tx1"/>
                </a:solidFill>
              </a:rPr>
              <a:t> (evdeki) ibadetinden sordular.</a:t>
            </a:r>
            <a:r>
              <a:rPr lang="tr-TR" sz="2000" dirty="0" smtClean="0">
                <a:solidFill>
                  <a:schemeClr val="tx1"/>
                </a:solidFill>
              </a:rPr>
              <a:t> Kendilerine sordukları husus açıklanınca sanki bunu az bularak: </a:t>
            </a:r>
          </a:p>
          <a:p>
            <a:pPr algn="just"/>
            <a:r>
              <a:rPr lang="tr-TR" sz="2000" b="1" dirty="0" smtClean="0">
                <a:solidFill>
                  <a:schemeClr val="tx1"/>
                </a:solidFill>
              </a:rPr>
              <a:t>"</a:t>
            </a:r>
            <a:r>
              <a:rPr lang="tr-TR" sz="2000" b="1" dirty="0" err="1" smtClean="0">
                <a:solidFill>
                  <a:schemeClr val="tx1"/>
                </a:solidFill>
              </a:rPr>
              <a:t>Rasulullah</a:t>
            </a:r>
            <a:r>
              <a:rPr lang="tr-TR" sz="2000" b="1" dirty="0" smtClean="0">
                <a:solidFill>
                  <a:schemeClr val="tx1"/>
                </a:solidFill>
              </a:rPr>
              <a:t> (a.s) kim, biz kimiz? Allah O'nun geçmiş ve gelecek bütün günahlarını affetmiştir (bu sebeple O'na az ibadet de yeter) dediler.</a:t>
            </a:r>
            <a:r>
              <a:rPr lang="tr-TR" sz="2000" dirty="0" smtClean="0">
                <a:solidFill>
                  <a:schemeClr val="tx1"/>
                </a:solidFill>
              </a:rPr>
              <a:t> </a:t>
            </a:r>
          </a:p>
          <a:p>
            <a:pPr algn="just"/>
            <a:r>
              <a:rPr lang="tr-TR" sz="2000" b="1" dirty="0" smtClean="0">
                <a:solidFill>
                  <a:schemeClr val="accent2"/>
                </a:solidFill>
                <a:effectLst>
                  <a:outerShdw blurRad="38100" dist="38100" dir="2700000" algn="tl">
                    <a:srgbClr val="000000">
                      <a:alpha val="43137"/>
                    </a:srgbClr>
                  </a:outerShdw>
                </a:effectLst>
              </a:rPr>
              <a:t>* </a:t>
            </a:r>
            <a:r>
              <a:rPr lang="tr-TR" sz="2000" b="1" u="sng" dirty="0" smtClean="0">
                <a:solidFill>
                  <a:schemeClr val="accent2"/>
                </a:solidFill>
                <a:effectLst>
                  <a:outerShdw blurRad="38100" dist="38100" dir="2700000" algn="tl">
                    <a:srgbClr val="000000">
                      <a:alpha val="43137"/>
                    </a:srgbClr>
                  </a:outerShdw>
                </a:effectLst>
              </a:rPr>
              <a:t>İçlerinden biri: </a:t>
            </a:r>
            <a:r>
              <a:rPr lang="tr-TR" sz="2000" b="1" dirty="0" smtClean="0">
                <a:solidFill>
                  <a:schemeClr val="accent2"/>
                </a:solidFill>
              </a:rPr>
              <a:t>"Ben artık hayatım boyunca her </a:t>
            </a:r>
            <a:r>
              <a:rPr lang="tr-TR" sz="2000" b="1" u="sng" dirty="0" smtClean="0">
                <a:solidFill>
                  <a:srgbClr val="FF66CC"/>
                </a:solidFill>
              </a:rPr>
              <a:t>gece namaz </a:t>
            </a:r>
            <a:r>
              <a:rPr lang="tr-TR" sz="2000" b="1" dirty="0" smtClean="0">
                <a:solidFill>
                  <a:schemeClr val="accent2"/>
                </a:solidFill>
              </a:rPr>
              <a:t>kılacağım" dedi.</a:t>
            </a:r>
          </a:p>
          <a:p>
            <a:pPr algn="just"/>
            <a:r>
              <a:rPr lang="tr-TR" sz="2000" b="1" dirty="0" smtClean="0">
                <a:solidFill>
                  <a:schemeClr val="accent4"/>
                </a:solidFill>
                <a:effectLst>
                  <a:outerShdw blurRad="38100" dist="38100" dir="2700000" algn="tl">
                    <a:srgbClr val="000000">
                      <a:alpha val="43137"/>
                    </a:srgbClr>
                  </a:outerShdw>
                </a:effectLst>
              </a:rPr>
              <a:t>* </a:t>
            </a:r>
            <a:r>
              <a:rPr lang="tr-TR" sz="2000" b="1" u="sng" dirty="0" smtClean="0">
                <a:solidFill>
                  <a:schemeClr val="accent4"/>
                </a:solidFill>
                <a:effectLst>
                  <a:outerShdw blurRad="38100" dist="38100" dir="2700000" algn="tl">
                    <a:srgbClr val="000000">
                      <a:alpha val="43137"/>
                    </a:srgbClr>
                  </a:outerShdw>
                </a:effectLst>
              </a:rPr>
              <a:t>İkincisi: </a:t>
            </a:r>
            <a:r>
              <a:rPr lang="tr-TR" sz="2000" b="1" dirty="0" smtClean="0">
                <a:solidFill>
                  <a:schemeClr val="accent4"/>
                </a:solidFill>
              </a:rPr>
              <a:t>"Ben de hayatımca hep </a:t>
            </a:r>
            <a:r>
              <a:rPr lang="tr-TR" sz="2000" b="1" u="sng" dirty="0" smtClean="0">
                <a:solidFill>
                  <a:srgbClr val="FF66CC"/>
                </a:solidFill>
              </a:rPr>
              <a:t>oruç</a:t>
            </a:r>
            <a:r>
              <a:rPr lang="tr-TR" sz="2000" b="1" dirty="0" smtClean="0">
                <a:solidFill>
                  <a:schemeClr val="accent4"/>
                </a:solidFill>
              </a:rPr>
              <a:t> tutacağım, hiç bir gün terk etmeyeceğim" dedi. </a:t>
            </a:r>
          </a:p>
          <a:p>
            <a:pPr algn="just"/>
            <a:r>
              <a:rPr lang="tr-TR" sz="2000" b="1" dirty="0" smtClean="0">
                <a:solidFill>
                  <a:srgbClr val="00B050"/>
                </a:solidFill>
                <a:effectLst>
                  <a:outerShdw blurRad="38100" dist="38100" dir="2700000" algn="tl">
                    <a:srgbClr val="000000">
                      <a:alpha val="43137"/>
                    </a:srgbClr>
                  </a:outerShdw>
                </a:effectLst>
              </a:rPr>
              <a:t>* </a:t>
            </a:r>
            <a:r>
              <a:rPr lang="tr-TR" sz="2000" b="1" u="sng" dirty="0" smtClean="0">
                <a:solidFill>
                  <a:srgbClr val="00B050"/>
                </a:solidFill>
                <a:effectLst>
                  <a:outerShdw blurRad="38100" dist="38100" dir="2700000" algn="tl">
                    <a:srgbClr val="000000">
                      <a:alpha val="43137"/>
                    </a:srgbClr>
                  </a:outerShdw>
                </a:effectLst>
              </a:rPr>
              <a:t>Üçüncüsü de: </a:t>
            </a:r>
            <a:r>
              <a:rPr lang="tr-TR" sz="2000" b="1" dirty="0" smtClean="0">
                <a:solidFill>
                  <a:srgbClr val="00B050"/>
                </a:solidFill>
              </a:rPr>
              <a:t>"</a:t>
            </a:r>
            <a:r>
              <a:rPr lang="tr-TR" sz="2000" b="1" u="sng" dirty="0" smtClean="0">
                <a:solidFill>
                  <a:srgbClr val="FF66CC"/>
                </a:solidFill>
              </a:rPr>
              <a:t>Kadınları</a:t>
            </a:r>
            <a:r>
              <a:rPr lang="tr-TR" sz="2000" b="1" dirty="0" smtClean="0">
                <a:solidFill>
                  <a:srgbClr val="00B050"/>
                </a:solidFill>
              </a:rPr>
              <a:t> ebediyen terk edip, onlara hiç temas etmeyeceğim" dedi. </a:t>
            </a:r>
            <a:r>
              <a:rPr lang="tr-TR" sz="2000" dirty="0" smtClean="0">
                <a:solidFill>
                  <a:schemeClr val="tx1"/>
                </a:solidFill>
              </a:rPr>
              <a:t>(Bilâhare durumdan haberdar olan) Hz. Peygamber (a.s) onları bularak: </a:t>
            </a:r>
          </a:p>
          <a:p>
            <a:pPr algn="just"/>
            <a:r>
              <a:rPr lang="tr-TR" sz="2000" dirty="0" smtClean="0">
                <a:solidFill>
                  <a:schemeClr val="tx1"/>
                </a:solidFill>
              </a:rPr>
              <a:t>"Sizler böyle böyle söylemişsiniz. Halbuki </a:t>
            </a:r>
            <a:r>
              <a:rPr lang="tr-TR" sz="2000" b="1" dirty="0" smtClean="0">
                <a:solidFill>
                  <a:srgbClr val="0070C0"/>
                </a:solidFill>
              </a:rPr>
              <a:t>Allah'a yemin olsun Allah'tan en çok korkanınız ve yasaklarından en ziyade kaçınanınız benim. Fakat buna rağmen, bazen oruç tutar, bazen yerim; namaz kılarım, uyurum da; kadınlarla beraber de olurum. (Benim sünnetim budur), kim sünnetimi beğenmezse benden değildir"</a:t>
            </a:r>
            <a:r>
              <a:rPr lang="tr-TR" sz="2000" b="1" dirty="0" smtClean="0">
                <a:solidFill>
                  <a:schemeClr val="tx1"/>
                </a:solidFill>
              </a:rPr>
              <a:t> </a:t>
            </a:r>
            <a:r>
              <a:rPr lang="tr-TR" sz="2000" dirty="0" smtClean="0">
                <a:solidFill>
                  <a:schemeClr val="tx1"/>
                </a:solidFill>
              </a:rPr>
              <a:t>buyurdu. </a:t>
            </a:r>
          </a:p>
          <a:p>
            <a:pPr algn="just"/>
            <a:r>
              <a:rPr lang="tr-TR" sz="2000" dirty="0" smtClean="0">
                <a:solidFill>
                  <a:schemeClr val="tx1"/>
                </a:solidFill>
              </a:rPr>
              <a:t>                   </a:t>
            </a:r>
            <a:r>
              <a:rPr lang="tr-TR" sz="1400" dirty="0" smtClean="0">
                <a:solidFill>
                  <a:schemeClr val="tx1"/>
                </a:solidFill>
              </a:rPr>
              <a:t>(</a:t>
            </a:r>
            <a:r>
              <a:rPr lang="tr-TR" sz="1400" dirty="0" err="1">
                <a:solidFill>
                  <a:schemeClr val="tx1"/>
                </a:solidFill>
              </a:rPr>
              <a:t>Buhârî</a:t>
            </a:r>
            <a:r>
              <a:rPr lang="tr-TR" sz="1400" dirty="0">
                <a:solidFill>
                  <a:schemeClr val="tx1"/>
                </a:solidFill>
              </a:rPr>
              <a:t>, Nikah 1; Müslim, Nikah 5, (1401); </a:t>
            </a:r>
            <a:r>
              <a:rPr lang="tr-TR" sz="1400" dirty="0" err="1">
                <a:solidFill>
                  <a:schemeClr val="tx1"/>
                </a:solidFill>
              </a:rPr>
              <a:t>Nesâî</a:t>
            </a:r>
            <a:r>
              <a:rPr lang="tr-TR" sz="1400" dirty="0">
                <a:solidFill>
                  <a:schemeClr val="tx1"/>
                </a:solidFill>
              </a:rPr>
              <a:t>, Nikah 4, (6, 60)).</a:t>
            </a:r>
            <a:endPar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9" name="8 Metin kutusu"/>
          <p:cNvSpPr txBox="1"/>
          <p:nvPr/>
        </p:nvSpPr>
        <p:spPr>
          <a:xfrm>
            <a:off x="2987824" y="1"/>
            <a:ext cx="4176464"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3200" b="1" spc="300" dirty="0" smtClean="0">
                <a:solidFill>
                  <a:srgbClr val="00B050"/>
                </a:solidFill>
                <a:effectLst>
                  <a:outerShdw blurRad="38100" dist="38100" dir="2700000" algn="tl">
                    <a:srgbClr val="000000">
                      <a:alpha val="43137"/>
                    </a:srgbClr>
                  </a:outerShdw>
                </a:effectLst>
              </a:rPr>
              <a:t>HADİS-İ ŞERİF</a:t>
            </a:r>
            <a:endParaRPr lang="tr-TR" b="1" spc="300" dirty="0">
              <a:solidFill>
                <a:srgbClr val="00B050"/>
              </a:solidFill>
              <a:effectLst>
                <a:outerShdw blurRad="38100" dist="38100" dir="2700000" algn="tl">
                  <a:srgbClr val="000000">
                    <a:alpha val="43137"/>
                  </a:srgbClr>
                </a:outerShdw>
              </a:effectLst>
            </a:endParaRPr>
          </a:p>
        </p:txBody>
      </p:sp>
      <p:sp>
        <p:nvSpPr>
          <p:cNvPr id="13" name="12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18</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764704"/>
            <a:ext cx="7500958" cy="547260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800" b="1" dirty="0" smtClean="0">
                <a:solidFill>
                  <a:schemeClr val="tx1"/>
                </a:solidFill>
                <a:latin typeface="HASENAT4" pitchFamily="2" charset="-78"/>
                <a:cs typeface="HASENAT4" pitchFamily="2" charset="-78"/>
              </a:rPr>
              <a:t>يَا مَعْشَرَ الشَّبَابِ مَنْ اسْتَطَاعَ الْبَاءَةَ فَلْيَتَزَوَّجْ فَإِنَّهُ أَغَضُّ لِلْبَصَرِ وَأَحْصَنُ لِلْفَرْجِ وَمَنْ لَمْ يَسْتَطِعْ فَعَلَيْهِ بِالصَّوْمِ فَإِنَّهُ لَهُ وِجَاءٌ</a:t>
            </a:r>
            <a:endParaRPr lang="tr-TR" sz="4800" b="1" dirty="0" smtClean="0">
              <a:solidFill>
                <a:schemeClr val="tx1"/>
              </a:solidFill>
              <a:latin typeface="HASENAT4" pitchFamily="2" charset="-78"/>
              <a:cs typeface="HASENAT4" pitchFamily="2" charset="-78"/>
            </a:endParaRPr>
          </a:p>
          <a:p>
            <a:pPr algn="just"/>
            <a:endParaRPr lang="tr-TR" sz="700" b="1" u="sng" dirty="0" smtClean="0">
              <a:solidFill>
                <a:schemeClr val="tx1"/>
              </a:solidFill>
            </a:endParaRPr>
          </a:p>
          <a:p>
            <a:pPr algn="just"/>
            <a:r>
              <a:rPr lang="tr-TR" sz="3200" b="1" u="sng" dirty="0" smtClean="0">
                <a:solidFill>
                  <a:srgbClr val="0070C0"/>
                </a:solidFill>
              </a:rPr>
              <a:t>Gençler, içinizden evlenmeye gücü yeten evlensin. Zira evlenmek gözü (haramdan) daha çok yumdurucu, iffeti daha çok koruyucudur.</a:t>
            </a:r>
            <a:r>
              <a:rPr lang="tr-TR" sz="3200" b="1" dirty="0" smtClean="0">
                <a:solidFill>
                  <a:srgbClr val="0070C0"/>
                </a:solidFill>
              </a:rPr>
              <a:t> </a:t>
            </a:r>
            <a:r>
              <a:rPr lang="tr-TR" sz="3200" b="1" dirty="0" smtClean="0">
                <a:solidFill>
                  <a:schemeClr val="accent6">
                    <a:lumMod val="75000"/>
                  </a:schemeClr>
                </a:solidFill>
              </a:rPr>
              <a:t>Gücü yetmeyen ise oruç tutsun, çünkü orucun şehveti kıran bir özelliği vardır.</a:t>
            </a:r>
            <a:r>
              <a:rPr lang="tr-TR" sz="2800" b="1" dirty="0" smtClean="0">
                <a:solidFill>
                  <a:schemeClr val="tx1"/>
                </a:solidFill>
              </a:rPr>
              <a:t> </a:t>
            </a:r>
          </a:p>
          <a:p>
            <a:pPr algn="just"/>
            <a:r>
              <a:rPr lang="tr-TR" sz="2800" b="1" dirty="0" smtClean="0">
                <a:solidFill>
                  <a:schemeClr val="tx1"/>
                </a:solidFill>
              </a:rPr>
              <a:t>                   </a:t>
            </a:r>
            <a:r>
              <a:rPr lang="tr-TR" sz="2000" dirty="0" smtClean="0">
                <a:solidFill>
                  <a:schemeClr val="tx1"/>
                </a:solidFill>
              </a:rPr>
              <a:t>(</a:t>
            </a:r>
            <a:r>
              <a:rPr lang="tr-TR" sz="2000" dirty="0" err="1" smtClean="0">
                <a:solidFill>
                  <a:schemeClr val="tx1"/>
                </a:solidFill>
              </a:rPr>
              <a:t>Buhârî</a:t>
            </a:r>
            <a:r>
              <a:rPr lang="tr-TR" sz="2000" dirty="0" smtClean="0">
                <a:solidFill>
                  <a:schemeClr val="tx1"/>
                </a:solidFill>
              </a:rPr>
              <a:t>, Nikah, 3/4678)</a:t>
            </a:r>
            <a:r>
              <a:rPr lang="tr-TR" sz="2800" b="1" dirty="0" smtClean="0">
                <a:solidFill>
                  <a:schemeClr val="tx1"/>
                </a:solidFill>
              </a:rPr>
              <a:t> </a:t>
            </a:r>
            <a:endPar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804248" y="5309365"/>
            <a:ext cx="2016224" cy="1548635"/>
          </a:xfrm>
          <a:prstGeom prst="rect">
            <a:avLst/>
          </a:prstGeom>
          <a:noFill/>
        </p:spPr>
      </p:pic>
      <p:pic>
        <p:nvPicPr>
          <p:cNvPr id="8"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9" name="8 Metin kutusu"/>
          <p:cNvSpPr txBox="1"/>
          <p:nvPr/>
        </p:nvSpPr>
        <p:spPr>
          <a:xfrm>
            <a:off x="2699792" y="188640"/>
            <a:ext cx="4680520"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prstTxWarp prst="textDeflateBottom">
              <a:avLst>
                <a:gd name="adj" fmla="val 64992"/>
              </a:avLst>
            </a:prstTxWarp>
            <a:spAutoFit/>
          </a:bodyPr>
          <a:lstStyle/>
          <a:p>
            <a:pPr algn="ctr"/>
            <a:r>
              <a:rPr lang="tr-TR" sz="3200" b="1" u="sng" dirty="0" smtClean="0">
                <a:ln w="18000">
                  <a:solidFill>
                    <a:srgbClr val="FF66CC"/>
                  </a:solidFill>
                  <a:prstDash val="solid"/>
                  <a:miter lim="800000"/>
                </a:ln>
                <a:solidFill>
                  <a:schemeClr val="accent6">
                    <a:lumMod val="75000"/>
                  </a:schemeClr>
                </a:solidFill>
                <a:effectLst>
                  <a:outerShdw blurRad="25500" dist="23000" dir="7020000" algn="tl">
                    <a:srgbClr val="000000">
                      <a:alpha val="50000"/>
                    </a:srgbClr>
                  </a:outerShdw>
                </a:effectLst>
                <a:latin typeface="Acadian" pitchFamily="2" charset="0"/>
              </a:rPr>
              <a:t>HADİS-İ ŞERİF</a:t>
            </a:r>
            <a:endParaRPr lang="tr-TR" sz="2000" b="1" u="sng" dirty="0">
              <a:ln w="18000">
                <a:solidFill>
                  <a:srgbClr val="FF66CC"/>
                </a:solidFill>
                <a:prstDash val="solid"/>
                <a:miter lim="800000"/>
              </a:ln>
              <a:solidFill>
                <a:schemeClr val="accent6">
                  <a:lumMod val="75000"/>
                </a:schemeClr>
              </a:solidFill>
              <a:effectLst>
                <a:outerShdw blurRad="25500" dist="23000" dir="7020000" algn="tl">
                  <a:srgbClr val="000000">
                    <a:alpha val="50000"/>
                  </a:srgbClr>
                </a:outerShdw>
              </a:effectLst>
              <a:latin typeface="Acadian" pitchFamily="2" charset="0"/>
            </a:endParaRPr>
          </a:p>
        </p:txBody>
      </p:sp>
      <p:sp>
        <p:nvSpPr>
          <p:cNvPr id="17" name="16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19</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764758" y="5085184"/>
            <a:ext cx="2343746" cy="1800200"/>
          </a:xfrm>
          <a:prstGeom prst="rect">
            <a:avLst/>
          </a:prstGeom>
          <a:noFill/>
        </p:spPr>
      </p:pic>
      <p:sp>
        <p:nvSpPr>
          <p:cNvPr id="5" name="4 Dikdörtgen"/>
          <p:cNvSpPr/>
          <p:nvPr/>
        </p:nvSpPr>
        <p:spPr>
          <a:xfrm>
            <a:off x="1643042" y="260648"/>
            <a:ext cx="7143768" cy="604867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5400" b="1" dirty="0">
                <a:solidFill>
                  <a:srgbClr val="C00000"/>
                </a:solidFill>
                <a:latin typeface="HASENAT4" pitchFamily="2" charset="-78"/>
                <a:cs typeface="HASENAT4" pitchFamily="2" charset="-78"/>
              </a:rPr>
              <a:t>وَمِنْ ايَاتِه اَنْ خَلَقَ لَكُمْ مِنْ اَنْفُسِكُمْ اَزْوَاجًا لِتَسْكُنُوا اِلَيْهَا وَجَعَلَ بَيْنَكُمْ مَوَدَّةً وَرَحْمَةً اِنَّ فى ذلِكَ لايَاتٍ لِقَوْمٍ يَتَفَكَّرُونَ</a:t>
            </a:r>
            <a:endParaRPr lang="tr-TR" sz="5400" b="1" dirty="0">
              <a:solidFill>
                <a:srgbClr val="C00000"/>
              </a:solidFill>
              <a:latin typeface="HASENAT4" pitchFamily="2" charset="-78"/>
              <a:cs typeface="HASENAT4" pitchFamily="2" charset="-78"/>
            </a:endParaRPr>
          </a:p>
          <a:p>
            <a:pPr algn="ctr"/>
            <a:endParaRPr lang="tr-TR" sz="100" dirty="0">
              <a:solidFill>
                <a:schemeClr val="tx1"/>
              </a:solidFill>
            </a:endParaRPr>
          </a:p>
          <a:p>
            <a:pPr algn="just"/>
            <a:r>
              <a:rPr lang="tr-TR" sz="3200" b="1" dirty="0" smtClean="0">
                <a:solidFill>
                  <a:schemeClr val="tx1"/>
                </a:solidFill>
                <a:latin typeface="Times New Roman" pitchFamily="18" charset="0"/>
                <a:cs typeface="Times New Roman" pitchFamily="18" charset="0"/>
              </a:rPr>
              <a:t>“İçinizden </a:t>
            </a:r>
            <a:r>
              <a:rPr lang="tr-TR" sz="3200" b="1" dirty="0">
                <a:solidFill>
                  <a:schemeClr val="tx1"/>
                </a:solidFill>
                <a:latin typeface="Times New Roman" pitchFamily="18" charset="0"/>
                <a:cs typeface="Times New Roman" pitchFamily="18" charset="0"/>
              </a:rPr>
              <a:t>kendileri ile huzura kavuşacağınız eşler yaratıp aranızda sevgi ve rahmet var etmesi, O'nun varlığının belgelerindendir. Bunda düşünenler için dersler vardır</a:t>
            </a:r>
            <a:r>
              <a:rPr lang="tr-TR" sz="3200" b="1" dirty="0" smtClean="0">
                <a:solidFill>
                  <a:schemeClr val="tx1"/>
                </a:solidFill>
                <a:latin typeface="Times New Roman" pitchFamily="18" charset="0"/>
                <a:cs typeface="Times New Roman" pitchFamily="18" charset="0"/>
              </a:rPr>
              <a:t>.</a:t>
            </a:r>
          </a:p>
          <a:p>
            <a:pPr algn="ctr"/>
            <a:r>
              <a:rPr lang="tr-TR" sz="2800" dirty="0" smtClean="0">
                <a:solidFill>
                  <a:schemeClr val="tx1"/>
                </a:solidFill>
                <a:latin typeface="Times New Roman" pitchFamily="18" charset="0"/>
                <a:cs typeface="Times New Roman" pitchFamily="18" charset="0"/>
              </a:rPr>
              <a:t> </a:t>
            </a:r>
            <a:r>
              <a:rPr lang="tr-TR" sz="2400" dirty="0">
                <a:solidFill>
                  <a:schemeClr val="tx1"/>
                </a:solidFill>
                <a:latin typeface="Times New Roman" pitchFamily="18" charset="0"/>
                <a:cs typeface="Times New Roman" pitchFamily="18" charset="0"/>
              </a:rPr>
              <a:t>(Rum, 30/21)</a:t>
            </a:r>
            <a:r>
              <a:rPr lang="tr-TR" sz="2800" dirty="0">
                <a:solidFill>
                  <a:schemeClr val="tx1"/>
                </a:solidFill>
                <a:latin typeface="Times New Roman" pitchFamily="18" charset="0"/>
                <a:cs typeface="Times New Roman" pitchFamily="18" charset="0"/>
              </a:rPr>
              <a:t> </a:t>
            </a:r>
          </a:p>
        </p:txBody>
      </p:sp>
      <p:pic>
        <p:nvPicPr>
          <p:cNvPr id="9"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13" name="12 Dikdörtgen"/>
          <p:cNvSpPr/>
          <p:nvPr/>
        </p:nvSpPr>
        <p:spPr>
          <a:xfrm>
            <a:off x="0" y="6488668"/>
            <a:ext cx="338554" cy="369332"/>
          </a:xfrm>
          <a:prstGeom prst="rect">
            <a:avLst/>
          </a:prstGeom>
        </p:spPr>
        <p:txBody>
          <a:bodyPr wrap="none">
            <a:spAutoFit/>
          </a:bodyPr>
          <a:lstStyle/>
          <a:p>
            <a:r>
              <a:rPr lang="tr-TR" dirty="0" smtClean="0">
                <a:solidFill>
                  <a:srgbClr val="FF0000"/>
                </a:solidFill>
                <a:latin typeface="Arial Black" pitchFamily="34" charset="0"/>
              </a:rPr>
              <a:t>2</a:t>
            </a:r>
            <a:endParaRPr lang="tr-TR" dirty="0"/>
          </a:p>
        </p:txBody>
      </p:sp>
      <p:sp>
        <p:nvSpPr>
          <p:cNvPr id="14" name="13 Metin kutusu"/>
          <p:cNvSpPr txBox="1"/>
          <p:nvPr/>
        </p:nvSpPr>
        <p:spPr>
          <a:xfrm>
            <a:off x="3419872" y="0"/>
            <a:ext cx="288032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2800" b="1" spc="300" dirty="0" smtClean="0">
                <a:effectLst>
                  <a:outerShdw blurRad="38100" dist="38100" dir="2700000" algn="tl">
                    <a:srgbClr val="000000">
                      <a:alpha val="43137"/>
                    </a:srgbClr>
                  </a:outerShdw>
                </a:effectLst>
              </a:rPr>
              <a:t>AYET-İ</a:t>
            </a:r>
            <a:r>
              <a:rPr lang="tr-TR" sz="2800" b="1" dirty="0" smtClean="0">
                <a:effectLst>
                  <a:outerShdw blurRad="38100" dist="38100" dir="2700000" algn="tl">
                    <a:srgbClr val="000000">
                      <a:alpha val="43137"/>
                    </a:srgbClr>
                  </a:outerShdw>
                </a:effectLst>
              </a:rPr>
              <a:t> </a:t>
            </a:r>
            <a:r>
              <a:rPr lang="tr-TR" sz="2800" b="1" spc="300" dirty="0" smtClean="0">
                <a:effectLst>
                  <a:outerShdw blurRad="38100" dist="38100" dir="2700000" algn="tl">
                    <a:srgbClr val="000000">
                      <a:alpha val="43137"/>
                    </a:srgbClr>
                  </a:outerShdw>
                </a:effectLst>
              </a:rPr>
              <a:t>KERİME</a:t>
            </a:r>
            <a:endParaRPr lang="tr-TR" b="1" spc="3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4"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5"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188640"/>
            <a:ext cx="7143768" cy="595500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b="1" cap="all" dirty="0" err="1" smtClean="0">
                <a:solidFill>
                  <a:schemeClr val="tx1"/>
                </a:solidFill>
                <a:latin typeface="Arial" pitchFamily="34" charset="0"/>
                <a:cs typeface="Arial" pitchFamily="34" charset="0"/>
              </a:rPr>
              <a:t>Aİle</a:t>
            </a:r>
            <a:r>
              <a:rPr lang="tr-TR" sz="2800" b="1" cap="all" dirty="0" smtClean="0">
                <a:solidFill>
                  <a:schemeClr val="tx1"/>
                </a:solidFill>
                <a:latin typeface="Arial" pitchFamily="34" charset="0"/>
                <a:cs typeface="Arial" pitchFamily="34" charset="0"/>
              </a:rPr>
              <a:t> Kurulurken Eşlerde  </a:t>
            </a:r>
            <a:r>
              <a:rPr lang="tr-TR" sz="2800" b="1" cap="all" dirty="0" err="1" smtClean="0">
                <a:solidFill>
                  <a:schemeClr val="tx1"/>
                </a:solidFill>
                <a:latin typeface="Arial" pitchFamily="34" charset="0"/>
                <a:cs typeface="Arial" pitchFamily="34" charset="0"/>
              </a:rPr>
              <a:t>AranmasI</a:t>
            </a:r>
            <a:r>
              <a:rPr lang="tr-TR" sz="2800" b="1" cap="all" dirty="0" smtClean="0">
                <a:solidFill>
                  <a:schemeClr val="tx1"/>
                </a:solidFill>
                <a:latin typeface="Arial" pitchFamily="34" charset="0"/>
                <a:cs typeface="Arial" pitchFamily="34" charset="0"/>
              </a:rPr>
              <a:t> Gereken </a:t>
            </a:r>
            <a:r>
              <a:rPr lang="tr-TR" sz="2800" b="1" cap="all" dirty="0" err="1" smtClean="0">
                <a:solidFill>
                  <a:schemeClr val="tx1"/>
                </a:solidFill>
                <a:latin typeface="Arial" pitchFamily="34" charset="0"/>
                <a:cs typeface="Arial" pitchFamily="34" charset="0"/>
              </a:rPr>
              <a:t>Özellİkler</a:t>
            </a:r>
            <a:r>
              <a:rPr lang="tr-TR" sz="2800" b="1" cap="all" dirty="0" smtClean="0">
                <a:solidFill>
                  <a:schemeClr val="tx1"/>
                </a:solidFill>
                <a:latin typeface="Arial" pitchFamily="34" charset="0"/>
                <a:cs typeface="Arial" pitchFamily="34" charset="0"/>
              </a:rPr>
              <a:t>:</a:t>
            </a:r>
          </a:p>
          <a:p>
            <a:pPr algn="just"/>
            <a:endParaRPr lang="tr-TR" sz="1100" dirty="0" smtClean="0">
              <a:solidFill>
                <a:schemeClr val="tx1"/>
              </a:solidFill>
            </a:endParaRPr>
          </a:p>
          <a:p>
            <a:pPr algn="just"/>
            <a:r>
              <a:rPr lang="tr-TR" sz="2400" dirty="0" smtClean="0">
                <a:solidFill>
                  <a:schemeClr val="tx1"/>
                </a:solidFill>
              </a:rPr>
              <a:t>	</a:t>
            </a:r>
            <a:r>
              <a:rPr lang="tr-TR" sz="2400" b="1" dirty="0" smtClean="0">
                <a:solidFill>
                  <a:srgbClr val="FF0000"/>
                </a:solidFill>
              </a:rPr>
              <a:t>E</a:t>
            </a:r>
            <a:r>
              <a:rPr lang="tr-TR" sz="2800" b="1" dirty="0" smtClean="0">
                <a:solidFill>
                  <a:srgbClr val="FF0000"/>
                </a:solidFill>
              </a:rPr>
              <a:t>vlilik,  geçici bir süre için bir araya gelme değil, çoğunlukla </a:t>
            </a:r>
            <a:r>
              <a:rPr lang="tr-TR" sz="2800" b="1" u="sng" dirty="0" smtClean="0">
                <a:solidFill>
                  <a:srgbClr val="FF0000"/>
                </a:solidFill>
              </a:rPr>
              <a:t>ölüme kadar devam edecek bir sözleşmedir. </a:t>
            </a:r>
          </a:p>
          <a:p>
            <a:pPr algn="just"/>
            <a:r>
              <a:rPr lang="tr-TR" sz="2800" dirty="0" smtClean="0">
                <a:solidFill>
                  <a:schemeClr val="tx1"/>
                </a:solidFill>
              </a:rPr>
              <a:t>	</a:t>
            </a:r>
            <a:r>
              <a:rPr lang="tr-TR" sz="2800" b="1" dirty="0" smtClean="0">
                <a:solidFill>
                  <a:srgbClr val="7030A0"/>
                </a:solidFill>
              </a:rPr>
              <a:t>Eşler birbirlerinde bu kurumun devamını sağlayacak özellikleri aramalıdırlar.</a:t>
            </a:r>
            <a:r>
              <a:rPr lang="tr-TR" sz="2800" b="1" dirty="0" smtClean="0">
                <a:solidFill>
                  <a:schemeClr val="tx1"/>
                </a:solidFill>
              </a:rPr>
              <a:t> </a:t>
            </a:r>
          </a:p>
          <a:p>
            <a:pPr algn="just"/>
            <a:r>
              <a:rPr lang="tr-TR" sz="2800" b="1" dirty="0" smtClean="0">
                <a:solidFill>
                  <a:schemeClr val="tx1"/>
                </a:solidFill>
              </a:rPr>
              <a:t>	</a:t>
            </a:r>
            <a:r>
              <a:rPr lang="tr-TR" sz="2800" b="1" dirty="0" smtClean="0">
                <a:solidFill>
                  <a:srgbClr val="00B050"/>
                </a:solidFill>
              </a:rPr>
              <a:t>“Canım ne olacak evlenmek helal ise ayrılmak da helaldir” deyip, gerekli araştırmayı yapmadan karar vermek, sonunda pişmanlık duymaya sebep olur. </a:t>
            </a:r>
            <a:endParaRPr lang="tr-TR" sz="2800" dirty="0">
              <a:solidFill>
                <a:srgbClr val="00B050"/>
              </a:solidFill>
            </a:endParaRPr>
          </a:p>
        </p:txBody>
      </p:sp>
      <p:pic>
        <p:nvPicPr>
          <p:cNvPr id="7" name="Picture 5" descr="C:\Users\acer\Desktop\evlilik\bHaziran.png"/>
          <p:cNvPicPr>
            <a:picLocks noChangeAspect="1" noChangeArrowheads="1"/>
          </p:cNvPicPr>
          <p:nvPr/>
        </p:nvPicPr>
        <p:blipFill>
          <a:blip r:embed="rId6" cstate="print"/>
          <a:srcRect l="16359" t="18126" r="15484" b="29524"/>
          <a:stretch>
            <a:fillRect/>
          </a:stretch>
        </p:blipFill>
        <p:spPr bwMode="auto">
          <a:xfrm>
            <a:off x="7327256" y="5517232"/>
            <a:ext cx="1781247" cy="1368152"/>
          </a:xfrm>
          <a:prstGeom prst="rect">
            <a:avLst/>
          </a:prstGeom>
          <a:noFill/>
        </p:spPr>
      </p:pic>
      <p:pic>
        <p:nvPicPr>
          <p:cNvPr id="8" name="Resim 1"/>
          <p:cNvPicPr>
            <a:picLocks noChangeAspect="1" noChangeArrowheads="1"/>
          </p:cNvPicPr>
          <p:nvPr/>
        </p:nvPicPr>
        <p:blipFill>
          <a:blip r:embed="rId7" cstate="print"/>
          <a:srcRect/>
          <a:stretch>
            <a:fillRect/>
          </a:stretch>
        </p:blipFill>
        <p:spPr bwMode="auto">
          <a:xfrm>
            <a:off x="3203848" y="6409184"/>
            <a:ext cx="2964056" cy="448816"/>
          </a:xfrm>
          <a:prstGeom prst="rect">
            <a:avLst/>
          </a:prstGeom>
          <a:noFill/>
          <a:ln w="9525">
            <a:noFill/>
            <a:miter lim="800000"/>
            <a:headEnd/>
            <a:tailEnd/>
          </a:ln>
        </p:spPr>
      </p:pic>
      <p:sp>
        <p:nvSpPr>
          <p:cNvPr id="13" name="12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20</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3429000"/>
            <a:ext cx="2592288" cy="1991102"/>
          </a:xfrm>
          <a:prstGeom prst="rect">
            <a:avLst/>
          </a:prstGeom>
          <a:noFill/>
        </p:spPr>
      </p:pic>
      <p:sp>
        <p:nvSpPr>
          <p:cNvPr id="5" name="4 Dikdörtgen"/>
          <p:cNvSpPr/>
          <p:nvPr/>
        </p:nvSpPr>
        <p:spPr>
          <a:xfrm>
            <a:off x="1619672" y="0"/>
            <a:ext cx="7524328" cy="685800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b="1" dirty="0" smtClean="0">
                <a:solidFill>
                  <a:srgbClr val="FF0000"/>
                </a:solidFill>
                <a:latin typeface="HASENAT4" pitchFamily="2" charset="-78"/>
                <a:cs typeface="HASENAT4" pitchFamily="2" charset="-78"/>
              </a:rPr>
              <a:t>تُنْكَحُ الْمَرأةُ لارْبَعِ خِصَالِ</a:t>
            </a:r>
            <a:r>
              <a:rPr lang="ar-SA" sz="4000" b="1" dirty="0" smtClean="0">
                <a:solidFill>
                  <a:schemeClr val="tx1"/>
                </a:solidFill>
                <a:latin typeface="HASENAT4" pitchFamily="2" charset="-78"/>
                <a:cs typeface="HASENAT4" pitchFamily="2" charset="-78"/>
              </a:rPr>
              <a:t>: </a:t>
            </a:r>
            <a:r>
              <a:rPr lang="ar-SA" sz="4000" b="1" dirty="0" smtClean="0">
                <a:solidFill>
                  <a:srgbClr val="0070C0"/>
                </a:solidFill>
                <a:latin typeface="HASENAT4" pitchFamily="2" charset="-78"/>
                <a:cs typeface="HASENAT4" pitchFamily="2" charset="-78"/>
              </a:rPr>
              <a:t>لِمَالِهَا</a:t>
            </a:r>
            <a:r>
              <a:rPr lang="ar-SA" sz="4000" b="1" dirty="0" smtClean="0">
                <a:solidFill>
                  <a:schemeClr val="tx1"/>
                </a:solidFill>
                <a:latin typeface="HASENAT4" pitchFamily="2" charset="-78"/>
                <a:cs typeface="HASENAT4" pitchFamily="2" charset="-78"/>
              </a:rPr>
              <a:t>، </a:t>
            </a:r>
            <a:r>
              <a:rPr lang="ar-SA" sz="4000" b="1" dirty="0" smtClean="0">
                <a:solidFill>
                  <a:srgbClr val="00B050"/>
                </a:solidFill>
                <a:latin typeface="HASENAT4" pitchFamily="2" charset="-78"/>
                <a:cs typeface="HASENAT4" pitchFamily="2" charset="-78"/>
              </a:rPr>
              <a:t>وَلِحَسَبِهَا</a:t>
            </a:r>
            <a:r>
              <a:rPr lang="ar-SA" sz="4000" b="1" dirty="0" smtClean="0">
                <a:solidFill>
                  <a:schemeClr val="tx1"/>
                </a:solidFill>
                <a:latin typeface="HASENAT4" pitchFamily="2" charset="-78"/>
                <a:cs typeface="HASENAT4" pitchFamily="2" charset="-78"/>
              </a:rPr>
              <a:t>، </a:t>
            </a:r>
            <a:r>
              <a:rPr lang="ar-SA" sz="4000" b="1" dirty="0" smtClean="0">
                <a:solidFill>
                  <a:srgbClr val="7030A0"/>
                </a:solidFill>
                <a:latin typeface="HASENAT4" pitchFamily="2" charset="-78"/>
                <a:cs typeface="HASENAT4" pitchFamily="2" charset="-78"/>
              </a:rPr>
              <a:t>وَلِجَمَالِهَا</a:t>
            </a:r>
            <a:r>
              <a:rPr lang="ar-SA" sz="4000" b="1" dirty="0" smtClean="0">
                <a:solidFill>
                  <a:schemeClr val="tx1"/>
                </a:solidFill>
                <a:latin typeface="HASENAT4" pitchFamily="2" charset="-78"/>
                <a:cs typeface="HASENAT4" pitchFamily="2" charset="-78"/>
              </a:rPr>
              <a:t>، </a:t>
            </a:r>
            <a:r>
              <a:rPr lang="ar-SA" sz="4000" b="1" dirty="0" smtClean="0">
                <a:solidFill>
                  <a:schemeClr val="accent2"/>
                </a:solidFill>
                <a:latin typeface="HASENAT4" pitchFamily="2" charset="-78"/>
                <a:cs typeface="HASENAT4" pitchFamily="2" charset="-78"/>
              </a:rPr>
              <a:t>وَلِدِينِهَا</a:t>
            </a:r>
            <a:r>
              <a:rPr lang="ar-SA" sz="4000" b="1" dirty="0" smtClean="0">
                <a:solidFill>
                  <a:schemeClr val="tx1"/>
                </a:solidFill>
                <a:latin typeface="HASENAT4" pitchFamily="2" charset="-78"/>
                <a:cs typeface="HASENAT4" pitchFamily="2" charset="-78"/>
              </a:rPr>
              <a:t>. فَأظْفَرْ بِذَاتِ الْدِّينِ، تَرِبَتْ يَدَاكَ.</a:t>
            </a:r>
            <a:endParaRPr lang="tr-TR" sz="4000" b="1" dirty="0" smtClean="0">
              <a:solidFill>
                <a:schemeClr val="tx1"/>
              </a:solidFill>
              <a:latin typeface="HASENAT4" pitchFamily="2" charset="-78"/>
              <a:cs typeface="HASENAT4" pitchFamily="2" charset="-78"/>
            </a:endParaRPr>
          </a:p>
          <a:p>
            <a:pPr algn="just"/>
            <a:endParaRPr lang="tr-TR" sz="1600" b="1" u="sng" dirty="0" smtClean="0">
              <a:solidFill>
                <a:schemeClr val="tx1"/>
              </a:solidFill>
            </a:endParaRPr>
          </a:p>
          <a:p>
            <a:pPr algn="ctr"/>
            <a:r>
              <a:rPr lang="tr-TR" sz="2800" b="1" u="sng" dirty="0" smtClean="0">
                <a:solidFill>
                  <a:schemeClr val="tx1"/>
                </a:solidFill>
              </a:rPr>
              <a:t>"</a:t>
            </a:r>
            <a:r>
              <a:rPr lang="tr-TR" sz="3200" b="1" u="sng" dirty="0" smtClean="0">
                <a:solidFill>
                  <a:srgbClr val="FF0000"/>
                </a:solidFill>
              </a:rPr>
              <a:t>Kadın dört hasleti için nikahlanır</a:t>
            </a:r>
            <a:r>
              <a:rPr lang="tr-TR" sz="2800" b="1" u="sng" dirty="0" smtClean="0">
                <a:solidFill>
                  <a:schemeClr val="tx1"/>
                </a:solidFill>
              </a:rPr>
              <a:t>: </a:t>
            </a:r>
          </a:p>
          <a:p>
            <a:pPr algn="ctr"/>
            <a:endParaRPr lang="tr-TR" sz="2800" b="1" u="sng" dirty="0" smtClean="0">
              <a:solidFill>
                <a:schemeClr val="tx1"/>
              </a:solidFill>
            </a:endParaRPr>
          </a:p>
          <a:p>
            <a:pPr marL="514350" indent="-514350">
              <a:buFont typeface="Wingdings" pitchFamily="2" charset="2"/>
              <a:buChar char="q"/>
            </a:pPr>
            <a:r>
              <a:rPr lang="tr-TR" sz="2800" b="1" u="sng" dirty="0" smtClean="0">
                <a:solidFill>
                  <a:srgbClr val="0070C0"/>
                </a:solidFill>
              </a:rPr>
              <a:t>Malı İçin, </a:t>
            </a:r>
          </a:p>
          <a:p>
            <a:pPr marL="514350" indent="-514350">
              <a:buFont typeface="Wingdings" pitchFamily="2" charset="2"/>
              <a:buChar char="q"/>
            </a:pPr>
            <a:r>
              <a:rPr lang="tr-TR" sz="2800" b="1" u="sng" dirty="0" smtClean="0">
                <a:solidFill>
                  <a:srgbClr val="00B050"/>
                </a:solidFill>
              </a:rPr>
              <a:t>Nesebi (Asaleti) İçin, </a:t>
            </a:r>
          </a:p>
          <a:p>
            <a:pPr marL="514350" indent="-514350">
              <a:buFont typeface="Wingdings" pitchFamily="2" charset="2"/>
              <a:buChar char="q"/>
            </a:pPr>
            <a:r>
              <a:rPr lang="tr-TR" sz="2800" b="1" u="sng" dirty="0" smtClean="0">
                <a:solidFill>
                  <a:srgbClr val="7030A0"/>
                </a:solidFill>
              </a:rPr>
              <a:t>Güzelliği İçin, </a:t>
            </a:r>
          </a:p>
          <a:p>
            <a:pPr marL="514350" indent="-514350">
              <a:buFont typeface="Wingdings" pitchFamily="2" charset="2"/>
              <a:buChar char="q"/>
            </a:pPr>
            <a:r>
              <a:rPr lang="tr-TR" sz="2800" b="1" u="sng" dirty="0" smtClean="0">
                <a:solidFill>
                  <a:schemeClr val="accent2"/>
                </a:solidFill>
              </a:rPr>
              <a:t>Dini İçin,</a:t>
            </a:r>
            <a:endParaRPr lang="tr-TR" sz="2800" b="1" u="sng" dirty="0" smtClean="0">
              <a:solidFill>
                <a:schemeClr val="tx1"/>
              </a:solidFill>
            </a:endParaRPr>
          </a:p>
          <a:p>
            <a:pPr marL="514350" indent="-514350"/>
            <a:endParaRPr lang="tr-TR" sz="2800" b="1" u="sng" dirty="0" smtClean="0">
              <a:solidFill>
                <a:schemeClr val="tx1"/>
              </a:solidFill>
            </a:endParaRPr>
          </a:p>
          <a:p>
            <a:pPr marL="514350" indent="-514350"/>
            <a:r>
              <a:rPr lang="tr-TR" sz="2800" b="1" u="sng" dirty="0" smtClean="0">
                <a:solidFill>
                  <a:schemeClr val="tx1"/>
                </a:solidFill>
              </a:rPr>
              <a:t>Sen dindar olanı seç de huzur bul</a:t>
            </a:r>
            <a:r>
              <a:rPr lang="tr-TR" sz="2000" b="1" u="sng" dirty="0" smtClean="0">
                <a:solidFill>
                  <a:schemeClr val="tx1"/>
                </a:solidFill>
              </a:rPr>
              <a:t>.”</a:t>
            </a:r>
            <a:r>
              <a:rPr lang="tr-TR" sz="2000" dirty="0" smtClean="0">
                <a:solidFill>
                  <a:schemeClr val="tx1"/>
                </a:solidFill>
              </a:rPr>
              <a:t> </a:t>
            </a:r>
          </a:p>
          <a:p>
            <a:pPr marL="514350" indent="-514350"/>
            <a:r>
              <a:rPr lang="tr-TR" sz="2000" dirty="0" smtClean="0">
                <a:solidFill>
                  <a:schemeClr val="tx1"/>
                </a:solidFill>
              </a:rPr>
              <a:t>                                  </a:t>
            </a:r>
            <a:r>
              <a:rPr lang="tr-TR" dirty="0" smtClean="0">
                <a:solidFill>
                  <a:schemeClr val="tx1"/>
                </a:solidFill>
              </a:rPr>
              <a:t>(</a:t>
            </a:r>
            <a:r>
              <a:rPr lang="tr-TR" dirty="0" err="1" smtClean="0">
                <a:solidFill>
                  <a:schemeClr val="tx1"/>
                </a:solidFill>
              </a:rPr>
              <a:t>Buharî</a:t>
            </a:r>
            <a:r>
              <a:rPr lang="tr-TR" dirty="0" smtClean="0">
                <a:solidFill>
                  <a:schemeClr val="tx1"/>
                </a:solidFill>
              </a:rPr>
              <a:t>, Nikah 15)</a:t>
            </a:r>
            <a:endParaRPr lang="tr-TR" sz="1600" dirty="0" smtClean="0">
              <a:solidFill>
                <a:schemeClr val="tx1"/>
              </a:solidFill>
            </a:endParaRPr>
          </a:p>
          <a:p>
            <a:pPr algn="ctr"/>
            <a:r>
              <a:rPr lang="tr-TR" sz="2400" b="1" dirty="0" smtClean="0">
                <a:solidFill>
                  <a:srgbClr val="0070C0"/>
                </a:solidFill>
              </a:rPr>
              <a:t> </a:t>
            </a:r>
            <a:endParaRPr lang="tr-TR" sz="2800" dirty="0">
              <a:solidFill>
                <a:srgbClr val="FF0000"/>
              </a:solidFill>
            </a:endParaRPr>
          </a:p>
        </p:txBody>
      </p:sp>
      <p:pic>
        <p:nvPicPr>
          <p:cNvPr id="8"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9" name="8 Metin kutusu"/>
          <p:cNvSpPr txBox="1"/>
          <p:nvPr/>
        </p:nvSpPr>
        <p:spPr>
          <a:xfrm>
            <a:off x="2843808" y="0"/>
            <a:ext cx="3888432"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3200" b="1" spc="300" dirty="0" smtClean="0">
                <a:latin typeface="Harrington" pitchFamily="82" charset="0"/>
              </a:rPr>
              <a:t>HADİS-İ ŞERİF</a:t>
            </a:r>
            <a:endParaRPr lang="tr-TR" b="1" spc="300" dirty="0">
              <a:latin typeface="Harrington" pitchFamily="82" charset="0"/>
            </a:endParaRPr>
          </a:p>
        </p:txBody>
      </p:sp>
      <p:sp>
        <p:nvSpPr>
          <p:cNvPr id="13" name="12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21</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3347864" y="5298946"/>
            <a:ext cx="2029789" cy="1559054"/>
          </a:xfrm>
          <a:prstGeom prst="rect">
            <a:avLst/>
          </a:prstGeom>
          <a:noFill/>
        </p:spPr>
      </p:pic>
      <p:sp>
        <p:nvSpPr>
          <p:cNvPr id="5" name="4 Dikdörtgen"/>
          <p:cNvSpPr/>
          <p:nvPr/>
        </p:nvSpPr>
        <p:spPr>
          <a:xfrm>
            <a:off x="2000232" y="260648"/>
            <a:ext cx="7143768" cy="5040560"/>
          </a:xfrm>
          <a:prstGeom prst="rect">
            <a:avLst/>
          </a:prstGeom>
          <a:solidFill>
            <a:srgbClr val="FF66C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4800" u="sng" dirty="0" smtClean="0">
                <a:solidFill>
                  <a:srgbClr val="6FBFCF"/>
                </a:solidFill>
                <a:effectLst>
                  <a:outerShdw blurRad="38100" dist="38100" dir="2700000" algn="tl">
                    <a:srgbClr val="000000">
                      <a:alpha val="43137"/>
                    </a:srgbClr>
                  </a:outerShdw>
                </a:effectLst>
                <a:latin typeface="Harrington" pitchFamily="82" charset="0"/>
                <a:cs typeface="HASENAT4" pitchFamily="2" charset="-78"/>
              </a:rPr>
              <a:t> HADİS-İ ŞERİF</a:t>
            </a:r>
          </a:p>
          <a:p>
            <a:pPr algn="just"/>
            <a:endParaRPr lang="tr-TR" sz="2000" dirty="0" smtClean="0">
              <a:solidFill>
                <a:schemeClr val="tx1"/>
              </a:solidFill>
            </a:endParaRPr>
          </a:p>
          <a:p>
            <a:pPr algn="ctr"/>
            <a:r>
              <a:rPr lang="ar-SA" sz="4800" b="1" dirty="0" smtClean="0">
                <a:solidFill>
                  <a:srgbClr val="C00000"/>
                </a:solidFill>
                <a:latin typeface="HASENAT4" pitchFamily="2" charset="-78"/>
                <a:cs typeface="HASENAT4" pitchFamily="2" charset="-78"/>
              </a:rPr>
              <a:t> </a:t>
            </a:r>
            <a:r>
              <a:rPr lang="ar-SA" sz="4800" b="1" dirty="0" smtClean="0">
                <a:solidFill>
                  <a:srgbClr val="0070C0"/>
                </a:solidFill>
                <a:latin typeface="HASENAT4" pitchFamily="2" charset="-78"/>
                <a:cs typeface="HASENAT4" pitchFamily="2" charset="-78"/>
              </a:rPr>
              <a:t>اَلْدُّنْيَا مَتَاعٌ</a:t>
            </a:r>
            <a:r>
              <a:rPr lang="ar-SA" sz="4800" b="1" dirty="0" smtClean="0">
                <a:solidFill>
                  <a:srgbClr val="C00000"/>
                </a:solidFill>
                <a:latin typeface="HASENAT4" pitchFamily="2" charset="-78"/>
                <a:cs typeface="HASENAT4" pitchFamily="2" charset="-78"/>
              </a:rPr>
              <a:t>، </a:t>
            </a:r>
            <a:r>
              <a:rPr lang="ar-SA" sz="4800" b="1" dirty="0" smtClean="0">
                <a:solidFill>
                  <a:srgbClr val="00B050"/>
                </a:solidFill>
                <a:latin typeface="HASENAT4" pitchFamily="2" charset="-78"/>
                <a:cs typeface="HASENAT4" pitchFamily="2" charset="-78"/>
              </a:rPr>
              <a:t>وَخَيْرُ مَتَاعِ الدُّنْيَا </a:t>
            </a:r>
            <a:r>
              <a:rPr lang="ar-SA" sz="4800" b="1" dirty="0" smtClean="0">
                <a:solidFill>
                  <a:srgbClr val="FF0000"/>
                </a:solidFill>
                <a:latin typeface="HASENAT4" pitchFamily="2" charset="-78"/>
                <a:cs typeface="HASENAT4" pitchFamily="2" charset="-78"/>
              </a:rPr>
              <a:t>الْمَرْأةُ الصَّالِحَةُ</a:t>
            </a:r>
            <a:endParaRPr lang="tr-TR" sz="4800" b="1" dirty="0" smtClean="0">
              <a:solidFill>
                <a:srgbClr val="FF0000"/>
              </a:solidFill>
              <a:latin typeface="HASENAT4" pitchFamily="2" charset="-78"/>
              <a:cs typeface="HASENAT4" pitchFamily="2" charset="-78"/>
            </a:endParaRPr>
          </a:p>
          <a:p>
            <a:pPr algn="just"/>
            <a:endParaRPr lang="tr-TR" sz="2000" dirty="0" smtClean="0">
              <a:solidFill>
                <a:schemeClr val="tx1"/>
              </a:solidFill>
            </a:endParaRPr>
          </a:p>
          <a:p>
            <a:pPr algn="ctr"/>
            <a:r>
              <a:rPr lang="tr-TR" sz="6600" b="1" dirty="0" smtClean="0">
                <a:solidFill>
                  <a:schemeClr val="tx1"/>
                </a:solidFill>
              </a:rPr>
              <a:t> </a:t>
            </a:r>
            <a:r>
              <a:rPr lang="tr-TR" sz="4000" b="1" dirty="0" smtClean="0">
                <a:solidFill>
                  <a:srgbClr val="0070C0"/>
                </a:solidFill>
              </a:rPr>
              <a:t>Dünya bir meta'dır</a:t>
            </a:r>
            <a:r>
              <a:rPr lang="tr-TR" sz="4000" b="1" dirty="0" smtClean="0">
                <a:solidFill>
                  <a:srgbClr val="00B050"/>
                </a:solidFill>
              </a:rPr>
              <a:t>. </a:t>
            </a:r>
          </a:p>
          <a:p>
            <a:pPr algn="ctr"/>
            <a:r>
              <a:rPr lang="tr-TR" sz="4000" b="1" dirty="0" smtClean="0">
                <a:solidFill>
                  <a:srgbClr val="00B050"/>
                </a:solidFill>
              </a:rPr>
              <a:t>Dünya metaının en hayırlısı </a:t>
            </a:r>
          </a:p>
          <a:p>
            <a:pPr algn="ctr"/>
            <a:r>
              <a:rPr lang="tr-TR" sz="6000" b="1" dirty="0" err="1" smtClean="0">
                <a:solidFill>
                  <a:srgbClr val="FF0000"/>
                </a:solidFill>
              </a:rPr>
              <a:t>saliha</a:t>
            </a:r>
            <a:r>
              <a:rPr lang="tr-TR" sz="6000" b="1" dirty="0" smtClean="0">
                <a:solidFill>
                  <a:srgbClr val="FF0000"/>
                </a:solidFill>
              </a:rPr>
              <a:t> kadın</a:t>
            </a:r>
            <a:r>
              <a:rPr lang="tr-TR" sz="4000" b="1" dirty="0" smtClean="0">
                <a:solidFill>
                  <a:srgbClr val="FF0000"/>
                </a:solidFill>
              </a:rPr>
              <a:t>dır.</a:t>
            </a:r>
            <a:r>
              <a:rPr lang="tr-TR" sz="6600" dirty="0" smtClean="0">
                <a:solidFill>
                  <a:schemeClr val="tx1"/>
                </a:solidFill>
              </a:rPr>
              <a:t> </a:t>
            </a:r>
            <a:endParaRPr lang="tr-TR" sz="3600" dirty="0" smtClean="0">
              <a:solidFill>
                <a:schemeClr val="tx1"/>
              </a:solidFill>
            </a:endParaRPr>
          </a:p>
          <a:p>
            <a:pPr algn="ctr"/>
            <a:endParaRPr lang="tr-TR" sz="2000" dirty="0" smtClean="0">
              <a:solidFill>
                <a:schemeClr val="tx1"/>
              </a:solidFill>
            </a:endParaRPr>
          </a:p>
          <a:p>
            <a:pPr algn="r"/>
            <a:r>
              <a:rPr lang="tr-TR" sz="1600" dirty="0" smtClean="0">
                <a:solidFill>
                  <a:schemeClr val="tx1"/>
                </a:solidFill>
              </a:rPr>
              <a:t>(Müslim, </a:t>
            </a:r>
            <a:r>
              <a:rPr lang="tr-TR" sz="1600" dirty="0" err="1" smtClean="0">
                <a:solidFill>
                  <a:schemeClr val="tx1"/>
                </a:solidFill>
              </a:rPr>
              <a:t>Rada</a:t>
            </a:r>
            <a:r>
              <a:rPr lang="tr-TR" sz="1600" dirty="0" smtClean="0">
                <a:solidFill>
                  <a:schemeClr val="tx1"/>
                </a:solidFill>
              </a:rPr>
              <a:t> 64, (1467); </a:t>
            </a:r>
            <a:r>
              <a:rPr lang="tr-TR" sz="1600" dirty="0" err="1" smtClean="0">
                <a:solidFill>
                  <a:schemeClr val="tx1"/>
                </a:solidFill>
              </a:rPr>
              <a:t>Nesaî</a:t>
            </a:r>
            <a:r>
              <a:rPr lang="tr-TR" sz="1600" dirty="0" smtClean="0">
                <a:solidFill>
                  <a:schemeClr val="tx1"/>
                </a:solidFill>
              </a:rPr>
              <a:t>, Nikah 15, (6, 69))</a:t>
            </a:r>
            <a:r>
              <a:rPr lang="tr-TR" sz="1600" b="1" i="1" dirty="0" smtClean="0">
                <a:solidFill>
                  <a:schemeClr val="tx1"/>
                </a:solidFill>
              </a:rPr>
              <a:t> </a:t>
            </a:r>
            <a:endParaRPr lang="tr-TR" sz="1600" dirty="0">
              <a:solidFill>
                <a:schemeClr val="tx1"/>
              </a:solidFill>
            </a:endParaRPr>
          </a:p>
        </p:txBody>
      </p:sp>
      <p:pic>
        <p:nvPicPr>
          <p:cNvPr id="8" name="Resim 1"/>
          <p:cNvPicPr>
            <a:picLocks noChangeAspect="1" noChangeArrowheads="1"/>
          </p:cNvPicPr>
          <p:nvPr/>
        </p:nvPicPr>
        <p:blipFill>
          <a:blip r:embed="rId6" cstate="print"/>
          <a:srcRect/>
          <a:stretch>
            <a:fillRect/>
          </a:stretch>
        </p:blipFill>
        <p:spPr bwMode="auto">
          <a:xfrm>
            <a:off x="6179944" y="6409184"/>
            <a:ext cx="2964056" cy="448816"/>
          </a:xfrm>
          <a:prstGeom prst="rect">
            <a:avLst/>
          </a:prstGeom>
          <a:noFill/>
          <a:ln w="9525">
            <a:noFill/>
            <a:miter lim="800000"/>
            <a:headEnd/>
            <a:tailEnd/>
          </a:ln>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22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738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0" y="5489848"/>
            <a:ext cx="1781247" cy="1368152"/>
          </a:xfrm>
          <a:prstGeom prst="rect">
            <a:avLst/>
          </a:prstGeom>
          <a:noFill/>
        </p:spPr>
      </p:pic>
      <p:sp>
        <p:nvSpPr>
          <p:cNvPr id="5" name="4 Dikdörtgen"/>
          <p:cNvSpPr/>
          <p:nvPr/>
        </p:nvSpPr>
        <p:spPr>
          <a:xfrm>
            <a:off x="2000232" y="0"/>
            <a:ext cx="7143768" cy="63813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u="sng" cap="all" spc="300" dirty="0" err="1" smtClean="0">
                <a:solidFill>
                  <a:srgbClr val="FF0000"/>
                </a:solidFill>
                <a:effectLst>
                  <a:outerShdw blurRad="38100" dist="38100" dir="2700000" algn="tl">
                    <a:srgbClr val="000000">
                      <a:alpha val="43137"/>
                    </a:srgbClr>
                  </a:outerShdw>
                </a:effectLst>
                <a:latin typeface="Snap ITC" pitchFamily="82" charset="0"/>
                <a:cs typeface="Times New Roman" pitchFamily="18" charset="0"/>
              </a:rPr>
              <a:t>Evlenmenİn</a:t>
            </a:r>
            <a:r>
              <a:rPr lang="tr-TR" sz="2800" u="sng" cap="all" spc="300" dirty="0" smtClean="0">
                <a:solidFill>
                  <a:srgbClr val="FF0000"/>
                </a:solidFill>
                <a:effectLst>
                  <a:outerShdw blurRad="38100" dist="38100" dir="2700000" algn="tl">
                    <a:srgbClr val="000000">
                      <a:alpha val="43137"/>
                    </a:srgbClr>
                  </a:outerShdw>
                </a:effectLst>
                <a:latin typeface="Snap ITC" pitchFamily="82" charset="0"/>
                <a:cs typeface="Times New Roman" pitchFamily="18" charset="0"/>
              </a:rPr>
              <a:t> Hükmü</a:t>
            </a:r>
            <a:endParaRPr lang="tr-TR" sz="2800" cap="all" spc="300" dirty="0" smtClean="0">
              <a:solidFill>
                <a:srgbClr val="FF0000"/>
              </a:solidFill>
              <a:effectLst>
                <a:outerShdw blurRad="38100" dist="38100" dir="2700000" algn="tl">
                  <a:srgbClr val="000000">
                    <a:alpha val="43137"/>
                  </a:srgbClr>
                </a:outerShdw>
              </a:effectLst>
              <a:latin typeface="Snap ITC" pitchFamily="82" charset="0"/>
              <a:cs typeface="Times New Roman" pitchFamily="18" charset="0"/>
            </a:endParaRPr>
          </a:p>
          <a:p>
            <a:pPr algn="just"/>
            <a:r>
              <a:rPr lang="tr-TR" sz="2200" dirty="0" smtClean="0">
                <a:solidFill>
                  <a:schemeClr val="tx1"/>
                </a:solidFill>
                <a:latin typeface="Times New Roman" pitchFamily="18" charset="0"/>
                <a:cs typeface="Times New Roman" pitchFamily="18" charset="0"/>
              </a:rPr>
              <a:t>Evleneceklerin durumuna göre nikahın hükmü farz, vacip, sünnet, haram, mekruh veya mubah kısımlarına ayrılır.</a:t>
            </a:r>
            <a:br>
              <a:rPr lang="tr-TR" sz="2200" dirty="0" smtClean="0">
                <a:solidFill>
                  <a:schemeClr val="tx1"/>
                </a:solidFill>
                <a:latin typeface="Times New Roman" pitchFamily="18" charset="0"/>
                <a:cs typeface="Times New Roman" pitchFamily="18" charset="0"/>
              </a:rPr>
            </a:br>
            <a:r>
              <a:rPr lang="tr-TR" sz="2400" dirty="0" smtClean="0">
                <a:solidFill>
                  <a:srgbClr val="0070C0"/>
                </a:solidFill>
                <a:latin typeface="Times New Roman" pitchFamily="18" charset="0"/>
                <a:cs typeface="Times New Roman" pitchFamily="18" charset="0"/>
              </a:rPr>
              <a:t>1) Evlenmediği takdirde </a:t>
            </a:r>
            <a:r>
              <a:rPr lang="tr-TR" sz="2400" u="sng" dirty="0" smtClean="0">
                <a:solidFill>
                  <a:srgbClr val="0070C0"/>
                </a:solidFill>
                <a:latin typeface="Times New Roman" pitchFamily="18" charset="0"/>
                <a:cs typeface="Times New Roman" pitchFamily="18" charset="0"/>
              </a:rPr>
              <a:t>zinaya düşeceği kesin </a:t>
            </a:r>
            <a:r>
              <a:rPr lang="tr-TR" sz="2400" dirty="0" smtClean="0">
                <a:solidFill>
                  <a:srgbClr val="0070C0"/>
                </a:solidFill>
                <a:latin typeface="Times New Roman" pitchFamily="18" charset="0"/>
                <a:cs typeface="Times New Roman" pitchFamily="18" charset="0"/>
              </a:rPr>
              <a:t>olan kimsenin evlenmesi </a:t>
            </a:r>
            <a:r>
              <a:rPr lang="tr-TR" sz="2400" b="1" u="sng" dirty="0" smtClean="0">
                <a:solidFill>
                  <a:srgbClr val="0070C0"/>
                </a:solidFill>
                <a:latin typeface="Times New Roman" pitchFamily="18" charset="0"/>
                <a:cs typeface="Times New Roman" pitchFamily="18" charset="0"/>
              </a:rPr>
              <a:t>farzdır</a:t>
            </a:r>
            <a:r>
              <a:rPr lang="tr-TR" sz="2400" b="1" dirty="0" smtClean="0">
                <a:solidFill>
                  <a:srgbClr val="0070C0"/>
                </a:solidFill>
                <a:latin typeface="Times New Roman" pitchFamily="18" charset="0"/>
                <a:cs typeface="Times New Roman" pitchFamily="18" charset="0"/>
              </a:rPr>
              <a:t>.   </a:t>
            </a:r>
          </a:p>
          <a:p>
            <a:pPr algn="just"/>
            <a:r>
              <a:rPr lang="tr-TR" sz="2400" dirty="0" smtClean="0">
                <a:solidFill>
                  <a:srgbClr val="FF0000"/>
                </a:solidFill>
                <a:latin typeface="Times New Roman" pitchFamily="18" charset="0"/>
                <a:cs typeface="Times New Roman" pitchFamily="18" charset="0"/>
              </a:rPr>
              <a:t>2) Evlenmezse </a:t>
            </a:r>
            <a:r>
              <a:rPr lang="tr-TR" sz="2400" u="sng" dirty="0" smtClean="0">
                <a:solidFill>
                  <a:srgbClr val="FF0000"/>
                </a:solidFill>
                <a:latin typeface="Times New Roman" pitchFamily="18" charset="0"/>
                <a:cs typeface="Times New Roman" pitchFamily="18" charset="0"/>
              </a:rPr>
              <a:t>belki zinaya düşme tehlikesi </a:t>
            </a:r>
            <a:r>
              <a:rPr lang="tr-TR" sz="2400" dirty="0" smtClean="0">
                <a:solidFill>
                  <a:srgbClr val="FF0000"/>
                </a:solidFill>
                <a:latin typeface="Times New Roman" pitchFamily="18" charset="0"/>
                <a:cs typeface="Times New Roman" pitchFamily="18" charset="0"/>
              </a:rPr>
              <a:t>bulunan kimsenin - </a:t>
            </a:r>
            <a:r>
              <a:rPr lang="tr-TR" sz="2400" dirty="0" err="1" smtClean="0">
                <a:solidFill>
                  <a:srgbClr val="FF0000"/>
                </a:solidFill>
                <a:latin typeface="Times New Roman" pitchFamily="18" charset="0"/>
                <a:cs typeface="Times New Roman" pitchFamily="18" charset="0"/>
              </a:rPr>
              <a:t>mehir</a:t>
            </a:r>
            <a:r>
              <a:rPr lang="tr-TR" sz="2400" dirty="0" smtClean="0">
                <a:solidFill>
                  <a:srgbClr val="FF0000"/>
                </a:solidFill>
                <a:latin typeface="Times New Roman" pitchFamily="18" charset="0"/>
                <a:cs typeface="Times New Roman" pitchFamily="18" charset="0"/>
              </a:rPr>
              <a:t> ve nafakayı sağlayacak durumda ise - evlenmesi </a:t>
            </a:r>
            <a:r>
              <a:rPr lang="tr-TR" sz="2400" b="1" u="sng" dirty="0" smtClean="0">
                <a:solidFill>
                  <a:srgbClr val="FF0000"/>
                </a:solidFill>
                <a:latin typeface="Times New Roman" pitchFamily="18" charset="0"/>
                <a:cs typeface="Times New Roman" pitchFamily="18" charset="0"/>
              </a:rPr>
              <a:t>vaciptir</a:t>
            </a:r>
            <a:r>
              <a:rPr lang="tr-TR" sz="2400" dirty="0" smtClean="0">
                <a:solidFill>
                  <a:srgbClr val="FF0000"/>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  </a:t>
            </a:r>
          </a:p>
          <a:p>
            <a:pPr algn="just"/>
            <a:r>
              <a:rPr lang="tr-TR" sz="2400" dirty="0" smtClean="0">
                <a:solidFill>
                  <a:srgbClr val="00B050"/>
                </a:solidFill>
                <a:latin typeface="Times New Roman" pitchFamily="18" charset="0"/>
                <a:cs typeface="Times New Roman" pitchFamily="18" charset="0"/>
              </a:rPr>
              <a:t>3) Evlenince, eşine zulüm ve işkence yapacağı </a:t>
            </a:r>
            <a:r>
              <a:rPr lang="tr-TR" sz="2400" u="sng" dirty="0" smtClean="0">
                <a:solidFill>
                  <a:srgbClr val="00B050"/>
                </a:solidFill>
                <a:latin typeface="Times New Roman" pitchFamily="18" charset="0"/>
                <a:cs typeface="Times New Roman" pitchFamily="18" charset="0"/>
              </a:rPr>
              <a:t>kesin olan kimsenin</a:t>
            </a:r>
            <a:r>
              <a:rPr lang="tr-TR" sz="2400" dirty="0" smtClean="0">
                <a:solidFill>
                  <a:srgbClr val="00B050"/>
                </a:solidFill>
                <a:latin typeface="Times New Roman" pitchFamily="18" charset="0"/>
                <a:cs typeface="Times New Roman" pitchFamily="18" charset="0"/>
              </a:rPr>
              <a:t> evlenmesi </a:t>
            </a:r>
            <a:r>
              <a:rPr lang="tr-TR" sz="2400" b="1" u="sng" dirty="0" smtClean="0">
                <a:solidFill>
                  <a:srgbClr val="00B050"/>
                </a:solidFill>
                <a:latin typeface="Times New Roman" pitchFamily="18" charset="0"/>
                <a:cs typeface="Times New Roman" pitchFamily="18" charset="0"/>
              </a:rPr>
              <a:t>haramdır</a:t>
            </a:r>
            <a:r>
              <a:rPr lang="tr-TR" sz="2400" dirty="0" smtClean="0">
                <a:solidFill>
                  <a:srgbClr val="00B050"/>
                </a:solidFill>
                <a:latin typeface="Times New Roman" pitchFamily="18" charset="0"/>
                <a:cs typeface="Times New Roman" pitchFamily="18" charset="0"/>
              </a:rPr>
              <a:t>. </a:t>
            </a:r>
          </a:p>
          <a:p>
            <a:pPr algn="just"/>
            <a:r>
              <a:rPr lang="tr-TR" sz="2400" dirty="0" smtClean="0">
                <a:solidFill>
                  <a:srgbClr val="7030A0"/>
                </a:solidFill>
                <a:latin typeface="Times New Roman" pitchFamily="18" charset="0"/>
                <a:cs typeface="Times New Roman" pitchFamily="18" charset="0"/>
              </a:rPr>
              <a:t>4) Eşine </a:t>
            </a:r>
            <a:r>
              <a:rPr lang="tr-TR" sz="2400" u="sng" dirty="0" smtClean="0">
                <a:solidFill>
                  <a:srgbClr val="7030A0"/>
                </a:solidFill>
                <a:latin typeface="Times New Roman" pitchFamily="18" charset="0"/>
                <a:cs typeface="Times New Roman" pitchFamily="18" charset="0"/>
              </a:rPr>
              <a:t>zulüm yapma ihtimali</a:t>
            </a:r>
            <a:r>
              <a:rPr lang="tr-TR" sz="2400" dirty="0" smtClean="0">
                <a:solidFill>
                  <a:srgbClr val="7030A0"/>
                </a:solidFill>
                <a:latin typeface="Times New Roman" pitchFamily="18" charset="0"/>
                <a:cs typeface="Times New Roman" pitchFamily="18" charset="0"/>
              </a:rPr>
              <a:t> bulunan kimsenin evlenmesi </a:t>
            </a:r>
            <a:r>
              <a:rPr lang="tr-TR" sz="2400" b="1" u="sng" dirty="0" smtClean="0">
                <a:solidFill>
                  <a:srgbClr val="7030A0"/>
                </a:solidFill>
                <a:latin typeface="Times New Roman" pitchFamily="18" charset="0"/>
                <a:cs typeface="Times New Roman" pitchFamily="18" charset="0"/>
              </a:rPr>
              <a:t>mekruhtur</a:t>
            </a:r>
            <a:r>
              <a:rPr lang="tr-TR" sz="2400" dirty="0" smtClean="0">
                <a:solidFill>
                  <a:srgbClr val="7030A0"/>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  </a:t>
            </a:r>
          </a:p>
          <a:p>
            <a:pPr algn="just"/>
            <a:r>
              <a:rPr lang="tr-TR" sz="2400" dirty="0" smtClean="0">
                <a:solidFill>
                  <a:schemeClr val="accent6">
                    <a:lumMod val="50000"/>
                  </a:schemeClr>
                </a:solidFill>
                <a:latin typeface="Times New Roman" pitchFamily="18" charset="0"/>
                <a:cs typeface="Times New Roman" pitchFamily="18" charset="0"/>
              </a:rPr>
              <a:t>5) Cinsel bakımdan itidal halde bulunanların evlenmesi </a:t>
            </a:r>
            <a:r>
              <a:rPr lang="tr-TR" sz="2400" b="1" u="sng" dirty="0" smtClean="0">
                <a:solidFill>
                  <a:schemeClr val="accent6">
                    <a:lumMod val="50000"/>
                  </a:schemeClr>
                </a:solidFill>
                <a:latin typeface="Times New Roman" pitchFamily="18" charset="0"/>
                <a:cs typeface="Times New Roman" pitchFamily="18" charset="0"/>
              </a:rPr>
              <a:t>sünnettir</a:t>
            </a:r>
            <a:r>
              <a:rPr lang="tr-TR" sz="2400" dirty="0" smtClean="0">
                <a:solidFill>
                  <a:schemeClr val="accent6">
                    <a:lumMod val="50000"/>
                  </a:schemeClr>
                </a:solidFill>
                <a:latin typeface="Times New Roman" pitchFamily="18" charset="0"/>
                <a:cs typeface="Times New Roman" pitchFamily="18" charset="0"/>
              </a:rPr>
              <a:t>.</a:t>
            </a:r>
            <a:r>
              <a:rPr lang="tr-TR" sz="2400" dirty="0" smtClean="0">
                <a:solidFill>
                  <a:schemeClr val="tx1"/>
                </a:solidFill>
                <a:latin typeface="Times New Roman" pitchFamily="18" charset="0"/>
                <a:cs typeface="Times New Roman" pitchFamily="18" charset="0"/>
              </a:rPr>
              <a:t> İtidal; evlenmezse zinaya düşeceğinden korkulmayan, evlenirse de eşine zulüm yapacağından endişe duyulmayan kimsenin durumunu ifade eder. </a:t>
            </a:r>
            <a:endParaRPr lang="tr-TR" sz="2400" dirty="0">
              <a:solidFill>
                <a:schemeClr val="tx1"/>
              </a:solidFill>
              <a:latin typeface="Times New Roman" pitchFamily="18" charset="0"/>
              <a:cs typeface="Times New Roman" pitchFamily="18" charset="0"/>
            </a:endParaRPr>
          </a:p>
        </p:txBody>
      </p:sp>
      <p:pic>
        <p:nvPicPr>
          <p:cNvPr id="8" name="Resim 1"/>
          <p:cNvPicPr>
            <a:picLocks noChangeAspect="1" noChangeArrowheads="1"/>
          </p:cNvPicPr>
          <p:nvPr/>
        </p:nvPicPr>
        <p:blipFill>
          <a:blip r:embed="rId6" cstate="print"/>
          <a:srcRect/>
          <a:stretch>
            <a:fillRect/>
          </a:stretch>
        </p:blipFill>
        <p:spPr bwMode="auto">
          <a:xfrm>
            <a:off x="6179944" y="6381328"/>
            <a:ext cx="2964056" cy="448816"/>
          </a:xfrm>
          <a:prstGeom prst="rect">
            <a:avLst/>
          </a:prstGeom>
          <a:noFill/>
          <a:ln w="9525">
            <a:noFill/>
            <a:miter lim="800000"/>
            <a:headEnd/>
            <a:tailEnd/>
          </a:ln>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23</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2000232" y="-171400"/>
            <a:ext cx="7143768" cy="702940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u="sng" cap="all"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İslam  </a:t>
            </a:r>
            <a:r>
              <a:rPr lang="tr-TR" sz="2400" b="1" u="sng" cap="all"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aİlesİnİn</a:t>
            </a:r>
            <a:r>
              <a:rPr lang="tr-TR" sz="2400" b="1" u="sng" cap="all"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u="sng" cap="all"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kurulmasI</a:t>
            </a:r>
            <a:endParaRPr lang="tr-TR" sz="2400" b="1" u="sng" cap="all"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tr-TR" sz="2400" b="1" cap="all"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u="sng" cap="all"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İçİn</a:t>
            </a:r>
            <a:r>
              <a:rPr lang="tr-TR" sz="2400" b="1" u="sng" cap="all"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İlk  şart </a:t>
            </a:r>
          </a:p>
          <a:p>
            <a:pPr algn="just"/>
            <a:r>
              <a:rPr lang="tr-TR" sz="2400" b="1" dirty="0" smtClean="0">
                <a:solidFill>
                  <a:srgbClr val="C00000"/>
                </a:solidFill>
              </a:rPr>
              <a:t>Mümin bir erkekle mümine bir kadın olması</a:t>
            </a:r>
            <a:r>
              <a:rPr lang="tr-TR" sz="2400" b="1" dirty="0" smtClean="0">
                <a:solidFill>
                  <a:schemeClr val="tx1"/>
                </a:solidFill>
              </a:rPr>
              <a:t>,   evlenmeleri </a:t>
            </a:r>
            <a:r>
              <a:rPr lang="tr-TR" sz="2400" b="1" dirty="0" err="1" smtClean="0">
                <a:solidFill>
                  <a:schemeClr val="tx1"/>
                </a:solidFill>
              </a:rPr>
              <a:t>kur'an'da</a:t>
            </a:r>
            <a:r>
              <a:rPr lang="tr-TR" sz="2400" b="1" dirty="0" smtClean="0">
                <a:solidFill>
                  <a:schemeClr val="tx1"/>
                </a:solidFill>
              </a:rPr>
              <a:t> yasaklananlardan olmamalıdır. </a:t>
            </a:r>
          </a:p>
          <a:p>
            <a:pPr algn="ctr"/>
            <a:r>
              <a:rPr lang="tr-TR" sz="2400" b="1"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EVLENİLMESİ HARAM OLAN KİŞİLER:</a:t>
            </a:r>
          </a:p>
          <a:p>
            <a:pPr algn="ctr"/>
            <a:endParaRPr lang="tr-TR" sz="1000" b="1"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gn="just">
              <a:buFont typeface="Wingdings" pitchFamily="2" charset="2"/>
              <a:buChar char="q"/>
            </a:pPr>
            <a:r>
              <a:rPr lang="tr-TR" sz="2400" b="1" u="sng" dirty="0" smtClean="0">
                <a:solidFill>
                  <a:srgbClr val="FF0000"/>
                </a:solidFill>
                <a:latin typeface="Times New Roman" pitchFamily="18" charset="0"/>
                <a:cs typeface="Times New Roman" pitchFamily="18" charset="0"/>
              </a:rPr>
              <a:t>Farklı Din Mensuplarıyla Ve Müşriklerle </a:t>
            </a:r>
            <a:r>
              <a:rPr lang="tr-TR" sz="2400" b="1" dirty="0" smtClean="0">
                <a:solidFill>
                  <a:srgbClr val="FF0000"/>
                </a:solidFill>
                <a:latin typeface="Times New Roman" pitchFamily="18" charset="0"/>
                <a:cs typeface="Times New Roman" pitchFamily="18" charset="0"/>
              </a:rPr>
              <a:t>Evlilik </a:t>
            </a:r>
            <a:r>
              <a:rPr lang="tr-TR" sz="2400" b="1" dirty="0" smtClean="0">
                <a:solidFill>
                  <a:schemeClr val="tx1"/>
                </a:solidFill>
                <a:latin typeface="Times New Roman" pitchFamily="18" charset="0"/>
                <a:cs typeface="Times New Roman" pitchFamily="18" charset="0"/>
              </a:rPr>
              <a:t>(Erkek Ehli Kitapla Evlenebilir)</a:t>
            </a:r>
          </a:p>
          <a:p>
            <a:pPr marL="457200" indent="-457200" algn="just">
              <a:buFont typeface="Wingdings" pitchFamily="2" charset="2"/>
              <a:buChar char="q"/>
            </a:pPr>
            <a:r>
              <a:rPr lang="tr-TR" sz="2400" b="1" u="sng" dirty="0" smtClean="0">
                <a:solidFill>
                  <a:srgbClr val="7030A0"/>
                </a:solidFill>
                <a:latin typeface="Times New Roman" pitchFamily="18" charset="0"/>
                <a:cs typeface="Times New Roman" pitchFamily="18" charset="0"/>
              </a:rPr>
              <a:t>Anne, Baba, Kızlar, üvey kızlar, Oğullar, Kardeşler İle </a:t>
            </a:r>
            <a:r>
              <a:rPr lang="tr-TR" sz="2400" b="1" dirty="0" smtClean="0">
                <a:solidFill>
                  <a:srgbClr val="7030A0"/>
                </a:solidFill>
                <a:latin typeface="Times New Roman" pitchFamily="18" charset="0"/>
                <a:cs typeface="Times New Roman" pitchFamily="18" charset="0"/>
              </a:rPr>
              <a:t>Evlenmek</a:t>
            </a:r>
          </a:p>
          <a:p>
            <a:pPr marL="457200" indent="-457200" algn="just">
              <a:buFont typeface="Wingdings" pitchFamily="2" charset="2"/>
              <a:buChar char="q"/>
            </a:pPr>
            <a:r>
              <a:rPr lang="tr-TR" sz="2400" b="1" u="sng" dirty="0" smtClean="0">
                <a:solidFill>
                  <a:srgbClr val="0070C0"/>
                </a:solidFill>
                <a:latin typeface="Times New Roman" pitchFamily="18" charset="0"/>
                <a:cs typeface="Times New Roman" pitchFamily="18" charset="0"/>
              </a:rPr>
              <a:t>Teyzeler Ve </a:t>
            </a:r>
            <a:r>
              <a:rPr lang="tr-TR" sz="2400" b="1" u="sng" dirty="0" smtClean="0">
                <a:solidFill>
                  <a:srgbClr val="0070C0"/>
                </a:solidFill>
                <a:latin typeface="Times New Roman" pitchFamily="18" charset="0"/>
                <a:cs typeface="Times New Roman" pitchFamily="18" charset="0"/>
              </a:rPr>
              <a:t>Yeğenlerle </a:t>
            </a:r>
            <a:r>
              <a:rPr lang="tr-TR" b="1" u="sng" dirty="0" smtClean="0">
                <a:solidFill>
                  <a:srgbClr val="0070C0"/>
                </a:solidFill>
                <a:latin typeface="Times New Roman" pitchFamily="18" charset="0"/>
                <a:cs typeface="Times New Roman" pitchFamily="18" charset="0"/>
              </a:rPr>
              <a:t>(kız ve erkek kardeşin çocukları)</a:t>
            </a:r>
            <a:r>
              <a:rPr lang="tr-TR" sz="2400" b="1" u="sng" dirty="0" smtClean="0">
                <a:solidFill>
                  <a:srgbClr val="0070C0"/>
                </a:solidFill>
                <a:latin typeface="Times New Roman" pitchFamily="18" charset="0"/>
                <a:cs typeface="Times New Roman" pitchFamily="18" charset="0"/>
              </a:rPr>
              <a:t> </a:t>
            </a:r>
            <a:r>
              <a:rPr lang="tr-TR" sz="2400" b="1" dirty="0" smtClean="0">
                <a:solidFill>
                  <a:srgbClr val="0070C0"/>
                </a:solidFill>
                <a:latin typeface="Times New Roman" pitchFamily="18" charset="0"/>
                <a:cs typeface="Times New Roman" pitchFamily="18" charset="0"/>
              </a:rPr>
              <a:t>Evlenmek </a:t>
            </a:r>
          </a:p>
          <a:p>
            <a:pPr marL="457200" indent="-457200" algn="just">
              <a:buFont typeface="Wingdings" pitchFamily="2" charset="2"/>
              <a:buChar char="q"/>
            </a:pPr>
            <a:r>
              <a:rPr lang="tr-TR" sz="2400" b="1" u="sng" dirty="0" smtClean="0">
                <a:solidFill>
                  <a:srgbClr val="00B050"/>
                </a:solidFill>
                <a:latin typeface="Times New Roman" pitchFamily="18" charset="0"/>
                <a:cs typeface="Times New Roman" pitchFamily="18" charset="0"/>
              </a:rPr>
              <a:t>Süt Kardeşlerle </a:t>
            </a:r>
            <a:r>
              <a:rPr lang="tr-TR" sz="2400" b="1" dirty="0" smtClean="0">
                <a:solidFill>
                  <a:srgbClr val="00B050"/>
                </a:solidFill>
                <a:latin typeface="Times New Roman" pitchFamily="18" charset="0"/>
                <a:cs typeface="Times New Roman" pitchFamily="18" charset="0"/>
              </a:rPr>
              <a:t>Evlilik </a:t>
            </a:r>
          </a:p>
          <a:p>
            <a:pPr marL="457200" indent="-457200" algn="just">
              <a:buFont typeface="Wingdings" pitchFamily="2" charset="2"/>
              <a:buChar char="q"/>
            </a:pPr>
            <a:r>
              <a:rPr lang="tr-TR" sz="2400" b="1" u="sng" dirty="0" smtClean="0">
                <a:solidFill>
                  <a:schemeClr val="accent6">
                    <a:lumMod val="50000"/>
                  </a:schemeClr>
                </a:solidFill>
                <a:latin typeface="Times New Roman" pitchFamily="18" charset="0"/>
                <a:cs typeface="Times New Roman" pitchFamily="18" charset="0"/>
              </a:rPr>
              <a:t>Hala Ve Amca </a:t>
            </a:r>
            <a:r>
              <a:rPr lang="tr-TR" sz="2400" b="1" dirty="0" smtClean="0">
                <a:solidFill>
                  <a:schemeClr val="accent6">
                    <a:lumMod val="50000"/>
                  </a:schemeClr>
                </a:solidFill>
                <a:latin typeface="Times New Roman" pitchFamily="18" charset="0"/>
                <a:cs typeface="Times New Roman" pitchFamily="18" charset="0"/>
              </a:rPr>
              <a:t>İle Evlenmek</a:t>
            </a:r>
          </a:p>
          <a:p>
            <a:pPr marL="457200" indent="-457200" algn="just">
              <a:buFont typeface="Wingdings" pitchFamily="2" charset="2"/>
              <a:buChar char="q"/>
            </a:pPr>
            <a:r>
              <a:rPr lang="tr-TR" sz="2400" b="1" u="sng" dirty="0" smtClean="0">
                <a:solidFill>
                  <a:srgbClr val="00B0F0"/>
                </a:solidFill>
                <a:latin typeface="Times New Roman" pitchFamily="18" charset="0"/>
                <a:cs typeface="Times New Roman" pitchFamily="18" charset="0"/>
              </a:rPr>
              <a:t>İki Kız Kardeşi </a:t>
            </a:r>
            <a:r>
              <a:rPr lang="tr-TR" sz="2400" b="1" dirty="0" smtClean="0">
                <a:solidFill>
                  <a:srgbClr val="00B0F0"/>
                </a:solidFill>
                <a:latin typeface="Times New Roman" pitchFamily="18" charset="0"/>
                <a:cs typeface="Times New Roman" pitchFamily="18" charset="0"/>
              </a:rPr>
              <a:t>Bir Arada Nikâhlamak </a:t>
            </a:r>
            <a:endParaRPr lang="tr-TR" sz="2400" b="1" u="sng" dirty="0" smtClean="0">
              <a:solidFill>
                <a:srgbClr val="00B0F0"/>
              </a:solidFill>
              <a:latin typeface="Times New Roman" pitchFamily="18" charset="0"/>
              <a:cs typeface="Times New Roman" pitchFamily="18" charset="0"/>
            </a:endParaRPr>
          </a:p>
          <a:p>
            <a:pPr marL="457200" indent="-457200" algn="just">
              <a:buFont typeface="Wingdings" pitchFamily="2" charset="2"/>
              <a:buChar char="q"/>
            </a:pPr>
            <a:r>
              <a:rPr lang="tr-TR" sz="2400" b="1" u="sng" dirty="0" smtClean="0">
                <a:solidFill>
                  <a:srgbClr val="FF0000"/>
                </a:solidFill>
                <a:latin typeface="Times New Roman" pitchFamily="18" charset="0"/>
                <a:cs typeface="Times New Roman" pitchFamily="18" charset="0"/>
              </a:rPr>
              <a:t>Çocukların Eşleri İle (Gelinlerle) </a:t>
            </a:r>
            <a:r>
              <a:rPr lang="tr-TR" sz="2400" b="1" dirty="0" smtClean="0">
                <a:solidFill>
                  <a:srgbClr val="FF0000"/>
                </a:solidFill>
                <a:latin typeface="Times New Roman" pitchFamily="18" charset="0"/>
                <a:cs typeface="Times New Roman" pitchFamily="18" charset="0"/>
              </a:rPr>
              <a:t>Evlenmek</a:t>
            </a:r>
          </a:p>
          <a:p>
            <a:pPr marL="457200" indent="-457200">
              <a:buFont typeface="Wingdings" pitchFamily="2" charset="2"/>
              <a:buChar char="q"/>
            </a:pPr>
            <a:r>
              <a:rPr lang="tr-TR" sz="2400" b="1" u="sng" dirty="0" smtClean="0">
                <a:solidFill>
                  <a:schemeClr val="tx2"/>
                </a:solidFill>
                <a:latin typeface="Times New Roman" pitchFamily="18" charset="0"/>
                <a:cs typeface="Times New Roman" pitchFamily="18" charset="0"/>
              </a:rPr>
              <a:t>Kayınvalide, Üvey Anne-baba İle </a:t>
            </a:r>
            <a:r>
              <a:rPr lang="tr-TR" sz="2400" b="1" dirty="0" smtClean="0">
                <a:solidFill>
                  <a:schemeClr val="tx2"/>
                </a:solidFill>
                <a:latin typeface="Times New Roman" pitchFamily="18" charset="0"/>
                <a:cs typeface="Times New Roman" pitchFamily="18" charset="0"/>
              </a:rPr>
              <a:t>Evlenmek</a:t>
            </a:r>
          </a:p>
          <a:p>
            <a:pPr marL="457200" indent="-457200">
              <a:buFont typeface="Wingdings" pitchFamily="2" charset="2"/>
              <a:buChar char="q"/>
            </a:pPr>
            <a:r>
              <a:rPr lang="tr-TR" sz="2400" b="1" u="sng" dirty="0" smtClean="0">
                <a:solidFill>
                  <a:schemeClr val="tx1"/>
                </a:solidFill>
                <a:latin typeface="Times New Roman" pitchFamily="18" charset="0"/>
                <a:cs typeface="Times New Roman" pitchFamily="18" charset="0"/>
              </a:rPr>
              <a:t>Evli Kadınlarla Evlenmek </a:t>
            </a:r>
            <a:r>
              <a:rPr lang="tr-TR" sz="3600" b="1" u="sng" dirty="0" smtClean="0">
                <a:solidFill>
                  <a:srgbClr val="FF0000"/>
                </a:solidFill>
                <a:latin typeface="Times New Roman" pitchFamily="18" charset="0"/>
                <a:cs typeface="Times New Roman" pitchFamily="18" charset="0"/>
              </a:rPr>
              <a:t>Haram</a:t>
            </a:r>
            <a:r>
              <a:rPr lang="tr-TR" sz="2400" b="1" u="sng" dirty="0" smtClean="0">
                <a:solidFill>
                  <a:schemeClr val="tx1"/>
                </a:solidFill>
                <a:latin typeface="Times New Roman" pitchFamily="18" charset="0"/>
                <a:cs typeface="Times New Roman" pitchFamily="18" charset="0"/>
              </a:rPr>
              <a:t>dır.</a:t>
            </a:r>
            <a:endParaRPr lang="tr-TR" sz="2400" dirty="0">
              <a:solidFill>
                <a:schemeClr val="tx1"/>
              </a:solidFill>
              <a:latin typeface="Times New Roman" pitchFamily="18" charset="0"/>
              <a:cs typeface="Times New Roman" pitchFamily="18" charset="0"/>
            </a:endParaRPr>
          </a:p>
        </p:txBody>
      </p:sp>
      <p:sp>
        <p:nvSpPr>
          <p:cNvPr id="8" name="7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24</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332656"/>
            <a:ext cx="7500958" cy="65253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2400" b="1" u="sng" cap="all"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Kur’an</a:t>
            </a:r>
            <a:r>
              <a:rPr lang="tr-TR" sz="2400" b="1" u="sng" cap="all"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 </a:t>
            </a:r>
            <a:r>
              <a:rPr lang="tr-TR" sz="2400" b="1" u="sng" cap="all"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kerİm</a:t>
            </a:r>
            <a:r>
              <a:rPr lang="tr-TR" sz="2400" b="1" u="sng" cap="all"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de </a:t>
            </a:r>
            <a:r>
              <a:rPr lang="tr-TR" sz="2400" b="1" u="sng" cap="all"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evlenİlmesİ</a:t>
            </a:r>
            <a:r>
              <a:rPr lang="tr-TR" sz="2400" b="1" u="sng" cap="all"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yasak </a:t>
            </a:r>
          </a:p>
          <a:p>
            <a:pPr algn="ctr" rtl="1"/>
            <a:r>
              <a:rPr lang="tr-TR" sz="2400" b="1" u="sng" cap="all"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olan </a:t>
            </a:r>
            <a:r>
              <a:rPr lang="tr-TR" sz="2400" b="1" u="sng" cap="all"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kadIn</a:t>
            </a:r>
            <a:r>
              <a:rPr lang="tr-TR" sz="2400" b="1" u="sng" cap="all"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ve erkekler :</a:t>
            </a:r>
          </a:p>
          <a:p>
            <a:pPr algn="ctr" rtl="1"/>
            <a:endParaRPr lang="tr-TR" sz="100" dirty="0" smtClean="0">
              <a:solidFill>
                <a:srgbClr val="FF0000"/>
              </a:solidFill>
              <a:latin typeface="Times New Roman" pitchFamily="18" charset="0"/>
              <a:cs typeface="Times New Roman" pitchFamily="18" charset="0"/>
            </a:endParaRPr>
          </a:p>
          <a:p>
            <a:pPr algn="ctr"/>
            <a:r>
              <a:rPr lang="ar-SA" sz="4400" b="1" dirty="0" smtClean="0">
                <a:solidFill>
                  <a:srgbClr val="C00000"/>
                </a:solidFill>
                <a:latin typeface="HASENAT4" pitchFamily="2" charset="-78"/>
                <a:cs typeface="HASENAT4" pitchFamily="2" charset="-78"/>
              </a:rPr>
              <a:t>اَلْخَبيثَاتُ لِلْخَبيثينَ وَالْخَبيثُونَ لِلْخَبيثَاتِ </a:t>
            </a:r>
            <a:endParaRPr lang="tr-TR" sz="4400" b="1" dirty="0" smtClean="0">
              <a:solidFill>
                <a:srgbClr val="C00000"/>
              </a:solidFill>
              <a:latin typeface="HASENAT4" pitchFamily="2" charset="-78"/>
              <a:cs typeface="HASENAT4" pitchFamily="2" charset="-78"/>
            </a:endParaRPr>
          </a:p>
          <a:p>
            <a:pPr algn="ctr"/>
            <a:r>
              <a:rPr lang="ar-SA" sz="4400" b="1" dirty="0" smtClean="0">
                <a:solidFill>
                  <a:srgbClr val="0070C0"/>
                </a:solidFill>
                <a:latin typeface="HASENAT4" pitchFamily="2" charset="-78"/>
                <a:cs typeface="HASENAT4" pitchFamily="2" charset="-78"/>
              </a:rPr>
              <a:t>وَالطَّيِّبَاتُ لِلطَّيِّبينَ وَالطَّيِّبُونَ لِلطَّيِّبَاتِ</a:t>
            </a:r>
            <a:endParaRPr lang="tr-TR" sz="4400" b="1" dirty="0" smtClean="0">
              <a:solidFill>
                <a:srgbClr val="0070C0"/>
              </a:solidFill>
              <a:latin typeface="HASENAT4" pitchFamily="2" charset="-78"/>
              <a:cs typeface="HASENAT4" pitchFamily="2" charset="-78"/>
            </a:endParaRPr>
          </a:p>
          <a:p>
            <a:pPr algn="just"/>
            <a:r>
              <a:rPr lang="tr-TR" sz="2400" b="1" dirty="0" smtClean="0">
                <a:solidFill>
                  <a:srgbClr val="C00000"/>
                </a:solidFill>
                <a:latin typeface="Times New Roman" pitchFamily="18" charset="0"/>
                <a:cs typeface="Times New Roman" pitchFamily="18" charset="0"/>
              </a:rPr>
              <a:t>Kötü kadınlar kötü erkeklere, kötü erkekler ise kötü kadınlara;</a:t>
            </a:r>
            <a:r>
              <a:rPr lang="tr-TR" sz="2400" dirty="0" smtClean="0">
                <a:solidFill>
                  <a:srgbClr val="C00000"/>
                </a:solidFill>
                <a:latin typeface="Times New Roman" pitchFamily="18" charset="0"/>
                <a:cs typeface="Times New Roman" pitchFamily="18" charset="0"/>
              </a:rPr>
              <a:t> </a:t>
            </a:r>
            <a:r>
              <a:rPr lang="tr-TR" sz="2400" dirty="0" smtClean="0">
                <a:solidFill>
                  <a:srgbClr val="FF0000"/>
                </a:solidFill>
                <a:latin typeface="Times New Roman" pitchFamily="18" charset="0"/>
                <a:cs typeface="Times New Roman" pitchFamily="18" charset="0"/>
              </a:rPr>
              <a:t> </a:t>
            </a:r>
          </a:p>
          <a:p>
            <a:pPr algn="just"/>
            <a:r>
              <a:rPr lang="tr-TR" sz="2400" b="1" dirty="0" smtClean="0">
                <a:solidFill>
                  <a:srgbClr val="0070C0"/>
                </a:solidFill>
                <a:latin typeface="Times New Roman" pitchFamily="18" charset="0"/>
                <a:cs typeface="Times New Roman" pitchFamily="18" charset="0"/>
              </a:rPr>
              <a:t>Tertemiz hanımlar, tertemiz erkeklere, tertemiz erkekler, tertemiz hanımlara lâyıktır.        </a:t>
            </a:r>
            <a:r>
              <a:rPr lang="tr-TR" sz="1600" dirty="0" smtClean="0">
                <a:solidFill>
                  <a:schemeClr val="tx1"/>
                </a:solidFill>
              </a:rPr>
              <a:t>(24/</a:t>
            </a:r>
            <a:r>
              <a:rPr lang="tr-TR" sz="1600" dirty="0" err="1" smtClean="0">
                <a:solidFill>
                  <a:schemeClr val="tx1"/>
                </a:solidFill>
              </a:rPr>
              <a:t>Nûr</a:t>
            </a:r>
            <a:r>
              <a:rPr lang="tr-TR" sz="1600" dirty="0" smtClean="0">
                <a:solidFill>
                  <a:schemeClr val="tx1"/>
                </a:solidFill>
              </a:rPr>
              <a:t>, 26). </a:t>
            </a:r>
          </a:p>
          <a:p>
            <a:pPr algn="just"/>
            <a:endParaRPr lang="tr-TR" sz="800" b="1" dirty="0" smtClean="0">
              <a:solidFill>
                <a:srgbClr val="0070C0"/>
              </a:solidFill>
              <a:latin typeface="Times New Roman" pitchFamily="18" charset="0"/>
              <a:cs typeface="Times New Roman" pitchFamily="18" charset="0"/>
            </a:endParaRPr>
          </a:p>
          <a:p>
            <a:pPr algn="ctr"/>
            <a:r>
              <a:rPr lang="ar-SA" sz="4400" b="1" dirty="0" smtClean="0">
                <a:solidFill>
                  <a:srgbClr val="C00000"/>
                </a:solidFill>
                <a:latin typeface="HASENAT4" pitchFamily="2" charset="-78"/>
                <a:cs typeface="HASENAT4" pitchFamily="2" charset="-78"/>
              </a:rPr>
              <a:t>اَلزَّانى لَا يَنْكِحُ اِلَّا زَانِيَةً اَوْ مُشْرِكَةً وَالزَّانِيَةُ لَا يَنْكِحُهَا اِلَّا زَانٍ اَوْ مُشْرِكٌ وَحُرِّمَ ذٰلِكَ عَلَى الْمُؤْمِنينَ</a:t>
            </a:r>
            <a:endParaRPr lang="tr-TR" sz="1400" dirty="0" smtClean="0">
              <a:solidFill>
                <a:srgbClr val="FF0000"/>
              </a:solidFill>
            </a:endParaRPr>
          </a:p>
          <a:p>
            <a:pPr algn="ctr"/>
            <a:r>
              <a:rPr lang="tr-TR" sz="2400" b="1" dirty="0" smtClean="0">
                <a:solidFill>
                  <a:schemeClr val="tx1"/>
                </a:solidFill>
              </a:rPr>
              <a:t>"</a:t>
            </a:r>
            <a:r>
              <a:rPr lang="tr-TR" sz="2400" b="1" dirty="0" err="1" smtClean="0">
                <a:solidFill>
                  <a:schemeClr val="tx1"/>
                </a:solidFill>
              </a:rPr>
              <a:t>Zinâ</a:t>
            </a:r>
            <a:r>
              <a:rPr lang="tr-TR" sz="2400" b="1" dirty="0" smtClean="0">
                <a:solidFill>
                  <a:schemeClr val="tx1"/>
                </a:solidFill>
              </a:rPr>
              <a:t> eden erkek, </a:t>
            </a:r>
            <a:r>
              <a:rPr lang="tr-TR" sz="2400" b="1" dirty="0" err="1" smtClean="0">
                <a:solidFill>
                  <a:schemeClr val="tx1"/>
                </a:solidFill>
              </a:rPr>
              <a:t>zinâ</a:t>
            </a:r>
            <a:r>
              <a:rPr lang="tr-TR" sz="2400" b="1" dirty="0" smtClean="0">
                <a:solidFill>
                  <a:schemeClr val="tx1"/>
                </a:solidFill>
              </a:rPr>
              <a:t> eden veya müşrik olan bir kadından başkası ile evlenmez...“</a:t>
            </a:r>
            <a:r>
              <a:rPr lang="tr-TR" sz="2000" b="1" i="1" dirty="0" smtClean="0">
                <a:solidFill>
                  <a:schemeClr val="tx1"/>
                </a:solidFill>
              </a:rPr>
              <a:t>(Zina etmeye devam ettiği sürece evlenemez. Samimi tövbe ederse başka...)</a:t>
            </a:r>
            <a:endParaRPr lang="tr-TR" sz="2400" b="1" i="1" dirty="0" smtClean="0">
              <a:solidFill>
                <a:schemeClr val="tx1"/>
              </a:solidFill>
            </a:endParaRPr>
          </a:p>
          <a:p>
            <a:pPr algn="ctr"/>
            <a:r>
              <a:rPr lang="tr-TR" sz="3200" dirty="0" smtClean="0">
                <a:solidFill>
                  <a:schemeClr val="tx1"/>
                </a:solidFill>
              </a:rPr>
              <a:t> </a:t>
            </a:r>
            <a:r>
              <a:rPr lang="tr-TR" sz="1600" dirty="0" smtClean="0">
                <a:solidFill>
                  <a:schemeClr val="tx1"/>
                </a:solidFill>
              </a:rPr>
              <a:t>(24/</a:t>
            </a:r>
            <a:r>
              <a:rPr lang="tr-TR" sz="1600" dirty="0" err="1" smtClean="0">
                <a:solidFill>
                  <a:schemeClr val="tx1"/>
                </a:solidFill>
              </a:rPr>
              <a:t>Nûr</a:t>
            </a:r>
            <a:r>
              <a:rPr lang="tr-TR" sz="1600" dirty="0" smtClean="0">
                <a:solidFill>
                  <a:schemeClr val="tx1"/>
                </a:solidFill>
              </a:rPr>
              <a:t>, 3)</a:t>
            </a:r>
            <a:endParaRPr lang="tr-TR" sz="2800" dirty="0" smtClean="0">
              <a:solidFill>
                <a:srgbClr val="FF0000"/>
              </a:solidFill>
            </a:endParaRPr>
          </a:p>
          <a:p>
            <a:pPr algn="ctr" rtl="1"/>
            <a:endParaRPr lang="tr-TR" sz="2400" dirty="0" smtClean="0">
              <a:solidFill>
                <a:srgbClr val="FF0000"/>
              </a:solidFill>
              <a:latin typeface="Times New Roman" pitchFamily="18" charset="0"/>
              <a:cs typeface="Times New Roman" pitchFamily="18" charset="0"/>
            </a:endParaRPr>
          </a:p>
          <a:p>
            <a:pPr algn="ctr" rtl="1"/>
            <a:endParaRPr lang="tr-TR" sz="800" dirty="0">
              <a:solidFill>
                <a:srgbClr val="FF0000"/>
              </a:solidFill>
            </a:endParaRPr>
          </a:p>
        </p:txBody>
      </p:sp>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25</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4000" b="1" dirty="0" smtClean="0">
                <a:solidFill>
                  <a:srgbClr val="0070C0"/>
                </a:solidFill>
              </a:rPr>
              <a:t>*</a:t>
            </a:r>
            <a:r>
              <a:rPr lang="tr-TR" sz="4000" b="1" dirty="0" smtClean="0">
                <a:solidFill>
                  <a:schemeClr val="tx1"/>
                </a:solidFill>
              </a:rPr>
              <a:t>Sadece evlenecek kızın değil; erkeğin de iffetini korumuş olması gerekmektedir. </a:t>
            </a:r>
          </a:p>
          <a:p>
            <a:pPr algn="ctr"/>
            <a:r>
              <a:rPr lang="tr-TR" sz="4000" b="1" dirty="0" smtClean="0">
                <a:solidFill>
                  <a:srgbClr val="0070C0"/>
                </a:solidFill>
              </a:rPr>
              <a:t>*</a:t>
            </a:r>
            <a:r>
              <a:rPr lang="tr-TR" sz="4000" b="1" dirty="0" err="1" smtClean="0">
                <a:solidFill>
                  <a:schemeClr val="tx1"/>
                </a:solidFill>
              </a:rPr>
              <a:t>Nâmussuzluk</a:t>
            </a:r>
            <a:r>
              <a:rPr lang="tr-TR" sz="4000" b="1" dirty="0" smtClean="0">
                <a:solidFill>
                  <a:schemeClr val="tx1"/>
                </a:solidFill>
              </a:rPr>
              <a:t>, </a:t>
            </a:r>
            <a:r>
              <a:rPr lang="tr-TR" sz="4000" b="1" dirty="0" err="1" smtClean="0">
                <a:solidFill>
                  <a:schemeClr val="tx1"/>
                </a:solidFill>
              </a:rPr>
              <a:t>zinâ</a:t>
            </a:r>
            <a:r>
              <a:rPr lang="tr-TR" sz="4000" b="1" dirty="0" smtClean="0">
                <a:solidFill>
                  <a:schemeClr val="tx1"/>
                </a:solidFill>
              </a:rPr>
              <a:t> ve </a:t>
            </a:r>
            <a:r>
              <a:rPr lang="tr-TR" sz="4000" b="1" dirty="0" err="1" smtClean="0">
                <a:solidFill>
                  <a:schemeClr val="tx1"/>
                </a:solidFill>
              </a:rPr>
              <a:t>fâhişelik</a:t>
            </a:r>
            <a:r>
              <a:rPr lang="tr-TR" sz="4000" b="1" dirty="0" smtClean="0">
                <a:solidFill>
                  <a:schemeClr val="tx1"/>
                </a:solidFill>
              </a:rPr>
              <a:t> sadece bayanlar için bir suç değil;  bu ayıp ve günahlar, bu rezillikler aynen erkekler için de geçerlidir.</a:t>
            </a:r>
            <a:endParaRPr lang="tr-TR" sz="4000" dirty="0">
              <a:solidFill>
                <a:schemeClr val="tx1"/>
              </a:solidFill>
              <a:latin typeface="Times New Roman" pitchFamily="18" charset="0"/>
              <a:cs typeface="Times New Roman" pitchFamily="18" charset="0"/>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pic>
        <p:nvPicPr>
          <p:cNvPr id="9" name="Resim 1"/>
          <p:cNvPicPr>
            <a:picLocks noChangeAspect="1" noChangeArrowheads="1"/>
          </p:cNvPicPr>
          <p:nvPr/>
        </p:nvPicPr>
        <p:blipFill>
          <a:blip r:embed="rId6" cstate="print"/>
          <a:srcRect/>
          <a:stretch>
            <a:fillRect/>
          </a:stretch>
        </p:blipFill>
        <p:spPr bwMode="auto">
          <a:xfrm>
            <a:off x="3059832" y="6409184"/>
            <a:ext cx="2964056" cy="448816"/>
          </a:xfrm>
          <a:prstGeom prst="rect">
            <a:avLst/>
          </a:prstGeom>
          <a:noFill/>
          <a:ln w="9525">
            <a:noFill/>
            <a:miter lim="800000"/>
            <a:headEnd/>
            <a:tailEnd/>
          </a:ln>
        </p:spPr>
      </p:pic>
      <p:sp>
        <p:nvSpPr>
          <p:cNvPr id="13" name="12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26</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4000" b="1" dirty="0" smtClean="0">
                <a:solidFill>
                  <a:srgbClr val="FF0000"/>
                </a:solidFill>
              </a:rPr>
              <a:t>*</a:t>
            </a:r>
            <a:r>
              <a:rPr lang="tr-TR" sz="4000" b="1" dirty="0" smtClean="0">
                <a:solidFill>
                  <a:srgbClr val="0070C0"/>
                </a:solidFill>
              </a:rPr>
              <a:t> Evlenecek kişilerin; Nikâhla, boşanmayla, </a:t>
            </a:r>
            <a:r>
              <a:rPr lang="tr-TR" sz="4000" b="1" dirty="0" err="1" smtClean="0">
                <a:solidFill>
                  <a:srgbClr val="0070C0"/>
                </a:solidFill>
              </a:rPr>
              <a:t>âile</a:t>
            </a:r>
            <a:r>
              <a:rPr lang="tr-TR" sz="4000" b="1" dirty="0" smtClean="0">
                <a:solidFill>
                  <a:srgbClr val="0070C0"/>
                </a:solidFill>
              </a:rPr>
              <a:t> ve evlilik konularıyla ilgili dinî hükümleri;</a:t>
            </a:r>
            <a:r>
              <a:rPr lang="tr-TR" sz="4000" b="1" dirty="0" smtClean="0">
                <a:solidFill>
                  <a:schemeClr val="tx1"/>
                </a:solidFill>
              </a:rPr>
              <a:t> </a:t>
            </a:r>
            <a:r>
              <a:rPr lang="tr-TR" sz="4000" b="1" dirty="0" smtClean="0">
                <a:solidFill>
                  <a:srgbClr val="FF0000"/>
                </a:solidFill>
              </a:rPr>
              <a:t>*</a:t>
            </a:r>
            <a:r>
              <a:rPr lang="tr-TR" sz="4000" b="1" dirty="0" smtClean="0">
                <a:solidFill>
                  <a:srgbClr val="00B050"/>
                </a:solidFill>
              </a:rPr>
              <a:t> Karı-koca ve çocukla ilgili görevleri ve hakları bilmeleri şarttır. </a:t>
            </a:r>
            <a:endParaRPr lang="tr-TR" sz="4000" b="1" dirty="0">
              <a:solidFill>
                <a:srgbClr val="00B050"/>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858508" y="5157192"/>
            <a:ext cx="2249996" cy="1728192"/>
          </a:xfrm>
          <a:prstGeom prst="rect">
            <a:avLst/>
          </a:prstGeom>
          <a:noFill/>
        </p:spPr>
      </p:pic>
      <p:pic>
        <p:nvPicPr>
          <p:cNvPr id="9"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14" name="13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27</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0"/>
            <a:ext cx="7143768" cy="685800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600" b="1" u="sng" cap="all" dirty="0" err="1" smtClean="0">
                <a:solidFill>
                  <a:srgbClr val="C00000"/>
                </a:solidFill>
                <a:latin typeface="Janda Manatee Bubble" pitchFamily="2" charset="0"/>
              </a:rPr>
              <a:t>KarI</a:t>
            </a:r>
            <a:r>
              <a:rPr lang="tr-TR" sz="3600" b="1" u="sng" cap="all" dirty="0" smtClean="0">
                <a:solidFill>
                  <a:srgbClr val="C00000"/>
                </a:solidFill>
                <a:latin typeface="Janda Manatee Bubble" pitchFamily="2" charset="0"/>
              </a:rPr>
              <a:t> - KocanIn </a:t>
            </a:r>
            <a:r>
              <a:rPr lang="tr-TR" sz="3600" b="1" u="sng" cap="all" dirty="0" err="1" smtClean="0">
                <a:solidFill>
                  <a:srgbClr val="C00000"/>
                </a:solidFill>
                <a:latin typeface="Janda Manatee Bubble" pitchFamily="2" charset="0"/>
              </a:rPr>
              <a:t>bİrbİrlerİne</a:t>
            </a:r>
            <a:r>
              <a:rPr lang="tr-TR" sz="3600" b="1" u="sng" cap="all" dirty="0" smtClean="0">
                <a:solidFill>
                  <a:srgbClr val="C00000"/>
                </a:solidFill>
                <a:latin typeface="Janda Manatee Bubble" pitchFamily="2" charset="0"/>
              </a:rPr>
              <a:t> </a:t>
            </a:r>
            <a:r>
              <a:rPr lang="tr-TR" sz="3600" b="1" u="sng" cap="all" dirty="0" err="1" smtClean="0">
                <a:solidFill>
                  <a:srgbClr val="C00000"/>
                </a:solidFill>
                <a:latin typeface="Janda Manatee Bubble" pitchFamily="2" charset="0"/>
              </a:rPr>
              <a:t>karşI</a:t>
            </a:r>
            <a:r>
              <a:rPr lang="tr-TR" sz="3600" b="1" u="sng" cap="all" dirty="0" smtClean="0">
                <a:solidFill>
                  <a:srgbClr val="C00000"/>
                </a:solidFill>
                <a:latin typeface="Janda Manatee Bubble" pitchFamily="2" charset="0"/>
              </a:rPr>
              <a:t> </a:t>
            </a:r>
            <a:r>
              <a:rPr lang="tr-TR" sz="3600" b="1" u="sng" cap="all" dirty="0" err="1" smtClean="0">
                <a:solidFill>
                  <a:srgbClr val="C00000"/>
                </a:solidFill>
                <a:latin typeface="Janda Manatee Bubble" pitchFamily="2" charset="0"/>
              </a:rPr>
              <a:t>HaklarI</a:t>
            </a:r>
            <a:r>
              <a:rPr lang="tr-TR" sz="3600" b="1" u="sng" cap="all" dirty="0" smtClean="0">
                <a:solidFill>
                  <a:srgbClr val="C00000"/>
                </a:solidFill>
                <a:latin typeface="Janda Manatee Bubble" pitchFamily="2" charset="0"/>
              </a:rPr>
              <a:t> ve </a:t>
            </a:r>
            <a:r>
              <a:rPr lang="tr-TR" sz="3600" b="1" u="sng" cap="all" dirty="0" err="1" smtClean="0">
                <a:solidFill>
                  <a:srgbClr val="C00000"/>
                </a:solidFill>
                <a:latin typeface="Janda Manatee Bubble" pitchFamily="2" charset="0"/>
              </a:rPr>
              <a:t>Görevlerİ</a:t>
            </a:r>
            <a:endParaRPr lang="tr-TR" sz="3600" b="1" u="sng" cap="all" dirty="0" smtClean="0">
              <a:solidFill>
                <a:srgbClr val="C00000"/>
              </a:solidFill>
              <a:latin typeface="Janda Manatee Bubble" pitchFamily="2" charset="0"/>
            </a:endParaRPr>
          </a:p>
          <a:p>
            <a:endParaRPr lang="tr-TR" sz="1100" dirty="0" smtClean="0">
              <a:solidFill>
                <a:schemeClr val="tx1"/>
              </a:solidFill>
            </a:endParaRPr>
          </a:p>
          <a:p>
            <a:pPr algn="just"/>
            <a:r>
              <a:rPr lang="tr-TR" sz="3200" b="1" dirty="0" smtClean="0">
                <a:solidFill>
                  <a:schemeClr val="tx1"/>
                </a:solidFill>
              </a:rPr>
              <a:t>Erkekle kadın birbirlerinin eksiklerini tamamlayan bir elmanın iki yarısı gibidirler.</a:t>
            </a:r>
            <a:endParaRPr lang="tr-TR" sz="2000" dirty="0" smtClean="0">
              <a:solidFill>
                <a:schemeClr val="tx1"/>
              </a:solidFill>
            </a:endParaRPr>
          </a:p>
          <a:p>
            <a:pPr algn="ctr"/>
            <a:r>
              <a:rPr lang="ar-SA" sz="6000" b="1" dirty="0" smtClean="0">
                <a:solidFill>
                  <a:srgbClr val="0070C0"/>
                </a:solidFill>
                <a:latin typeface="HASENAT4" pitchFamily="2" charset="-78"/>
                <a:cs typeface="HASENAT4" pitchFamily="2" charset="-78"/>
              </a:rPr>
              <a:t>هُنَّ لِبَاسٌ لَكُمْ وَاَنْتُمْ لِبَاسٌ لَهُنَّ</a:t>
            </a:r>
            <a:endParaRPr lang="tr-TR" sz="6000" b="1" dirty="0" smtClean="0">
              <a:solidFill>
                <a:srgbClr val="0070C0"/>
              </a:solidFill>
              <a:latin typeface="HASENAT4" pitchFamily="2" charset="-78"/>
              <a:cs typeface="HASENAT4" pitchFamily="2" charset="-78"/>
            </a:endParaRPr>
          </a:p>
          <a:p>
            <a:endParaRPr lang="tr-TR" sz="2000" dirty="0" smtClean="0">
              <a:solidFill>
                <a:schemeClr val="tx1"/>
              </a:solidFill>
            </a:endParaRPr>
          </a:p>
          <a:p>
            <a:pPr algn="just"/>
            <a:r>
              <a:rPr lang="tr-TR" sz="3200" dirty="0" smtClean="0">
                <a:solidFill>
                  <a:schemeClr val="tx1"/>
                </a:solidFill>
              </a:rPr>
              <a:t>	</a:t>
            </a:r>
            <a:r>
              <a:rPr lang="tr-TR" sz="3200" dirty="0" smtClean="0">
                <a:solidFill>
                  <a:srgbClr val="0070C0"/>
                </a:solidFill>
              </a:rPr>
              <a:t>"</a:t>
            </a:r>
            <a:r>
              <a:rPr lang="tr-TR" sz="3200" b="1" dirty="0" smtClean="0">
                <a:solidFill>
                  <a:srgbClr val="0070C0"/>
                </a:solidFill>
              </a:rPr>
              <a:t>Onlar (hanımlar) sizin için bir elbise; siz de onlar için bir elbisesiniz."</a:t>
            </a:r>
            <a:r>
              <a:rPr lang="tr-TR" sz="3200" dirty="0" smtClean="0">
                <a:solidFill>
                  <a:srgbClr val="0070C0"/>
                </a:solidFill>
              </a:rPr>
              <a:t> </a:t>
            </a:r>
          </a:p>
          <a:p>
            <a:pPr algn="ctr"/>
            <a:r>
              <a:rPr lang="tr-TR" b="1" dirty="0" smtClean="0">
                <a:solidFill>
                  <a:schemeClr val="tx1"/>
                </a:solidFill>
              </a:rPr>
              <a:t>(2/Bakara, 187</a:t>
            </a:r>
            <a:r>
              <a:rPr lang="tr-TR" sz="1200" b="1" dirty="0" smtClean="0">
                <a:solidFill>
                  <a:schemeClr val="tx1"/>
                </a:solidFill>
              </a:rPr>
              <a:t>)</a:t>
            </a:r>
            <a:endParaRPr lang="tr-TR" sz="3600" b="1" dirty="0">
              <a:solidFill>
                <a:schemeClr val="tx1"/>
              </a:solidFill>
            </a:endParaRPr>
          </a:p>
        </p:txBody>
      </p:sp>
      <p:sp>
        <p:nvSpPr>
          <p:cNvPr id="8" name="7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28</a:t>
            </a:r>
            <a:endParaRPr lang="tr-TR" dirty="0"/>
          </a:p>
        </p:txBody>
      </p:sp>
      <p:pic>
        <p:nvPicPr>
          <p:cNvPr id="9" name="Resim 1"/>
          <p:cNvPicPr>
            <a:picLocks noChangeAspect="1" noChangeArrowheads="1"/>
          </p:cNvPicPr>
          <p:nvPr/>
        </p:nvPicPr>
        <p:blipFill>
          <a:blip r:embed="rId5"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0"/>
            <a:ext cx="7249438" cy="61436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dirty="0" smtClean="0">
                <a:solidFill>
                  <a:schemeClr val="tx1"/>
                </a:solidFill>
              </a:rPr>
              <a:t> </a:t>
            </a:r>
            <a:r>
              <a:rPr lang="tr-TR" sz="3200" b="1" dirty="0" smtClean="0">
                <a:solidFill>
                  <a:schemeClr val="tx1"/>
                </a:solidFill>
                <a:effectLst>
                  <a:outerShdw blurRad="38100" dist="38100" dir="2700000" algn="tl">
                    <a:srgbClr val="000000">
                      <a:alpha val="43137"/>
                    </a:srgbClr>
                  </a:outerShdw>
                </a:effectLst>
              </a:rPr>
              <a:t>HADİS-İ ŞERİF</a:t>
            </a:r>
            <a:endParaRPr lang="tr-TR" sz="2400" b="1" dirty="0" smtClean="0">
              <a:solidFill>
                <a:schemeClr val="tx1"/>
              </a:solidFill>
              <a:effectLst>
                <a:outerShdw blurRad="38100" dist="38100" dir="2700000" algn="tl">
                  <a:srgbClr val="000000">
                    <a:alpha val="43137"/>
                  </a:srgbClr>
                </a:outerShdw>
              </a:effectLst>
            </a:endParaRPr>
          </a:p>
          <a:p>
            <a:pPr algn="ctr" rtl="1"/>
            <a:r>
              <a:rPr lang="ar-SA" sz="4000" b="1" dirty="0" smtClean="0">
                <a:solidFill>
                  <a:srgbClr val="C00000"/>
                </a:solidFill>
                <a:latin typeface="HASENAT4" pitchFamily="2" charset="-78"/>
                <a:cs typeface="HASENAT4" pitchFamily="2" charset="-78"/>
              </a:rPr>
              <a:t>ألا إِنَّ لَكُمْ عَلَى نِسَائِكُمْ حَقًّا، وَلِنِسَائِكُمْ عَلَيْكُمْ حَقًّا. فَحَقّكُمْ عَلَيْهِنَّ أَنْ لا َيُوطِئْنَ فَرْشَكُمْ مَنْ تَكْرَهُونَ، وَلايَأْذَنَّ فِي بُيُوتِكُمْ لِمَنْ تَكْرَهُونَ، </a:t>
            </a:r>
            <a:r>
              <a:rPr lang="ar-SA" sz="4000" b="1" dirty="0" smtClean="0">
                <a:solidFill>
                  <a:srgbClr val="0070C0"/>
                </a:solidFill>
                <a:latin typeface="HASENAT4" pitchFamily="2" charset="-78"/>
                <a:cs typeface="HASENAT4" pitchFamily="2" charset="-78"/>
              </a:rPr>
              <a:t>أَلا وَحَقُّهُنَّ عَلَيْكُمْ أَنْ تُحْسِنُوا إِلَيْهِنَّ فِي كِسْوَتِهِنَّ وَطَعَامِهِنَّ</a:t>
            </a:r>
            <a:endParaRPr lang="tr-TR" sz="4000" b="1" dirty="0" smtClean="0">
              <a:solidFill>
                <a:srgbClr val="0070C0"/>
              </a:solidFill>
              <a:latin typeface="HASENAT4" pitchFamily="2" charset="-78"/>
              <a:cs typeface="HASENAT4" pitchFamily="2" charset="-78"/>
            </a:endParaRPr>
          </a:p>
          <a:p>
            <a:endParaRPr lang="tr-TR" sz="1400" dirty="0" smtClean="0">
              <a:solidFill>
                <a:schemeClr val="tx1"/>
              </a:solidFill>
            </a:endParaRPr>
          </a:p>
          <a:p>
            <a:pPr algn="just"/>
            <a:r>
              <a:rPr lang="tr-TR" sz="2400" dirty="0" smtClean="0">
                <a:solidFill>
                  <a:schemeClr val="tx1"/>
                </a:solidFill>
              </a:rPr>
              <a:t>	</a:t>
            </a:r>
            <a:r>
              <a:rPr lang="tr-TR" sz="2400" dirty="0" smtClean="0">
                <a:solidFill>
                  <a:srgbClr val="FF0000"/>
                </a:solidFill>
              </a:rPr>
              <a:t>"</a:t>
            </a:r>
            <a:r>
              <a:rPr lang="tr-TR" sz="2400" b="1" dirty="0" smtClean="0">
                <a:solidFill>
                  <a:srgbClr val="FF0000"/>
                </a:solidFill>
              </a:rPr>
              <a:t>Bilesiniz, kadınlarınız üzerinde hakkınız var, kadınlarınızın da sizin üzerinizde hakkı var. </a:t>
            </a:r>
            <a:r>
              <a:rPr lang="tr-TR" sz="2400" dirty="0" smtClean="0">
                <a:solidFill>
                  <a:schemeClr val="tx1"/>
                </a:solidFill>
              </a:rPr>
              <a:t>Onlar üzerindeki hakkınız, yatağınızı istemediklerinize çiğnetmemeleridir. İstemediklerinizi evlerinize almamalarıdır. </a:t>
            </a:r>
            <a:r>
              <a:rPr lang="tr-TR" sz="2400" b="1" dirty="0" smtClean="0">
                <a:solidFill>
                  <a:srgbClr val="0070C0"/>
                </a:solidFill>
              </a:rPr>
              <a:t>Bilesiniz onların sizin üzerinizdeki hakları, onlara giyecek ve yiyeceklerinde iyi davranmanızdır." </a:t>
            </a:r>
            <a:r>
              <a:rPr lang="tr-TR" sz="1600" dirty="0" smtClean="0">
                <a:solidFill>
                  <a:schemeClr val="tx1"/>
                </a:solidFill>
              </a:rPr>
              <a:t>(</a:t>
            </a:r>
            <a:r>
              <a:rPr lang="tr-TR" sz="1600" dirty="0" err="1" smtClean="0">
                <a:solidFill>
                  <a:schemeClr val="tx1"/>
                </a:solidFill>
              </a:rPr>
              <a:t>Tirmizî</a:t>
            </a:r>
            <a:r>
              <a:rPr lang="tr-TR" sz="1600" dirty="0" smtClean="0">
                <a:solidFill>
                  <a:schemeClr val="tx1"/>
                </a:solidFill>
              </a:rPr>
              <a:t>, </a:t>
            </a:r>
            <a:r>
              <a:rPr lang="tr-TR" sz="1600" dirty="0" err="1" smtClean="0">
                <a:solidFill>
                  <a:schemeClr val="tx1"/>
                </a:solidFill>
              </a:rPr>
              <a:t>Tefsîr</a:t>
            </a:r>
            <a:r>
              <a:rPr lang="tr-TR" sz="1600" dirty="0" smtClean="0">
                <a:solidFill>
                  <a:schemeClr val="tx1"/>
                </a:solidFill>
              </a:rPr>
              <a:t> </a:t>
            </a:r>
            <a:r>
              <a:rPr lang="tr-TR" sz="1600" dirty="0" err="1" smtClean="0">
                <a:solidFill>
                  <a:schemeClr val="tx1"/>
                </a:solidFill>
              </a:rPr>
              <a:t>Tevbe</a:t>
            </a:r>
            <a:r>
              <a:rPr lang="tr-TR" sz="1600" dirty="0" smtClean="0">
                <a:solidFill>
                  <a:schemeClr val="tx1"/>
                </a:solidFill>
              </a:rPr>
              <a:t>, (3087)</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380312" y="5557982"/>
            <a:ext cx="1728192" cy="1327401"/>
          </a:xfrm>
          <a:prstGeom prst="rect">
            <a:avLst/>
          </a:prstGeom>
          <a:noFill/>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29</a:t>
            </a:r>
            <a:endParaRPr lang="tr-TR" dirty="0"/>
          </a:p>
        </p:txBody>
      </p:sp>
      <p:pic>
        <p:nvPicPr>
          <p:cNvPr id="13"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7360"/>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19672" y="0"/>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200" dirty="0" smtClean="0">
                <a:solidFill>
                  <a:schemeClr val="tx1"/>
                </a:solidFill>
              </a:rPr>
              <a:t>	</a:t>
            </a:r>
            <a:r>
              <a:rPr lang="tr-TR" sz="3600" b="1" u="sng" dirty="0" smtClean="0">
                <a:solidFill>
                  <a:srgbClr val="0070C0"/>
                </a:solidFill>
              </a:rPr>
              <a:t>Aile</a:t>
            </a:r>
            <a:r>
              <a:rPr lang="tr-TR" sz="3600" b="1" dirty="0" smtClean="0">
                <a:solidFill>
                  <a:schemeClr val="tx1"/>
                </a:solidFill>
              </a:rPr>
              <a:t>, </a:t>
            </a:r>
            <a:r>
              <a:rPr lang="tr-TR" sz="3600" b="1" dirty="0">
                <a:solidFill>
                  <a:schemeClr val="tx1"/>
                </a:solidFill>
              </a:rPr>
              <a:t>kişinin kendilerinden sorumlu olduğu eşi, varsa çocukları, ev halkı, yani yakın akrabalardan oluşan insan toplumudur. </a:t>
            </a:r>
            <a:endParaRPr lang="tr-TR" sz="3600" b="1" dirty="0" smtClean="0">
              <a:solidFill>
                <a:schemeClr val="tx1"/>
              </a:solidFill>
            </a:endParaRPr>
          </a:p>
          <a:p>
            <a:pPr algn="just"/>
            <a:r>
              <a:rPr lang="tr-TR" sz="3600" b="1" dirty="0">
                <a:solidFill>
                  <a:schemeClr val="tx1"/>
                </a:solidFill>
              </a:rPr>
              <a:t>	</a:t>
            </a:r>
            <a:r>
              <a:rPr lang="tr-TR" sz="3600" b="1" dirty="0" smtClean="0">
                <a:solidFill>
                  <a:srgbClr val="FF0000"/>
                </a:solidFill>
              </a:rPr>
              <a:t>Müslüman </a:t>
            </a:r>
            <a:r>
              <a:rPr lang="tr-TR" sz="3600" b="1" dirty="0">
                <a:solidFill>
                  <a:srgbClr val="FF0000"/>
                </a:solidFill>
              </a:rPr>
              <a:t>için </a:t>
            </a:r>
            <a:r>
              <a:rPr lang="tr-TR" sz="3600" b="1" dirty="0" smtClean="0">
                <a:solidFill>
                  <a:srgbClr val="FF0000"/>
                </a:solidFill>
              </a:rPr>
              <a:t>aile, sosyal bir </a:t>
            </a:r>
            <a:r>
              <a:rPr lang="tr-TR" sz="3600" b="1" dirty="0">
                <a:solidFill>
                  <a:srgbClr val="FF0000"/>
                </a:solidFill>
              </a:rPr>
              <a:t>müessese olduğu gibi, aynı zamanda İslâmî bir kurumdur.</a:t>
            </a: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pic>
        <p:nvPicPr>
          <p:cNvPr id="8"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9" name="8 Dikdörtgen"/>
          <p:cNvSpPr/>
          <p:nvPr/>
        </p:nvSpPr>
        <p:spPr>
          <a:xfrm>
            <a:off x="0" y="6488668"/>
            <a:ext cx="338554" cy="369332"/>
          </a:xfrm>
          <a:prstGeom prst="rect">
            <a:avLst/>
          </a:prstGeom>
        </p:spPr>
        <p:txBody>
          <a:bodyPr wrap="none">
            <a:spAutoFit/>
          </a:bodyPr>
          <a:lstStyle/>
          <a:p>
            <a:r>
              <a:rPr lang="tr-TR" dirty="0" smtClean="0">
                <a:solidFill>
                  <a:srgbClr val="FF0000"/>
                </a:solidFill>
                <a:latin typeface="Arial Black" pitchFamily="34" charset="0"/>
              </a:rPr>
              <a:t>3</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0"/>
            <a:ext cx="7143768" cy="666936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b="1" cap="all" dirty="0" err="1" smtClean="0">
                <a:solidFill>
                  <a:schemeClr val="tx1"/>
                </a:solidFill>
              </a:rPr>
              <a:t>Peygamberİmİz</a:t>
            </a:r>
            <a:r>
              <a:rPr lang="tr-TR" sz="2800" b="1" cap="all" dirty="0" smtClean="0">
                <a:solidFill>
                  <a:schemeClr val="tx1"/>
                </a:solidFill>
              </a:rPr>
              <a:t> </a:t>
            </a:r>
            <a:r>
              <a:rPr lang="tr-TR" sz="2800" b="1" cap="all" dirty="0" smtClean="0">
                <a:solidFill>
                  <a:srgbClr val="FF0000"/>
                </a:solidFill>
              </a:rPr>
              <a:t>Veda </a:t>
            </a:r>
            <a:r>
              <a:rPr lang="tr-TR" sz="2800" b="1" cap="all" dirty="0" err="1" smtClean="0">
                <a:solidFill>
                  <a:srgbClr val="FF0000"/>
                </a:solidFill>
              </a:rPr>
              <a:t>HaccI</a:t>
            </a:r>
            <a:r>
              <a:rPr lang="tr-TR" sz="2800" b="1" cap="all" dirty="0" err="1" smtClean="0">
                <a:solidFill>
                  <a:schemeClr val="tx1"/>
                </a:solidFill>
              </a:rPr>
              <a:t>’nda</a:t>
            </a:r>
            <a:r>
              <a:rPr lang="tr-TR" sz="2800" b="1" cap="all" dirty="0" smtClean="0">
                <a:solidFill>
                  <a:schemeClr val="tx1"/>
                </a:solidFill>
              </a:rPr>
              <a:t> </a:t>
            </a:r>
            <a:r>
              <a:rPr lang="tr-TR" sz="2800" b="1" cap="all" dirty="0" err="1" smtClean="0">
                <a:solidFill>
                  <a:schemeClr val="tx1"/>
                </a:solidFill>
              </a:rPr>
              <a:t>bİr</a:t>
            </a:r>
            <a:r>
              <a:rPr lang="tr-TR" sz="2800" b="1" cap="all" dirty="0" smtClean="0">
                <a:solidFill>
                  <a:schemeClr val="tx1"/>
                </a:solidFill>
              </a:rPr>
              <a:t> konuşma </a:t>
            </a:r>
            <a:r>
              <a:rPr lang="tr-TR" sz="2800" b="1" cap="all" dirty="0" err="1" smtClean="0">
                <a:solidFill>
                  <a:schemeClr val="tx1"/>
                </a:solidFill>
              </a:rPr>
              <a:t>yapmIş</a:t>
            </a:r>
            <a:r>
              <a:rPr lang="tr-TR" sz="2800" b="1" cap="all" dirty="0" smtClean="0">
                <a:solidFill>
                  <a:schemeClr val="tx1"/>
                </a:solidFill>
              </a:rPr>
              <a:t>, karI-koca </a:t>
            </a:r>
            <a:r>
              <a:rPr lang="tr-TR" sz="2800" b="1" cap="all" dirty="0" err="1" smtClean="0">
                <a:solidFill>
                  <a:schemeClr val="tx1"/>
                </a:solidFill>
              </a:rPr>
              <a:t>haklarInda</a:t>
            </a:r>
            <a:r>
              <a:rPr lang="tr-TR" sz="2800" b="1" cap="all" dirty="0" smtClean="0">
                <a:solidFill>
                  <a:schemeClr val="tx1"/>
                </a:solidFill>
              </a:rPr>
              <a:t> şöyle buyurmuştur :</a:t>
            </a:r>
          </a:p>
          <a:p>
            <a:pPr algn="ctr"/>
            <a:endParaRPr lang="tr-TR" sz="800" dirty="0" smtClean="0">
              <a:solidFill>
                <a:schemeClr val="tx1"/>
              </a:solidFill>
            </a:endParaRPr>
          </a:p>
          <a:p>
            <a:pPr algn="ctr" rtl="1"/>
            <a:r>
              <a:rPr lang="ar-SA" sz="4000" b="1" dirty="0" smtClean="0">
                <a:solidFill>
                  <a:srgbClr val="C00000"/>
                </a:solidFill>
                <a:latin typeface="HASENAT4" pitchFamily="2" charset="-78"/>
                <a:cs typeface="HASENAT4" pitchFamily="2" charset="-78"/>
              </a:rPr>
              <a:t>فَقَالَ أَلَا وَاسْتَوْصُوا بِالنِّسَاءِ خَيْرًا فَإِنَّمَا هُنَّ عَوَانٌ عِنْدَكُمْ لَيْسَ تَمْلِكُونَ مِنْهُنَّ شَيْئًا غَيْرَ ذَلِكَ ...</a:t>
            </a:r>
            <a:endParaRPr lang="tr-TR" sz="4000" b="1" dirty="0" smtClean="0">
              <a:solidFill>
                <a:srgbClr val="C00000"/>
              </a:solidFill>
              <a:latin typeface="HASENAT4" pitchFamily="2" charset="-78"/>
              <a:cs typeface="HASENAT4" pitchFamily="2" charset="-78"/>
            </a:endParaRPr>
          </a:p>
          <a:p>
            <a:pPr algn="ctr" rtl="1"/>
            <a:r>
              <a:rPr lang="ar-SA" sz="4000" b="1" dirty="0" smtClean="0">
                <a:solidFill>
                  <a:srgbClr val="C00000"/>
                </a:solidFill>
                <a:latin typeface="HASENAT4" pitchFamily="2" charset="-78"/>
                <a:cs typeface="HASENAT4" pitchFamily="2" charset="-78"/>
              </a:rPr>
              <a:t> أَلَا إِنَّ لَكُمْ عَلَى نِسَائِكُمْ حَقًّا وَلِنِسَائِكُمْ عَلَيْكُمْ حَقًّا ....</a:t>
            </a:r>
            <a:endParaRPr lang="tr-TR" sz="4000" b="1" dirty="0" smtClean="0">
              <a:solidFill>
                <a:srgbClr val="C00000"/>
              </a:solidFill>
              <a:latin typeface="HASENAT4" pitchFamily="2" charset="-78"/>
              <a:cs typeface="HASENAT4" pitchFamily="2" charset="-78"/>
            </a:endParaRPr>
          </a:p>
          <a:p>
            <a:pPr algn="just"/>
            <a:r>
              <a:rPr lang="tr-TR" sz="2800" b="1" dirty="0" smtClean="0">
                <a:solidFill>
                  <a:srgbClr val="00B050"/>
                </a:solidFill>
              </a:rPr>
              <a:t>Ey insanlar! Kadınların haklarına riayet etmenizi ve bu hususta Allah'tan korkmanızı size tavsiye ederim. </a:t>
            </a:r>
            <a:r>
              <a:rPr lang="tr-TR" sz="2800" b="1" dirty="0" smtClean="0">
                <a:solidFill>
                  <a:srgbClr val="0070C0"/>
                </a:solidFill>
              </a:rPr>
              <a:t>Siz kadınları Allah emaneti olarak aldınız. </a:t>
            </a:r>
            <a:r>
              <a:rPr lang="tr-TR" sz="2800" b="1" dirty="0" smtClean="0">
                <a:solidFill>
                  <a:schemeClr val="accent6">
                    <a:lumMod val="50000"/>
                  </a:schemeClr>
                </a:solidFill>
              </a:rPr>
              <a:t>Onların iffet ve ismetlerini Allah adına söz vererek helal edindiniz.</a:t>
            </a:r>
            <a:r>
              <a:rPr lang="tr-TR" sz="2800" b="1" dirty="0" smtClean="0">
                <a:solidFill>
                  <a:schemeClr val="tx1"/>
                </a:solidFill>
              </a:rPr>
              <a:t> </a:t>
            </a:r>
            <a:r>
              <a:rPr lang="tr-TR" sz="2800" b="1" dirty="0" smtClean="0">
                <a:solidFill>
                  <a:srgbClr val="FF0000"/>
                </a:solidFill>
              </a:rPr>
              <a:t>Sizin kadınlar üzerinde haklarınız, onların da sizin üzerinizde hakları vardır</a:t>
            </a:r>
            <a:r>
              <a:rPr lang="tr-TR" sz="2800" dirty="0" smtClean="0">
                <a:solidFill>
                  <a:srgbClr val="FF0000"/>
                </a:solidFill>
              </a:rPr>
              <a:t>. </a:t>
            </a:r>
          </a:p>
          <a:p>
            <a:pPr algn="ctr"/>
            <a:r>
              <a:rPr lang="tr-TR" sz="1600" dirty="0" smtClean="0">
                <a:solidFill>
                  <a:schemeClr val="tx1"/>
                </a:solidFill>
              </a:rPr>
              <a:t>(</a:t>
            </a:r>
            <a:r>
              <a:rPr lang="tr-TR" sz="1600" dirty="0" err="1" smtClean="0">
                <a:solidFill>
                  <a:schemeClr val="tx1"/>
                </a:solidFill>
              </a:rPr>
              <a:t>Tirmizî</a:t>
            </a:r>
            <a:r>
              <a:rPr lang="tr-TR" sz="1600" dirty="0" smtClean="0">
                <a:solidFill>
                  <a:schemeClr val="tx1"/>
                </a:solidFill>
              </a:rPr>
              <a:t>, </a:t>
            </a:r>
            <a:r>
              <a:rPr lang="tr-TR" sz="1600" dirty="0" err="1" smtClean="0">
                <a:solidFill>
                  <a:schemeClr val="tx1"/>
                </a:solidFill>
              </a:rPr>
              <a:t>Tefsîr</a:t>
            </a:r>
            <a:r>
              <a:rPr lang="tr-TR" sz="1600" dirty="0" smtClean="0">
                <a:solidFill>
                  <a:schemeClr val="tx1"/>
                </a:solidFill>
              </a:rPr>
              <a:t> </a:t>
            </a:r>
            <a:r>
              <a:rPr lang="tr-TR" sz="1600" dirty="0" err="1" smtClean="0">
                <a:solidFill>
                  <a:schemeClr val="tx1"/>
                </a:solidFill>
              </a:rPr>
              <a:t>Tevbe</a:t>
            </a:r>
            <a:r>
              <a:rPr lang="tr-TR" sz="1600" dirty="0" smtClean="0">
                <a:solidFill>
                  <a:schemeClr val="tx1"/>
                </a:solidFill>
              </a:rPr>
              <a:t>, (3087)</a:t>
            </a:r>
            <a:endParaRPr lang="tr-TR" sz="16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740352" y="5834524"/>
            <a:ext cx="1368152" cy="1050859"/>
          </a:xfrm>
          <a:prstGeom prst="rect">
            <a:avLst/>
          </a:prstGeom>
          <a:noFill/>
        </p:spPr>
      </p:pic>
      <p:sp>
        <p:nvSpPr>
          <p:cNvPr id="9" name="8 Dikdörtgen"/>
          <p:cNvSpPr/>
          <p:nvPr/>
        </p:nvSpPr>
        <p:spPr>
          <a:xfrm>
            <a:off x="47109" y="6488668"/>
            <a:ext cx="492443" cy="369332"/>
          </a:xfrm>
          <a:prstGeom prst="rect">
            <a:avLst/>
          </a:prstGeom>
        </p:spPr>
        <p:txBody>
          <a:bodyPr wrap="none">
            <a:spAutoFit/>
          </a:bodyPr>
          <a:lstStyle/>
          <a:p>
            <a:r>
              <a:rPr lang="tr-TR" dirty="0" smtClean="0">
                <a:solidFill>
                  <a:srgbClr val="FF0000"/>
                </a:solidFill>
                <a:latin typeface="Arial Black" pitchFamily="34" charset="0"/>
              </a:rPr>
              <a:t>30</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763688" y="188640"/>
            <a:ext cx="7380312" cy="6480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endParaRPr lang="tr-TR" sz="4000" b="1" dirty="0" smtClean="0">
              <a:solidFill>
                <a:srgbClr val="C00000"/>
              </a:solidFill>
              <a:latin typeface="HASENAT4" pitchFamily="2" charset="-78"/>
              <a:cs typeface="HASENAT4" pitchFamily="2" charset="-78"/>
            </a:endParaRPr>
          </a:p>
          <a:p>
            <a:pPr algn="ctr" rtl="1"/>
            <a:endParaRPr lang="tr-TR" sz="1400" b="1" dirty="0" smtClean="0">
              <a:solidFill>
                <a:srgbClr val="C00000"/>
              </a:solidFill>
              <a:latin typeface="HASENAT4" pitchFamily="2" charset="-78"/>
              <a:cs typeface="HASENAT4" pitchFamily="2" charset="-78"/>
            </a:endParaRPr>
          </a:p>
          <a:p>
            <a:pPr algn="ctr" rtl="1"/>
            <a:r>
              <a:rPr lang="ar-SA" sz="4000" b="1" dirty="0" smtClean="0">
                <a:solidFill>
                  <a:srgbClr val="C00000"/>
                </a:solidFill>
                <a:latin typeface="HASENAT4" pitchFamily="2" charset="-78"/>
                <a:cs typeface="HASENAT4" pitchFamily="2" charset="-78"/>
              </a:rPr>
              <a:t>يَا رَسُولَ اللَّهِ مَا حَقُّ زَوْجَةِ أَحَدِنَا عَلَيْهِ قَالَ ‏"‏ أَنْ تُطْعِمَهَا إِذَا طَعِمْتَ وَتَكْسُوَهَا إِذَا اكْتَسَيْتَ - أَوِ اكْتَسَبْتَ - وَلاَ تَضْرِبِ الْوَجْهَ وَلاَ تُقَبِّحْ وَلاَ تَهْجُرْ إِلاَّ فِي الْبَيْتِ </a:t>
            </a:r>
            <a:r>
              <a:rPr lang="ar-SA" sz="3600" b="1" dirty="0" smtClean="0">
                <a:solidFill>
                  <a:srgbClr val="C00000"/>
                </a:solidFill>
                <a:latin typeface="HASENAT4" pitchFamily="2" charset="-78"/>
                <a:cs typeface="HASENAT4" pitchFamily="2" charset="-78"/>
              </a:rPr>
              <a:t>‏</a:t>
            </a:r>
            <a:endParaRPr lang="tr-TR" sz="3600" b="1" dirty="0" smtClean="0">
              <a:solidFill>
                <a:srgbClr val="C00000"/>
              </a:solidFill>
              <a:latin typeface="HASENAT4" pitchFamily="2" charset="-78"/>
              <a:cs typeface="HASENAT4" pitchFamily="2" charset="-78"/>
            </a:endParaRPr>
          </a:p>
          <a:p>
            <a:pPr algn="just"/>
            <a:endParaRPr lang="tr-TR" sz="1200" dirty="0" smtClean="0">
              <a:solidFill>
                <a:schemeClr val="tx1"/>
              </a:solidFill>
            </a:endParaRPr>
          </a:p>
          <a:p>
            <a:pPr algn="just"/>
            <a:r>
              <a:rPr lang="tr-TR" sz="2400" dirty="0" smtClean="0">
                <a:solidFill>
                  <a:schemeClr val="tx1"/>
                </a:solidFill>
              </a:rPr>
              <a:t>	</a:t>
            </a:r>
            <a:r>
              <a:rPr lang="tr-TR" sz="2400" b="1" dirty="0" err="1" smtClean="0">
                <a:solidFill>
                  <a:schemeClr val="tx1"/>
                </a:solidFill>
              </a:rPr>
              <a:t>Muaviye</a:t>
            </a:r>
            <a:r>
              <a:rPr lang="tr-TR" sz="2400" b="1" dirty="0" smtClean="0">
                <a:solidFill>
                  <a:schemeClr val="tx1"/>
                </a:solidFill>
              </a:rPr>
              <a:t> b. </a:t>
            </a:r>
            <a:r>
              <a:rPr lang="tr-TR" sz="2400" b="1" dirty="0" err="1" smtClean="0">
                <a:solidFill>
                  <a:schemeClr val="tx1"/>
                </a:solidFill>
              </a:rPr>
              <a:t>Hayde'den</a:t>
            </a:r>
            <a:r>
              <a:rPr lang="tr-TR" sz="2400" b="1" dirty="0" smtClean="0">
                <a:solidFill>
                  <a:schemeClr val="tx1"/>
                </a:solidFill>
              </a:rPr>
              <a:t> rivayet olunduğuna göre şöyle demiştir:</a:t>
            </a:r>
            <a:r>
              <a:rPr lang="tr-TR" sz="2400" dirty="0" smtClean="0">
                <a:solidFill>
                  <a:schemeClr val="tx1"/>
                </a:solidFill>
              </a:rPr>
              <a:t> </a:t>
            </a:r>
          </a:p>
          <a:p>
            <a:pPr algn="just"/>
            <a:r>
              <a:rPr lang="tr-TR" sz="2400" b="1" dirty="0" smtClean="0">
                <a:solidFill>
                  <a:schemeClr val="tx1"/>
                </a:solidFill>
              </a:rPr>
              <a:t>	</a:t>
            </a:r>
            <a:r>
              <a:rPr lang="tr-TR" sz="2800" b="1" u="sng" dirty="0" smtClean="0">
                <a:solidFill>
                  <a:srgbClr val="0070C0"/>
                </a:solidFill>
              </a:rPr>
              <a:t>Ya </a:t>
            </a:r>
            <a:r>
              <a:rPr lang="tr-TR" sz="2800" b="1" u="sng" dirty="0" err="1" smtClean="0">
                <a:solidFill>
                  <a:srgbClr val="0070C0"/>
                </a:solidFill>
              </a:rPr>
              <a:t>Rasulallah</a:t>
            </a:r>
            <a:r>
              <a:rPr lang="tr-TR" sz="2800" b="1" u="sng" dirty="0" smtClean="0">
                <a:solidFill>
                  <a:srgbClr val="0070C0"/>
                </a:solidFill>
              </a:rPr>
              <a:t> kadınlarımızın bizim üzerimizdeki hakkı nedir</a:t>
            </a:r>
            <a:r>
              <a:rPr lang="tr-TR" sz="2800" b="1" dirty="0" smtClean="0">
                <a:solidFill>
                  <a:srgbClr val="0070C0"/>
                </a:solidFill>
              </a:rPr>
              <a:t>? </a:t>
            </a:r>
            <a:r>
              <a:rPr lang="tr-TR" sz="2400" b="1" dirty="0" smtClean="0">
                <a:solidFill>
                  <a:schemeClr val="tx1"/>
                </a:solidFill>
              </a:rPr>
              <a:t>dedim. </a:t>
            </a:r>
          </a:p>
          <a:p>
            <a:pPr algn="just"/>
            <a:endParaRPr lang="tr-TR" sz="700" dirty="0" smtClean="0">
              <a:solidFill>
                <a:schemeClr val="tx1"/>
              </a:solidFill>
            </a:endParaRPr>
          </a:p>
          <a:p>
            <a:pPr algn="just"/>
            <a:r>
              <a:rPr lang="tr-TR" sz="2400" b="1" dirty="0" smtClean="0">
                <a:solidFill>
                  <a:schemeClr val="tx1"/>
                </a:solidFill>
              </a:rPr>
              <a:t>	</a:t>
            </a:r>
            <a:r>
              <a:rPr lang="tr-TR" sz="2800" b="1" dirty="0" smtClean="0">
                <a:solidFill>
                  <a:srgbClr val="FF0000"/>
                </a:solidFill>
              </a:rPr>
              <a:t>“Yediğin gibi onu da yedirmek,</a:t>
            </a:r>
            <a:r>
              <a:rPr lang="tr-TR" sz="2800" b="1" dirty="0" smtClean="0">
                <a:solidFill>
                  <a:schemeClr val="tx1"/>
                </a:solidFill>
              </a:rPr>
              <a:t> </a:t>
            </a:r>
            <a:r>
              <a:rPr lang="tr-TR" sz="2800" b="1" dirty="0" smtClean="0">
                <a:solidFill>
                  <a:srgbClr val="00B050"/>
                </a:solidFill>
              </a:rPr>
              <a:t>giydiğin gibi onu da giydirmek </a:t>
            </a:r>
            <a:r>
              <a:rPr lang="tr-TR" sz="2800" b="1" dirty="0" smtClean="0">
                <a:solidFill>
                  <a:schemeClr val="tx1"/>
                </a:solidFill>
              </a:rPr>
              <a:t>ve </a:t>
            </a:r>
            <a:r>
              <a:rPr lang="tr-TR" sz="2800" b="1" dirty="0" smtClean="0">
                <a:solidFill>
                  <a:srgbClr val="7030A0"/>
                </a:solidFill>
              </a:rPr>
              <a:t>yüzüne vurmamak, </a:t>
            </a:r>
            <a:r>
              <a:rPr lang="tr-TR" sz="2800" b="1" dirty="0" smtClean="0">
                <a:solidFill>
                  <a:schemeClr val="accent6">
                    <a:lumMod val="50000"/>
                  </a:schemeClr>
                </a:solidFill>
              </a:rPr>
              <a:t>onu kötülememek,</a:t>
            </a:r>
            <a:r>
              <a:rPr lang="tr-TR" sz="2800" b="1" dirty="0" smtClean="0">
                <a:solidFill>
                  <a:schemeClr val="tx1"/>
                </a:solidFill>
              </a:rPr>
              <a:t> bir de darılıp ayrı yatmaya mecbur kaldığında onu ancak ev için de yapmaktır.</a:t>
            </a:r>
            <a:r>
              <a:rPr lang="tr-TR" sz="2800" dirty="0" smtClean="0">
                <a:solidFill>
                  <a:schemeClr val="tx1"/>
                </a:solidFill>
              </a:rPr>
              <a:t>”</a:t>
            </a:r>
            <a:r>
              <a:rPr lang="tr-TR" sz="1600" dirty="0" smtClean="0">
                <a:solidFill>
                  <a:schemeClr val="tx1"/>
                </a:solidFill>
              </a:rPr>
              <a:t> (Ebu Davut, Nikah, 12)</a:t>
            </a:r>
            <a:endParaRPr lang="tr-TR" sz="3200" dirty="0" smtClean="0">
              <a:solidFill>
                <a:schemeClr val="tx1"/>
              </a:solidFill>
            </a:endParaRPr>
          </a:p>
          <a:p>
            <a:pPr algn="just"/>
            <a:endParaRPr lang="tr-TR" sz="2400" dirty="0" smtClean="0">
              <a:solidFill>
                <a:schemeClr val="tx1"/>
              </a:solidFill>
            </a:endParaRPr>
          </a:p>
        </p:txBody>
      </p:sp>
      <p:sp>
        <p:nvSpPr>
          <p:cNvPr id="9" name="8 Metin kutusu"/>
          <p:cNvSpPr txBox="1"/>
          <p:nvPr/>
        </p:nvSpPr>
        <p:spPr>
          <a:xfrm>
            <a:off x="3779912" y="0"/>
            <a:ext cx="324036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tr-TR" sz="3200" dirty="0" smtClean="0">
                <a:solidFill>
                  <a:srgbClr val="7030A0"/>
                </a:solidFill>
                <a:effectLst>
                  <a:outerShdw blurRad="38100" dist="38100" dir="2700000" algn="tl">
                    <a:srgbClr val="000000">
                      <a:alpha val="43137"/>
                    </a:srgbClr>
                  </a:outerShdw>
                </a:effectLst>
              </a:rPr>
              <a:t>HADİS-İ ŞERİF</a:t>
            </a:r>
            <a:endParaRPr lang="tr-TR" dirty="0">
              <a:solidFill>
                <a:srgbClr val="7030A0"/>
              </a:solidFill>
              <a:effectLst>
                <a:outerShdw blurRad="38100" dist="38100" dir="2700000" algn="tl">
                  <a:srgbClr val="000000">
                    <a:alpha val="43137"/>
                  </a:srgbClr>
                </a:outerShdw>
              </a:effectLst>
            </a:endParaRPr>
          </a:p>
        </p:txBody>
      </p:sp>
      <p:sp>
        <p:nvSpPr>
          <p:cNvPr id="13" name="12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31</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835696" y="0"/>
            <a:ext cx="7308304" cy="63813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u="sng" cap="all" dirty="0" smtClean="0">
                <a:solidFill>
                  <a:srgbClr val="00B050"/>
                </a:solidFill>
              </a:rPr>
              <a:t>KocanIn </a:t>
            </a:r>
            <a:r>
              <a:rPr lang="tr-TR" sz="3200" b="1" u="sng" cap="all" dirty="0" err="1" smtClean="0">
                <a:solidFill>
                  <a:srgbClr val="00B050"/>
                </a:solidFill>
              </a:rPr>
              <a:t>KarIsIna</a:t>
            </a:r>
            <a:r>
              <a:rPr lang="tr-TR" sz="3200" b="1" u="sng" cap="all" dirty="0" smtClean="0">
                <a:solidFill>
                  <a:srgbClr val="00B050"/>
                </a:solidFill>
              </a:rPr>
              <a:t> </a:t>
            </a:r>
            <a:r>
              <a:rPr lang="tr-TR" sz="3200" b="1" u="sng" cap="all" dirty="0" err="1" smtClean="0">
                <a:solidFill>
                  <a:srgbClr val="00B050"/>
                </a:solidFill>
              </a:rPr>
              <a:t>KarşI</a:t>
            </a:r>
            <a:r>
              <a:rPr lang="tr-TR" sz="3200" b="1" u="sng" cap="all" dirty="0" smtClean="0">
                <a:solidFill>
                  <a:srgbClr val="00B050"/>
                </a:solidFill>
              </a:rPr>
              <a:t> </a:t>
            </a:r>
            <a:r>
              <a:rPr lang="tr-TR" sz="3200" b="1" u="sng" cap="all" dirty="0" err="1" smtClean="0">
                <a:solidFill>
                  <a:srgbClr val="00B050"/>
                </a:solidFill>
              </a:rPr>
              <a:t>Görevlerİ</a:t>
            </a:r>
            <a:r>
              <a:rPr lang="tr-TR" sz="3200" b="1" u="sng" cap="all" dirty="0" smtClean="0">
                <a:solidFill>
                  <a:srgbClr val="00B050"/>
                </a:solidFill>
              </a:rPr>
              <a:t>:</a:t>
            </a:r>
          </a:p>
          <a:p>
            <a:pPr algn="ctr"/>
            <a:endParaRPr lang="tr-TR" sz="700" b="1" dirty="0" smtClean="0">
              <a:solidFill>
                <a:schemeClr val="tx1"/>
              </a:solidFill>
            </a:endParaRPr>
          </a:p>
          <a:p>
            <a:pPr algn="just"/>
            <a:r>
              <a:rPr lang="tr-TR" sz="3000" b="1" dirty="0" smtClean="0">
                <a:solidFill>
                  <a:srgbClr val="00B0F0"/>
                </a:solidFill>
              </a:rPr>
              <a:t>1- Koca eşine </a:t>
            </a:r>
            <a:r>
              <a:rPr lang="tr-TR" sz="3000" b="1" dirty="0" err="1" smtClean="0">
                <a:solidFill>
                  <a:srgbClr val="00B0F0"/>
                </a:solidFill>
              </a:rPr>
              <a:t>mehrini</a:t>
            </a:r>
            <a:r>
              <a:rPr lang="tr-TR" sz="3000" b="1" dirty="0" smtClean="0">
                <a:solidFill>
                  <a:srgbClr val="00B0F0"/>
                </a:solidFill>
              </a:rPr>
              <a:t> cömertçe vermelidir.</a:t>
            </a:r>
            <a:endParaRPr lang="tr-TR" sz="3000" dirty="0" smtClean="0">
              <a:solidFill>
                <a:srgbClr val="00B0F0"/>
              </a:solidFill>
            </a:endParaRPr>
          </a:p>
          <a:p>
            <a:pPr algn="just"/>
            <a:r>
              <a:rPr lang="tr-TR" sz="2400" dirty="0" smtClean="0">
                <a:solidFill>
                  <a:schemeClr val="tx1"/>
                </a:solidFill>
              </a:rPr>
              <a:t>(Evlenme sırasında erkeğin kadına ödediği veya ödeyeceğini taahhüt ettiği para veya mal (</a:t>
            </a:r>
            <a:r>
              <a:rPr lang="tr-TR" sz="2400" dirty="0" err="1" smtClean="0">
                <a:solidFill>
                  <a:schemeClr val="tx1"/>
                </a:solidFill>
              </a:rPr>
              <a:t>mehir</a:t>
            </a:r>
            <a:r>
              <a:rPr lang="tr-TR" sz="2400" dirty="0" smtClean="0">
                <a:solidFill>
                  <a:schemeClr val="tx1"/>
                </a:solidFill>
              </a:rPr>
              <a:t>) kadının hakkıdır.)</a:t>
            </a:r>
          </a:p>
          <a:p>
            <a:pPr algn="ctr"/>
            <a:r>
              <a:rPr lang="tr-TR" sz="2400" b="1" u="sng" dirty="0" smtClean="0">
                <a:solidFill>
                  <a:srgbClr val="FF66CC"/>
                </a:solidFill>
              </a:rPr>
              <a:t>AYET-İ KERİME DE:</a:t>
            </a:r>
            <a:r>
              <a:rPr lang="tr-TR" sz="2400" dirty="0" smtClean="0">
                <a:solidFill>
                  <a:schemeClr val="tx1"/>
                </a:solidFill>
              </a:rPr>
              <a:t> </a:t>
            </a:r>
          </a:p>
          <a:p>
            <a:pPr algn="ctr"/>
            <a:endParaRPr lang="tr-TR" sz="2000" dirty="0" smtClean="0">
              <a:solidFill>
                <a:schemeClr val="tx1"/>
              </a:solidFill>
            </a:endParaRPr>
          </a:p>
          <a:p>
            <a:pPr algn="just"/>
            <a:endParaRPr lang="tr-TR" sz="100" b="1" dirty="0" smtClean="0">
              <a:solidFill>
                <a:srgbClr val="002060"/>
              </a:solidFill>
            </a:endParaRPr>
          </a:p>
          <a:p>
            <a:pPr algn="ctr" rtl="1"/>
            <a:r>
              <a:rPr lang="tr-TR" sz="4000" b="1" dirty="0" smtClean="0">
                <a:solidFill>
                  <a:srgbClr val="002060"/>
                </a:solidFill>
                <a:latin typeface="HASENAT4" pitchFamily="2" charset="-78"/>
                <a:cs typeface="HASENAT4" pitchFamily="2" charset="-78"/>
              </a:rPr>
              <a:t> </a:t>
            </a:r>
            <a:r>
              <a:rPr lang="ar-SA" sz="4000" b="1" dirty="0" smtClean="0">
                <a:solidFill>
                  <a:srgbClr val="002060"/>
                </a:solidFill>
              </a:rPr>
              <a:t>وَءَاتُوا النِّسَاءَ صَدُقَاتِهِنَّ نِحْلَةً فَإِنْ طِبْنَ لَكُمْ عَنْ شَيْءٍ مِنْهُ نَفْسًا فَكُلُوهُ هَنِيئًا مَرِيئًا</a:t>
            </a:r>
            <a:endParaRPr lang="tr-TR" sz="2400" dirty="0" smtClean="0">
              <a:solidFill>
                <a:schemeClr val="tx1"/>
              </a:solidFill>
            </a:endParaRPr>
          </a:p>
          <a:p>
            <a:pPr algn="just"/>
            <a:r>
              <a:rPr lang="tr-TR" sz="2800" dirty="0" smtClean="0">
                <a:solidFill>
                  <a:schemeClr val="tx1"/>
                </a:solidFill>
              </a:rPr>
              <a:t>“</a:t>
            </a:r>
            <a:r>
              <a:rPr lang="tr-TR" sz="2800" b="1" dirty="0" smtClean="0">
                <a:solidFill>
                  <a:srgbClr val="0070C0"/>
                </a:solidFill>
              </a:rPr>
              <a:t>Kadınlara </a:t>
            </a:r>
            <a:r>
              <a:rPr lang="tr-TR" sz="2800" b="1" dirty="0" err="1" smtClean="0">
                <a:solidFill>
                  <a:srgbClr val="0070C0"/>
                </a:solidFill>
              </a:rPr>
              <a:t>mehirlerini</a:t>
            </a:r>
            <a:r>
              <a:rPr lang="tr-TR" sz="2800" b="1" dirty="0" smtClean="0">
                <a:solidFill>
                  <a:srgbClr val="0070C0"/>
                </a:solidFill>
              </a:rPr>
              <a:t> gönül rızası ile (cömertçe) verin; </a:t>
            </a:r>
            <a:r>
              <a:rPr lang="tr-TR" sz="2800" dirty="0" smtClean="0">
                <a:solidFill>
                  <a:schemeClr val="tx1"/>
                </a:solidFill>
              </a:rPr>
              <a:t>eğer gönül hoşluğu ile o </a:t>
            </a:r>
            <a:r>
              <a:rPr lang="tr-TR" sz="2800" dirty="0" err="1" smtClean="0">
                <a:solidFill>
                  <a:schemeClr val="tx1"/>
                </a:solidFill>
              </a:rPr>
              <a:t>mehrin</a:t>
            </a:r>
            <a:r>
              <a:rPr lang="tr-TR" sz="2800" dirty="0" smtClean="0">
                <a:solidFill>
                  <a:schemeClr val="tx1"/>
                </a:solidFill>
              </a:rPr>
              <a:t> bir kısmını size bağışlarlarsa onu da afiyetle yiyin”.            </a:t>
            </a:r>
            <a:r>
              <a:rPr lang="tr-TR" sz="1600" dirty="0" smtClean="0">
                <a:solidFill>
                  <a:srgbClr val="C00000"/>
                </a:solidFill>
              </a:rPr>
              <a:t>(Nisa, 4/4)</a:t>
            </a:r>
            <a:endParaRPr lang="tr-TR" sz="2400" dirty="0" smtClean="0">
              <a:solidFill>
                <a:srgbClr val="C00000"/>
              </a:solidFill>
            </a:endParaRPr>
          </a:p>
          <a:p>
            <a:pPr algn="just"/>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046008" y="5301208"/>
            <a:ext cx="2062496" cy="1584176"/>
          </a:xfrm>
          <a:prstGeom prst="rect">
            <a:avLst/>
          </a:prstGeom>
          <a:noFill/>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32</a:t>
            </a:r>
            <a:endParaRPr lang="tr-TR" dirty="0"/>
          </a:p>
        </p:txBody>
      </p:sp>
      <p:pic>
        <p:nvPicPr>
          <p:cNvPr id="13"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763688" y="0"/>
            <a:ext cx="7380312" cy="63813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u="sng" cap="all" dirty="0" smtClean="0">
                <a:solidFill>
                  <a:srgbClr val="00B050"/>
                </a:solidFill>
              </a:rPr>
              <a:t>KocanIn </a:t>
            </a:r>
            <a:r>
              <a:rPr lang="tr-TR" sz="3200" b="1" u="sng" cap="all" dirty="0" err="1" smtClean="0">
                <a:solidFill>
                  <a:srgbClr val="00B050"/>
                </a:solidFill>
              </a:rPr>
              <a:t>KarIsIna</a:t>
            </a:r>
            <a:r>
              <a:rPr lang="tr-TR" sz="3200" b="1" u="sng" cap="all" dirty="0" smtClean="0">
                <a:solidFill>
                  <a:srgbClr val="00B050"/>
                </a:solidFill>
              </a:rPr>
              <a:t> </a:t>
            </a:r>
            <a:r>
              <a:rPr lang="tr-TR" sz="3200" b="1" u="sng" cap="all" dirty="0" err="1" smtClean="0">
                <a:solidFill>
                  <a:srgbClr val="00B050"/>
                </a:solidFill>
              </a:rPr>
              <a:t>KarşI</a:t>
            </a:r>
            <a:r>
              <a:rPr lang="tr-TR" sz="3200" b="1" u="sng" cap="all" dirty="0" smtClean="0">
                <a:solidFill>
                  <a:srgbClr val="00B050"/>
                </a:solidFill>
              </a:rPr>
              <a:t> </a:t>
            </a:r>
            <a:r>
              <a:rPr lang="tr-TR" sz="3200" b="1" u="sng" cap="all" dirty="0" err="1" smtClean="0">
                <a:solidFill>
                  <a:srgbClr val="00B050"/>
                </a:solidFill>
              </a:rPr>
              <a:t>Görevlerİ</a:t>
            </a:r>
            <a:endParaRPr lang="tr-TR" sz="3200" b="1" u="sng" cap="all" dirty="0" smtClean="0">
              <a:solidFill>
                <a:srgbClr val="00B050"/>
              </a:solidFill>
            </a:endParaRPr>
          </a:p>
          <a:p>
            <a:pPr algn="ctr"/>
            <a:endParaRPr lang="tr-TR" b="1" dirty="0" smtClean="0">
              <a:solidFill>
                <a:schemeClr val="tx1"/>
              </a:solidFill>
            </a:endParaRPr>
          </a:p>
          <a:p>
            <a:pPr algn="just"/>
            <a:r>
              <a:rPr lang="tr-TR" sz="3200" b="1" dirty="0" smtClean="0">
                <a:solidFill>
                  <a:srgbClr val="00B0F0"/>
                </a:solidFill>
              </a:rPr>
              <a:t>    2- Nafaka: </a:t>
            </a:r>
          </a:p>
          <a:p>
            <a:pPr algn="just"/>
            <a:r>
              <a:rPr lang="tr-TR" sz="2800" b="1" dirty="0" smtClean="0">
                <a:solidFill>
                  <a:srgbClr val="FF0000"/>
                </a:solidFill>
              </a:rPr>
              <a:t>Nafaka, kişinin bakmakla yükümlü olduğu kimselerin yiyecek, giyecek ve konut giderlerini karşılamak demektir.</a:t>
            </a:r>
            <a:r>
              <a:rPr lang="tr-TR" sz="2800" dirty="0" smtClean="0">
                <a:solidFill>
                  <a:schemeClr val="tx1"/>
                </a:solidFill>
              </a:rPr>
              <a:t> (</a:t>
            </a:r>
            <a:r>
              <a:rPr lang="tr-TR" sz="2400" dirty="0" smtClean="0">
                <a:solidFill>
                  <a:schemeClr val="tx1"/>
                </a:solidFill>
              </a:rPr>
              <a:t>Nikah işlemi tamamlanınca, kadının nafakası normal ölçüler içinde kocaya aittir.)</a:t>
            </a:r>
          </a:p>
          <a:p>
            <a:pPr algn="ctr"/>
            <a:r>
              <a:rPr lang="tr-TR" sz="3200" b="1" dirty="0" smtClean="0">
                <a:solidFill>
                  <a:srgbClr val="7030A0"/>
                </a:solidFill>
              </a:rPr>
              <a:t>AYET-İ KERİME:</a:t>
            </a:r>
            <a:endParaRPr lang="tr-TR" sz="2400" b="1" dirty="0" smtClean="0">
              <a:solidFill>
                <a:srgbClr val="7030A0"/>
              </a:solidFill>
            </a:endParaRPr>
          </a:p>
          <a:p>
            <a:pPr algn="just"/>
            <a:endParaRPr lang="tr-TR" sz="300" dirty="0" smtClean="0">
              <a:solidFill>
                <a:schemeClr val="tx1"/>
              </a:solidFill>
            </a:endParaRPr>
          </a:p>
          <a:p>
            <a:pPr algn="ctr" rtl="1"/>
            <a:r>
              <a:rPr lang="ar-SA" sz="4800" b="1" dirty="0" smtClean="0">
                <a:solidFill>
                  <a:srgbClr val="C00000"/>
                </a:solidFill>
                <a:latin typeface="HASENAT4" pitchFamily="2" charset="-78"/>
                <a:cs typeface="HASENAT4" pitchFamily="2" charset="-78"/>
              </a:rPr>
              <a:t>وَعَلَى الْمَوْلُودِ لَهُ رِزْقُهُنَّ وَكِسْوَتُهُنَّ بِالْمَعْرُوفِ</a:t>
            </a:r>
            <a:endParaRPr lang="tr-TR" sz="4800" b="1" dirty="0" smtClean="0">
              <a:solidFill>
                <a:srgbClr val="C00000"/>
              </a:solidFill>
              <a:latin typeface="HASENAT4" pitchFamily="2" charset="-78"/>
              <a:cs typeface="HASENAT4" pitchFamily="2" charset="-78"/>
            </a:endParaRPr>
          </a:p>
          <a:p>
            <a:pPr algn="just"/>
            <a:endParaRPr lang="tr-TR" sz="900" dirty="0" smtClean="0">
              <a:solidFill>
                <a:schemeClr val="tx1"/>
              </a:solidFill>
            </a:endParaRPr>
          </a:p>
          <a:p>
            <a:pPr algn="just"/>
            <a:r>
              <a:rPr lang="tr-TR" sz="2800" dirty="0" smtClean="0">
                <a:solidFill>
                  <a:srgbClr val="0070C0"/>
                </a:solidFill>
              </a:rPr>
              <a:t>“</a:t>
            </a:r>
            <a:r>
              <a:rPr lang="tr-TR" sz="2800" b="1" dirty="0" smtClean="0">
                <a:solidFill>
                  <a:srgbClr val="0070C0"/>
                </a:solidFill>
              </a:rPr>
              <a:t>Annelerin beslenmesi ve giyimi, uygun bir şekilde çocuk babasına aittir</a:t>
            </a:r>
            <a:r>
              <a:rPr lang="tr-TR" sz="2800" dirty="0" smtClean="0">
                <a:solidFill>
                  <a:srgbClr val="0070C0"/>
                </a:solidFill>
              </a:rPr>
              <a:t>”.</a:t>
            </a:r>
            <a:r>
              <a:rPr lang="tr-TR" sz="2800" b="1" i="1" dirty="0" smtClean="0">
                <a:solidFill>
                  <a:srgbClr val="0070C0"/>
                </a:solidFill>
              </a:rPr>
              <a:t> </a:t>
            </a:r>
          </a:p>
          <a:p>
            <a:pPr algn="ctr"/>
            <a:r>
              <a:rPr lang="tr-TR" sz="1600" dirty="0" smtClean="0">
                <a:solidFill>
                  <a:schemeClr val="tx1"/>
                </a:solidFill>
              </a:rPr>
              <a:t>(Bakara, 2/ 233)</a:t>
            </a:r>
            <a:endParaRPr lang="tr-TR" sz="2800" dirty="0" smtClean="0">
              <a:solidFill>
                <a:schemeClr val="tx1"/>
              </a:solidFill>
            </a:endParaRPr>
          </a:p>
          <a:p>
            <a:pPr algn="just"/>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804248" y="5115516"/>
            <a:ext cx="2304256" cy="1769868"/>
          </a:xfrm>
          <a:prstGeom prst="rect">
            <a:avLst/>
          </a:prstGeom>
          <a:noFill/>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33</a:t>
            </a:r>
            <a:endParaRPr lang="tr-TR" dirty="0"/>
          </a:p>
        </p:txBody>
      </p:sp>
      <p:pic>
        <p:nvPicPr>
          <p:cNvPr id="13"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0"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91680" y="0"/>
            <a:ext cx="7452320"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u="sng" cap="all" dirty="0" smtClean="0">
                <a:solidFill>
                  <a:srgbClr val="00B050"/>
                </a:solidFill>
              </a:rPr>
              <a:t>KocanIn </a:t>
            </a:r>
            <a:r>
              <a:rPr lang="tr-TR" sz="3200" b="1" u="sng" cap="all" dirty="0" err="1" smtClean="0">
                <a:solidFill>
                  <a:srgbClr val="00B050"/>
                </a:solidFill>
              </a:rPr>
              <a:t>KarIsIna</a:t>
            </a:r>
            <a:r>
              <a:rPr lang="tr-TR" sz="3200" b="1" u="sng" cap="all" dirty="0" smtClean="0">
                <a:solidFill>
                  <a:srgbClr val="00B050"/>
                </a:solidFill>
              </a:rPr>
              <a:t> </a:t>
            </a:r>
            <a:r>
              <a:rPr lang="tr-TR" sz="3200" b="1" u="sng" cap="all" dirty="0" err="1" smtClean="0">
                <a:solidFill>
                  <a:srgbClr val="00B050"/>
                </a:solidFill>
              </a:rPr>
              <a:t>KarşI</a:t>
            </a:r>
            <a:r>
              <a:rPr lang="tr-TR" sz="3200" b="1" u="sng" cap="all" dirty="0" smtClean="0">
                <a:solidFill>
                  <a:srgbClr val="00B050"/>
                </a:solidFill>
              </a:rPr>
              <a:t> </a:t>
            </a:r>
            <a:r>
              <a:rPr lang="tr-TR" sz="3200" b="1" u="sng" cap="all" dirty="0" err="1" smtClean="0">
                <a:solidFill>
                  <a:srgbClr val="00B050"/>
                </a:solidFill>
              </a:rPr>
              <a:t>Görevlerİ</a:t>
            </a:r>
            <a:endParaRPr lang="tr-TR" sz="3200" b="1" u="sng" cap="all" dirty="0" smtClean="0">
              <a:solidFill>
                <a:srgbClr val="00B050"/>
              </a:solidFill>
            </a:endParaRPr>
          </a:p>
          <a:p>
            <a:pPr algn="ctr"/>
            <a:endParaRPr lang="tr-TR" sz="2400" b="1" dirty="0" smtClean="0">
              <a:solidFill>
                <a:schemeClr val="tx1"/>
              </a:solidFill>
            </a:endParaRPr>
          </a:p>
          <a:p>
            <a:r>
              <a:rPr lang="tr-TR" sz="2400" b="1" dirty="0" smtClean="0">
                <a:solidFill>
                  <a:schemeClr val="tx1"/>
                </a:solidFill>
              </a:rPr>
              <a:t>	</a:t>
            </a:r>
            <a:r>
              <a:rPr lang="tr-TR" sz="3200" b="1" dirty="0" smtClean="0">
                <a:solidFill>
                  <a:srgbClr val="00B0F0"/>
                </a:solidFill>
              </a:rPr>
              <a:t>3- Himaye</a:t>
            </a:r>
            <a:r>
              <a:rPr lang="tr-TR" sz="3200" dirty="0" smtClean="0">
                <a:solidFill>
                  <a:srgbClr val="00B0F0"/>
                </a:solidFill>
              </a:rPr>
              <a:t>: </a:t>
            </a:r>
            <a:endParaRPr lang="tr-TR" sz="2400" dirty="0" smtClean="0">
              <a:solidFill>
                <a:srgbClr val="00B0F0"/>
              </a:solidFill>
            </a:endParaRPr>
          </a:p>
          <a:p>
            <a:pPr algn="just"/>
            <a:r>
              <a:rPr lang="tr-TR" sz="2400" dirty="0" smtClean="0">
                <a:solidFill>
                  <a:schemeClr val="tx1"/>
                </a:solidFill>
              </a:rPr>
              <a:t>	</a:t>
            </a:r>
            <a:r>
              <a:rPr lang="tr-TR" sz="3200" b="1" dirty="0" smtClean="0">
                <a:solidFill>
                  <a:schemeClr val="tx1"/>
                </a:solidFill>
              </a:rPr>
              <a:t>Koca, kadının yöneticisi ve gözeticisi konumunda olduğu için, karısını himaye etmekle, ona zarar verecek maddi ve manevi şeylerden onu korumakla yükümlüdür. </a:t>
            </a:r>
            <a:endParaRPr lang="tr-TR" sz="2400" b="1" dirty="0" smtClean="0">
              <a:solidFill>
                <a:schemeClr val="tx1"/>
              </a:solidFill>
            </a:endParaRPr>
          </a:p>
          <a:p>
            <a:pPr algn="just"/>
            <a:r>
              <a:rPr lang="tr-TR" sz="2400" dirty="0" smtClean="0">
                <a:solidFill>
                  <a:schemeClr val="tx1"/>
                </a:solidFill>
              </a:rPr>
              <a:t>	</a:t>
            </a:r>
          </a:p>
          <a:p>
            <a:pPr algn="just"/>
            <a:r>
              <a:rPr lang="tr-TR" sz="2400" dirty="0" smtClean="0">
                <a:solidFill>
                  <a:schemeClr val="tx1"/>
                </a:solidFill>
              </a:rPr>
              <a:t>	</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34</a:t>
            </a:r>
            <a:endParaRPr lang="tr-TR" dirty="0"/>
          </a:p>
        </p:txBody>
      </p:sp>
      <p:pic>
        <p:nvPicPr>
          <p:cNvPr id="13"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763688" y="188640"/>
            <a:ext cx="7200800" cy="626469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 </a:t>
            </a:r>
            <a:r>
              <a:rPr lang="tr-TR" sz="3200" b="1" u="sng" cap="all" dirty="0" smtClean="0">
                <a:solidFill>
                  <a:srgbClr val="00B050"/>
                </a:solidFill>
              </a:rPr>
              <a:t>KocanIn </a:t>
            </a:r>
            <a:r>
              <a:rPr lang="tr-TR" sz="3200" b="1" u="sng" cap="all" dirty="0" err="1" smtClean="0">
                <a:solidFill>
                  <a:srgbClr val="00B050"/>
                </a:solidFill>
              </a:rPr>
              <a:t>KarIsIna</a:t>
            </a:r>
            <a:r>
              <a:rPr lang="tr-TR" sz="3200" b="1" u="sng" cap="all" dirty="0" smtClean="0">
                <a:solidFill>
                  <a:srgbClr val="00B050"/>
                </a:solidFill>
              </a:rPr>
              <a:t> </a:t>
            </a:r>
            <a:r>
              <a:rPr lang="tr-TR" sz="3200" b="1" u="sng" cap="all" dirty="0" err="1" smtClean="0">
                <a:solidFill>
                  <a:srgbClr val="00B050"/>
                </a:solidFill>
              </a:rPr>
              <a:t>KarşI</a:t>
            </a:r>
            <a:r>
              <a:rPr lang="tr-TR" sz="3200" b="1" u="sng" cap="all" dirty="0" smtClean="0">
                <a:solidFill>
                  <a:srgbClr val="00B050"/>
                </a:solidFill>
              </a:rPr>
              <a:t> </a:t>
            </a:r>
            <a:r>
              <a:rPr lang="tr-TR" sz="3200" b="1" u="sng" cap="all" dirty="0" err="1" smtClean="0">
                <a:solidFill>
                  <a:srgbClr val="00B050"/>
                </a:solidFill>
              </a:rPr>
              <a:t>Görevlerİ</a:t>
            </a:r>
            <a:endParaRPr lang="tr-TR" sz="3200" b="1" u="sng" cap="all" dirty="0" smtClean="0">
              <a:solidFill>
                <a:srgbClr val="00B050"/>
              </a:solidFill>
            </a:endParaRPr>
          </a:p>
          <a:p>
            <a:pPr algn="ctr"/>
            <a:endParaRPr lang="tr-TR" sz="2400" b="1" dirty="0" smtClean="0">
              <a:solidFill>
                <a:schemeClr val="tx1"/>
              </a:solidFill>
            </a:endParaRPr>
          </a:p>
          <a:p>
            <a:pPr algn="just"/>
            <a:r>
              <a:rPr lang="tr-TR" sz="2400" b="1" dirty="0" smtClean="0">
                <a:solidFill>
                  <a:schemeClr val="tx1"/>
                </a:solidFill>
              </a:rPr>
              <a:t>	</a:t>
            </a:r>
            <a:r>
              <a:rPr lang="tr-TR" sz="2800" b="1" dirty="0" smtClean="0">
                <a:solidFill>
                  <a:srgbClr val="00B0F0"/>
                </a:solidFill>
              </a:rPr>
              <a:t> 4- </a:t>
            </a:r>
            <a:r>
              <a:rPr lang="tr-TR" sz="3200" b="1" dirty="0" smtClean="0">
                <a:solidFill>
                  <a:srgbClr val="00B0F0"/>
                </a:solidFill>
              </a:rPr>
              <a:t>Koca eşini Allah’ın bir emaneti olarak görmeli ve haklarına tecavüz etmemelidir. Onu cehennem yakıtı olmaktan korumalıdır</a:t>
            </a:r>
            <a:r>
              <a:rPr lang="tr-TR" sz="3200" dirty="0" smtClean="0">
                <a:solidFill>
                  <a:srgbClr val="00B0F0"/>
                </a:solidFill>
              </a:rPr>
              <a:t>. </a:t>
            </a:r>
            <a:endParaRPr lang="tr-TR" sz="2400" dirty="0" smtClean="0">
              <a:solidFill>
                <a:srgbClr val="00B0F0"/>
              </a:solidFill>
            </a:endParaRPr>
          </a:p>
          <a:p>
            <a:pPr algn="just"/>
            <a:endParaRPr lang="tr-TR" sz="400" dirty="0" smtClean="0">
              <a:solidFill>
                <a:schemeClr val="tx1"/>
              </a:solidFill>
            </a:endParaRPr>
          </a:p>
          <a:p>
            <a:pPr algn="ctr" rtl="1"/>
            <a:r>
              <a:rPr lang="ar-SA" sz="4800" b="1" dirty="0" smtClean="0">
                <a:solidFill>
                  <a:srgbClr val="C00000"/>
                </a:solidFill>
                <a:latin typeface="HASENAT4" pitchFamily="2" charset="-78"/>
                <a:cs typeface="HASENAT4" pitchFamily="2" charset="-78"/>
              </a:rPr>
              <a:t>يَا اَيُّهَا الَّذينَ امَنُوا قُوا اَنْفُسَكُمْ وَاَهْليكُمْ نَارًا وَقُودُهَا النَّاسُ وَالْحِجَارَةُ</a:t>
            </a:r>
            <a:endParaRPr lang="tr-TR" sz="4800" b="1" dirty="0" smtClean="0">
              <a:solidFill>
                <a:srgbClr val="C00000"/>
              </a:solidFill>
              <a:latin typeface="HASENAT4" pitchFamily="2" charset="-78"/>
              <a:cs typeface="HASENAT4" pitchFamily="2" charset="-78"/>
            </a:endParaRPr>
          </a:p>
          <a:p>
            <a:endParaRPr lang="tr-TR" sz="1400" dirty="0" smtClean="0">
              <a:solidFill>
                <a:schemeClr val="tx1"/>
              </a:solidFill>
            </a:endParaRPr>
          </a:p>
          <a:p>
            <a:pPr algn="just"/>
            <a:r>
              <a:rPr lang="tr-TR" sz="2400" dirty="0" smtClean="0">
                <a:solidFill>
                  <a:schemeClr val="tx1"/>
                </a:solidFill>
              </a:rPr>
              <a:t>	</a:t>
            </a:r>
            <a:r>
              <a:rPr lang="tr-TR" sz="2400" dirty="0" smtClean="0">
                <a:solidFill>
                  <a:schemeClr val="accent2">
                    <a:lumMod val="75000"/>
                  </a:schemeClr>
                </a:solidFill>
              </a:rPr>
              <a:t>“</a:t>
            </a:r>
            <a:r>
              <a:rPr lang="tr-TR" sz="2800" b="1" dirty="0" smtClean="0">
                <a:solidFill>
                  <a:schemeClr val="accent2">
                    <a:lumMod val="75000"/>
                  </a:schemeClr>
                </a:solidFill>
              </a:rPr>
              <a:t>Ey inananlar! Kendinizi ve ailenizi yakıtı insanlar ve taşlar olan ateşten koruyun</a:t>
            </a:r>
            <a:r>
              <a:rPr lang="tr-TR" sz="2400" dirty="0" smtClean="0">
                <a:solidFill>
                  <a:schemeClr val="accent2">
                    <a:lumMod val="75000"/>
                  </a:schemeClr>
                </a:solidFill>
              </a:rPr>
              <a:t>”.                      </a:t>
            </a:r>
            <a:r>
              <a:rPr lang="tr-TR" sz="2000" dirty="0" smtClean="0">
                <a:solidFill>
                  <a:schemeClr val="tx1"/>
                </a:solidFill>
              </a:rPr>
              <a:t>(</a:t>
            </a:r>
            <a:r>
              <a:rPr lang="tr-TR" sz="2000" dirty="0" err="1" smtClean="0">
                <a:solidFill>
                  <a:schemeClr val="tx1"/>
                </a:solidFill>
              </a:rPr>
              <a:t>Tahrim</a:t>
            </a:r>
            <a:r>
              <a:rPr lang="tr-TR" sz="2000" dirty="0" smtClean="0">
                <a:solidFill>
                  <a:schemeClr val="tx1"/>
                </a:solidFill>
              </a:rPr>
              <a:t>, 66/6)</a:t>
            </a:r>
            <a:endParaRPr lang="tr-TR" sz="4000" dirty="0" smtClean="0">
              <a:solidFill>
                <a:schemeClr val="tx1"/>
              </a:solidFill>
            </a:endParaRPr>
          </a:p>
          <a:p>
            <a:pPr algn="just"/>
            <a:endParaRPr lang="tr-TR" sz="2400" dirty="0" smtClean="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164288" y="5530599"/>
            <a:ext cx="1728192" cy="1327401"/>
          </a:xfrm>
          <a:prstGeom prst="rect">
            <a:avLst/>
          </a:prstGeom>
          <a:noFill/>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35</a:t>
            </a:r>
            <a:endParaRPr lang="tr-TR" dirty="0"/>
          </a:p>
        </p:txBody>
      </p:sp>
      <p:pic>
        <p:nvPicPr>
          <p:cNvPr id="13"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19672" y="260648"/>
            <a:ext cx="7524328" cy="585960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dirty="0" smtClean="0">
                <a:solidFill>
                  <a:schemeClr val="tx1"/>
                </a:solidFill>
              </a:rPr>
              <a:t> </a:t>
            </a:r>
            <a:r>
              <a:rPr lang="tr-TR" sz="3200" b="1" u="sng" cap="all" dirty="0" smtClean="0">
                <a:solidFill>
                  <a:srgbClr val="00B050"/>
                </a:solidFill>
              </a:rPr>
              <a:t>KocanIn </a:t>
            </a:r>
            <a:r>
              <a:rPr lang="tr-TR" sz="3200" b="1" u="sng" cap="all" dirty="0" err="1" smtClean="0">
                <a:solidFill>
                  <a:srgbClr val="00B050"/>
                </a:solidFill>
              </a:rPr>
              <a:t>KarIsIna</a:t>
            </a:r>
            <a:r>
              <a:rPr lang="tr-TR" sz="3200" b="1" u="sng" cap="all" dirty="0" smtClean="0">
                <a:solidFill>
                  <a:srgbClr val="00B050"/>
                </a:solidFill>
              </a:rPr>
              <a:t> </a:t>
            </a:r>
            <a:r>
              <a:rPr lang="tr-TR" sz="3200" b="1" u="sng" cap="all" dirty="0" err="1" smtClean="0">
                <a:solidFill>
                  <a:srgbClr val="00B050"/>
                </a:solidFill>
              </a:rPr>
              <a:t>KarşI</a:t>
            </a:r>
            <a:r>
              <a:rPr lang="tr-TR" sz="3200" b="1" u="sng" cap="all" dirty="0" smtClean="0">
                <a:solidFill>
                  <a:srgbClr val="00B050"/>
                </a:solidFill>
              </a:rPr>
              <a:t> </a:t>
            </a:r>
            <a:r>
              <a:rPr lang="tr-TR" sz="3200" b="1" u="sng" cap="all" dirty="0" err="1" smtClean="0">
                <a:solidFill>
                  <a:srgbClr val="00B050"/>
                </a:solidFill>
              </a:rPr>
              <a:t>Görevlerİ</a:t>
            </a:r>
            <a:endParaRPr lang="tr-TR" sz="3200" b="1" u="sng" cap="all" dirty="0" smtClean="0">
              <a:solidFill>
                <a:srgbClr val="00B050"/>
              </a:solidFill>
            </a:endParaRPr>
          </a:p>
          <a:p>
            <a:pPr algn="ctr"/>
            <a:endParaRPr lang="tr-TR" sz="2400" b="1" dirty="0" smtClean="0">
              <a:solidFill>
                <a:schemeClr val="tx1"/>
              </a:solidFill>
            </a:endParaRPr>
          </a:p>
          <a:p>
            <a:pPr algn="just"/>
            <a:r>
              <a:rPr lang="tr-TR" sz="2400" b="1" dirty="0" smtClean="0">
                <a:solidFill>
                  <a:schemeClr val="tx1"/>
                </a:solidFill>
              </a:rPr>
              <a:t>	</a:t>
            </a:r>
            <a:r>
              <a:rPr lang="tr-TR" sz="2400" b="1" dirty="0" smtClean="0">
                <a:solidFill>
                  <a:srgbClr val="00B0F0"/>
                </a:solidFill>
              </a:rPr>
              <a:t> </a:t>
            </a:r>
            <a:r>
              <a:rPr lang="tr-TR" sz="3200" b="1" dirty="0" smtClean="0">
                <a:solidFill>
                  <a:srgbClr val="00B0F0"/>
                </a:solidFill>
              </a:rPr>
              <a:t>5- Koca, karısına ve çocuklarına </a:t>
            </a:r>
            <a:r>
              <a:rPr lang="tr-TR" sz="3200" b="1" dirty="0" err="1" smtClean="0">
                <a:solidFill>
                  <a:srgbClr val="00B0F0"/>
                </a:solidFill>
              </a:rPr>
              <a:t>Kur’an’ı</a:t>
            </a:r>
            <a:r>
              <a:rPr lang="tr-TR" sz="3200" b="1" dirty="0" smtClean="0">
                <a:solidFill>
                  <a:srgbClr val="00B0F0"/>
                </a:solidFill>
              </a:rPr>
              <a:t>, farzları ve İslamiyet hakkında gereken bilgileri mutlaka öğretmelidir.</a:t>
            </a:r>
            <a:endParaRPr lang="tr-TR" sz="2800" b="1" dirty="0" smtClean="0">
              <a:solidFill>
                <a:srgbClr val="00B0F0"/>
              </a:solidFill>
            </a:endParaRPr>
          </a:p>
          <a:p>
            <a:pPr algn="just"/>
            <a:endParaRPr lang="tr-TR" sz="2400" dirty="0" smtClean="0">
              <a:solidFill>
                <a:schemeClr val="tx1"/>
              </a:solidFill>
            </a:endParaRPr>
          </a:p>
          <a:p>
            <a:pPr algn="ctr" rtl="1"/>
            <a:r>
              <a:rPr lang="ar-SA" sz="4800" b="1" dirty="0" smtClean="0">
                <a:solidFill>
                  <a:srgbClr val="C00000"/>
                </a:solidFill>
                <a:latin typeface="HASENAT4" pitchFamily="2" charset="-78"/>
                <a:cs typeface="HASENAT4" pitchFamily="2" charset="-78"/>
              </a:rPr>
              <a:t>وَأْمُرْ أَهْلَكَ بِالصَّلَاةِ وَاصْطَبِرْ عَلَيْهَا</a:t>
            </a:r>
            <a:endParaRPr lang="tr-TR" sz="4800" b="1" dirty="0" smtClean="0">
              <a:solidFill>
                <a:srgbClr val="C00000"/>
              </a:solidFill>
              <a:latin typeface="HASENAT4" pitchFamily="2" charset="-78"/>
              <a:cs typeface="HASENAT4" pitchFamily="2" charset="-78"/>
            </a:endParaRPr>
          </a:p>
          <a:p>
            <a:endParaRPr lang="tr-TR" b="1" dirty="0" smtClean="0">
              <a:solidFill>
                <a:schemeClr val="tx1"/>
              </a:solidFill>
            </a:endParaRPr>
          </a:p>
          <a:p>
            <a:pPr algn="just"/>
            <a:r>
              <a:rPr lang="tr-TR" sz="2400" b="1" dirty="0" smtClean="0">
                <a:solidFill>
                  <a:schemeClr val="tx1"/>
                </a:solidFill>
              </a:rPr>
              <a:t>	“</a:t>
            </a:r>
            <a:r>
              <a:rPr lang="ar-SA" sz="2400" b="1" dirty="0" smtClean="0">
                <a:solidFill>
                  <a:schemeClr val="tx1"/>
                </a:solidFill>
              </a:rPr>
              <a:t> </a:t>
            </a:r>
            <a:r>
              <a:rPr lang="tr-TR" sz="3200" b="1" dirty="0" smtClean="0">
                <a:solidFill>
                  <a:srgbClr val="0070C0"/>
                </a:solidFill>
              </a:rPr>
              <a:t>Ailene namazı emret, kendin de ona devam et</a:t>
            </a:r>
            <a:r>
              <a:rPr lang="tr-TR" sz="2400" b="1" dirty="0" smtClean="0">
                <a:solidFill>
                  <a:schemeClr val="tx1"/>
                </a:solidFill>
              </a:rPr>
              <a:t>” </a:t>
            </a:r>
            <a:r>
              <a:rPr lang="tr-TR" sz="2000" dirty="0" smtClean="0">
                <a:solidFill>
                  <a:schemeClr val="tx1"/>
                </a:solidFill>
              </a:rPr>
              <a:t>(Taha 20/132) </a:t>
            </a:r>
            <a:endParaRPr lang="tr-TR" sz="2400" b="1" dirty="0" smtClean="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948264" y="5301208"/>
            <a:ext cx="2026844" cy="1556792"/>
          </a:xfrm>
          <a:prstGeom prst="rect">
            <a:avLst/>
          </a:prstGeom>
          <a:noFill/>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36</a:t>
            </a:r>
            <a:endParaRPr lang="tr-TR" dirty="0"/>
          </a:p>
        </p:txBody>
      </p:sp>
      <p:pic>
        <p:nvPicPr>
          <p:cNvPr id="13"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2000232" y="548680"/>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b="1" dirty="0" smtClean="0">
                <a:solidFill>
                  <a:schemeClr val="tx1"/>
                </a:solidFill>
              </a:rPr>
              <a:t>  </a:t>
            </a:r>
            <a:r>
              <a:rPr lang="tr-TR" sz="3200" b="1" u="sng" cap="all" dirty="0" smtClean="0">
                <a:solidFill>
                  <a:srgbClr val="00B050"/>
                </a:solidFill>
              </a:rPr>
              <a:t>KocanIn </a:t>
            </a:r>
            <a:r>
              <a:rPr lang="tr-TR" sz="3200" b="1" u="sng" cap="all" dirty="0" err="1" smtClean="0">
                <a:solidFill>
                  <a:srgbClr val="00B050"/>
                </a:solidFill>
              </a:rPr>
              <a:t>KarIsIna</a:t>
            </a:r>
            <a:r>
              <a:rPr lang="tr-TR" sz="3200" b="1" u="sng" cap="all" dirty="0" smtClean="0">
                <a:solidFill>
                  <a:srgbClr val="00B050"/>
                </a:solidFill>
              </a:rPr>
              <a:t> </a:t>
            </a:r>
            <a:r>
              <a:rPr lang="tr-TR" sz="3200" b="1" u="sng" cap="all" dirty="0" err="1" smtClean="0">
                <a:solidFill>
                  <a:srgbClr val="00B050"/>
                </a:solidFill>
              </a:rPr>
              <a:t>KarşI</a:t>
            </a:r>
            <a:r>
              <a:rPr lang="tr-TR" sz="3200" b="1" u="sng" cap="all" dirty="0" smtClean="0">
                <a:solidFill>
                  <a:srgbClr val="00B050"/>
                </a:solidFill>
              </a:rPr>
              <a:t> </a:t>
            </a:r>
            <a:r>
              <a:rPr lang="tr-TR" sz="3200" b="1" u="sng" cap="all" dirty="0" err="1" smtClean="0">
                <a:solidFill>
                  <a:srgbClr val="00B050"/>
                </a:solidFill>
              </a:rPr>
              <a:t>Görevlerİ</a:t>
            </a:r>
            <a:endParaRPr lang="tr-TR" sz="3200" b="1" u="sng" cap="all" dirty="0" smtClean="0">
              <a:solidFill>
                <a:srgbClr val="00B050"/>
              </a:solidFill>
            </a:endParaRPr>
          </a:p>
          <a:p>
            <a:pPr algn="ctr"/>
            <a:endParaRPr lang="tr-TR" sz="2400" b="1" dirty="0" smtClean="0">
              <a:solidFill>
                <a:schemeClr val="tx1"/>
              </a:solidFill>
            </a:endParaRPr>
          </a:p>
          <a:p>
            <a:pPr algn="ctr"/>
            <a:r>
              <a:rPr lang="tr-TR" sz="2400" dirty="0" smtClean="0">
                <a:solidFill>
                  <a:schemeClr val="tx1"/>
                </a:solidFill>
              </a:rPr>
              <a:t> </a:t>
            </a:r>
            <a:r>
              <a:rPr lang="tr-TR" sz="2800" b="1" dirty="0" smtClean="0">
                <a:solidFill>
                  <a:schemeClr val="tx1"/>
                </a:solidFill>
              </a:rPr>
              <a:t>HADİS-İ ŞERİF</a:t>
            </a:r>
            <a:endParaRPr lang="tr-TR" sz="2400" dirty="0" smtClean="0">
              <a:solidFill>
                <a:schemeClr val="tx1"/>
              </a:solidFill>
            </a:endParaRPr>
          </a:p>
          <a:p>
            <a:pPr algn="just"/>
            <a:r>
              <a:rPr lang="tr-TR" sz="2400" i="1" dirty="0" smtClean="0">
                <a:solidFill>
                  <a:schemeClr val="tx1"/>
                </a:solidFill>
              </a:rPr>
              <a:t>	</a:t>
            </a:r>
            <a:r>
              <a:rPr lang="tr-TR" sz="2400" b="1" i="1" dirty="0" smtClean="0">
                <a:solidFill>
                  <a:schemeClr val="tx1"/>
                </a:solidFill>
              </a:rPr>
              <a:t>"</a:t>
            </a:r>
            <a:r>
              <a:rPr lang="tr-TR" sz="2800" b="1" i="1" dirty="0" smtClean="0">
                <a:solidFill>
                  <a:srgbClr val="FF0000"/>
                </a:solidFill>
              </a:rPr>
              <a:t>Allah o kimseye rahmetiyle muamele eder ki gece kalkıp namazını kılar, hanımını da uyandırır, o da namaz kılar, eğer imtina ederse yüzüne su serperek uyandırır. </a:t>
            </a:r>
            <a:r>
              <a:rPr lang="tr-TR" sz="2800" b="1" i="1" dirty="0" smtClean="0">
                <a:solidFill>
                  <a:srgbClr val="0070C0"/>
                </a:solidFill>
              </a:rPr>
              <a:t>Allah o kadına da rahmetiyle muamele eder ki gece kalkıp namazını kılar, kocasını da kaldırır, o da namazını kılar. Eğer imtina ederse yüzüne su serperek uyandırır</a:t>
            </a:r>
            <a:r>
              <a:rPr lang="tr-TR" sz="2400" b="1" i="1" dirty="0" smtClean="0">
                <a:solidFill>
                  <a:schemeClr val="tx1"/>
                </a:solidFill>
              </a:rPr>
              <a:t>."</a:t>
            </a:r>
            <a:r>
              <a:rPr lang="tr-TR" sz="2400" b="1" dirty="0" smtClean="0">
                <a:solidFill>
                  <a:schemeClr val="tx1"/>
                </a:solidFill>
              </a:rPr>
              <a:t> </a:t>
            </a:r>
          </a:p>
          <a:p>
            <a:pPr algn="just"/>
            <a:r>
              <a:rPr lang="tr-TR" sz="1600" dirty="0" smtClean="0">
                <a:solidFill>
                  <a:schemeClr val="tx1"/>
                </a:solidFill>
              </a:rPr>
              <a:t>(</a:t>
            </a:r>
            <a:r>
              <a:rPr lang="tr-TR" sz="1600" dirty="0" err="1" smtClean="0">
                <a:solidFill>
                  <a:schemeClr val="tx1"/>
                </a:solidFill>
              </a:rPr>
              <a:t>Ahmed</a:t>
            </a:r>
            <a:r>
              <a:rPr lang="tr-TR" sz="1600" dirty="0" smtClean="0">
                <a:solidFill>
                  <a:schemeClr val="tx1"/>
                </a:solidFill>
              </a:rPr>
              <a:t> b. </a:t>
            </a:r>
            <a:r>
              <a:rPr lang="tr-TR" sz="1600" dirty="0" err="1" smtClean="0">
                <a:solidFill>
                  <a:schemeClr val="tx1"/>
                </a:solidFill>
              </a:rPr>
              <a:t>Hanbel</a:t>
            </a:r>
            <a:r>
              <a:rPr lang="tr-TR" sz="1600" dirty="0" smtClean="0">
                <a:solidFill>
                  <a:schemeClr val="tx1"/>
                </a:solidFill>
              </a:rPr>
              <a:t>, </a:t>
            </a:r>
            <a:r>
              <a:rPr lang="tr-TR" sz="1600" dirty="0" err="1" smtClean="0">
                <a:solidFill>
                  <a:schemeClr val="tx1"/>
                </a:solidFill>
              </a:rPr>
              <a:t>Müsned</a:t>
            </a:r>
            <a:r>
              <a:rPr lang="tr-TR" sz="1600" dirty="0" smtClean="0">
                <a:solidFill>
                  <a:schemeClr val="tx1"/>
                </a:solidFill>
              </a:rPr>
              <a:t>, II, 250, </a:t>
            </a:r>
            <a:r>
              <a:rPr lang="tr-TR" sz="1600" dirty="0" err="1" smtClean="0">
                <a:solidFill>
                  <a:schemeClr val="tx1"/>
                </a:solidFill>
              </a:rPr>
              <a:t>Ebû</a:t>
            </a:r>
            <a:r>
              <a:rPr lang="tr-TR" sz="1600" dirty="0" smtClean="0">
                <a:solidFill>
                  <a:schemeClr val="tx1"/>
                </a:solidFill>
              </a:rPr>
              <a:t> </a:t>
            </a:r>
            <a:r>
              <a:rPr lang="tr-TR" sz="1600" dirty="0" err="1" smtClean="0">
                <a:solidFill>
                  <a:schemeClr val="tx1"/>
                </a:solidFill>
              </a:rPr>
              <a:t>Davud</a:t>
            </a:r>
            <a:r>
              <a:rPr lang="tr-TR" sz="1600" dirty="0" smtClean="0">
                <a:solidFill>
                  <a:schemeClr val="tx1"/>
                </a:solidFill>
              </a:rPr>
              <a:t>, </a:t>
            </a:r>
            <a:r>
              <a:rPr lang="tr-TR" sz="1600" dirty="0" err="1" smtClean="0">
                <a:solidFill>
                  <a:schemeClr val="tx1"/>
                </a:solidFill>
              </a:rPr>
              <a:t>Tatavvu</a:t>
            </a:r>
            <a:r>
              <a:rPr lang="tr-TR" sz="1600" dirty="0" smtClean="0">
                <a:solidFill>
                  <a:schemeClr val="tx1"/>
                </a:solidFill>
              </a:rPr>
              <a:t>', 18)  </a:t>
            </a:r>
            <a:endParaRPr lang="tr-TR" sz="28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421008" y="5589240"/>
            <a:ext cx="1687496" cy="1296143"/>
          </a:xfrm>
          <a:prstGeom prst="rect">
            <a:avLst/>
          </a:prstGeom>
          <a:noFill/>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37</a:t>
            </a:r>
            <a:endParaRPr lang="tr-TR" dirty="0"/>
          </a:p>
        </p:txBody>
      </p:sp>
      <p:pic>
        <p:nvPicPr>
          <p:cNvPr id="13"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dirty="0" smtClean="0">
                <a:solidFill>
                  <a:schemeClr val="tx1"/>
                </a:solidFill>
              </a:rPr>
              <a:t>  </a:t>
            </a:r>
            <a:r>
              <a:rPr lang="tr-TR" sz="3200" b="1" u="sng" cap="all" dirty="0" smtClean="0">
                <a:solidFill>
                  <a:srgbClr val="00B050"/>
                </a:solidFill>
              </a:rPr>
              <a:t>KocanIn </a:t>
            </a:r>
            <a:r>
              <a:rPr lang="tr-TR" sz="3200" b="1" u="sng" cap="all" dirty="0" err="1" smtClean="0">
                <a:solidFill>
                  <a:srgbClr val="00B050"/>
                </a:solidFill>
              </a:rPr>
              <a:t>KarIsIna</a:t>
            </a:r>
            <a:r>
              <a:rPr lang="tr-TR" sz="3200" b="1" u="sng" cap="all" dirty="0" smtClean="0">
                <a:solidFill>
                  <a:srgbClr val="00B050"/>
                </a:solidFill>
              </a:rPr>
              <a:t> </a:t>
            </a:r>
            <a:r>
              <a:rPr lang="tr-TR" sz="3200" b="1" u="sng" cap="all" dirty="0" err="1" smtClean="0">
                <a:solidFill>
                  <a:srgbClr val="00B050"/>
                </a:solidFill>
              </a:rPr>
              <a:t>KarşI</a:t>
            </a:r>
            <a:r>
              <a:rPr lang="tr-TR" sz="3200" b="1" u="sng" cap="all" dirty="0" smtClean="0">
                <a:solidFill>
                  <a:srgbClr val="00B050"/>
                </a:solidFill>
              </a:rPr>
              <a:t> </a:t>
            </a:r>
            <a:r>
              <a:rPr lang="tr-TR" sz="3200" b="1" u="sng" cap="all" dirty="0" err="1" smtClean="0">
                <a:solidFill>
                  <a:srgbClr val="00B050"/>
                </a:solidFill>
              </a:rPr>
              <a:t>Görevlerİ</a:t>
            </a:r>
            <a:endParaRPr lang="tr-TR" sz="3200" b="1" u="sng" cap="all" dirty="0" smtClean="0">
              <a:solidFill>
                <a:srgbClr val="00B050"/>
              </a:solidFill>
            </a:endParaRPr>
          </a:p>
          <a:p>
            <a:pPr algn="ctr"/>
            <a:endParaRPr lang="tr-TR" sz="2400" b="1" dirty="0" smtClean="0">
              <a:solidFill>
                <a:schemeClr val="tx1"/>
              </a:solidFill>
            </a:endParaRPr>
          </a:p>
          <a:p>
            <a:pPr algn="ctr"/>
            <a:endParaRPr lang="tr-TR" sz="2400" b="1" dirty="0" smtClean="0">
              <a:solidFill>
                <a:schemeClr val="tx1"/>
              </a:solidFill>
            </a:endParaRPr>
          </a:p>
          <a:p>
            <a:pPr algn="just"/>
            <a:r>
              <a:rPr lang="tr-TR" sz="2400" b="1" dirty="0" smtClean="0">
                <a:solidFill>
                  <a:schemeClr val="tx1"/>
                </a:solidFill>
              </a:rPr>
              <a:t>	</a:t>
            </a:r>
            <a:r>
              <a:rPr lang="tr-TR" sz="2800" b="1" dirty="0" smtClean="0">
                <a:solidFill>
                  <a:srgbClr val="00B0F0"/>
                </a:solidFill>
              </a:rPr>
              <a:t> </a:t>
            </a:r>
            <a:r>
              <a:rPr lang="tr-TR" sz="3200" b="1" dirty="0" smtClean="0">
                <a:solidFill>
                  <a:srgbClr val="00B0F0"/>
                </a:solidFill>
              </a:rPr>
              <a:t>6- İyi Geçinmek: </a:t>
            </a:r>
            <a:endParaRPr lang="tr-TR" sz="2800" b="1" dirty="0" smtClean="0">
              <a:solidFill>
                <a:srgbClr val="00B0F0"/>
              </a:solidFill>
            </a:endParaRPr>
          </a:p>
          <a:p>
            <a:pPr algn="just"/>
            <a:r>
              <a:rPr lang="tr-TR" sz="2800" dirty="0" smtClean="0">
                <a:solidFill>
                  <a:schemeClr val="tx1"/>
                </a:solidFill>
              </a:rPr>
              <a:t>	</a:t>
            </a:r>
            <a:r>
              <a:rPr lang="tr-TR" sz="2800" b="1" dirty="0" smtClean="0">
                <a:solidFill>
                  <a:schemeClr val="tx1"/>
                </a:solidFill>
              </a:rPr>
              <a:t>Kadın, kocasının arkadaşı, hayat ortağı, üzüntü ve sevinçte yanı başında olan dostudur. Sıkıntıda ve bollukta onun duygularını paylaşmalı, Ona şefkatle ve nezaketle muamele etmelidir. </a:t>
            </a:r>
          </a:p>
          <a:p>
            <a:pPr algn="just"/>
            <a:r>
              <a:rPr lang="tr-TR" sz="2800" b="1" dirty="0" smtClean="0">
                <a:solidFill>
                  <a:schemeClr val="tx1"/>
                </a:solidFill>
              </a:rPr>
              <a:t>	</a:t>
            </a:r>
          </a:p>
          <a:p>
            <a:pPr algn="just"/>
            <a:r>
              <a:rPr lang="tr-TR" sz="2800" b="1" dirty="0" smtClean="0">
                <a:solidFill>
                  <a:schemeClr val="tx1"/>
                </a:solidFill>
              </a:rPr>
              <a:t>	</a:t>
            </a:r>
            <a:endParaRPr lang="tr-TR" sz="28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421006" y="5589240"/>
            <a:ext cx="1687497" cy="1296144"/>
          </a:xfrm>
          <a:prstGeom prst="rect">
            <a:avLst/>
          </a:prstGeom>
          <a:noFill/>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38</a:t>
            </a:r>
            <a:endParaRPr lang="tr-TR" dirty="0"/>
          </a:p>
        </p:txBody>
      </p:sp>
      <p:pic>
        <p:nvPicPr>
          <p:cNvPr id="13"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046008" y="5301208"/>
            <a:ext cx="2062496" cy="1584176"/>
          </a:xfrm>
          <a:prstGeom prst="rect">
            <a:avLst/>
          </a:prstGeom>
          <a:noFill/>
        </p:spPr>
      </p:pic>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200" b="1" dirty="0" smtClean="0">
                <a:solidFill>
                  <a:srgbClr val="00B0F0"/>
                </a:solidFill>
              </a:rPr>
              <a:t>7-Aile efradına karşı cömert davranmak: </a:t>
            </a:r>
            <a:endParaRPr lang="tr-TR" sz="3200" dirty="0" smtClean="0">
              <a:solidFill>
                <a:srgbClr val="00B0F0"/>
              </a:solidFill>
            </a:endParaRPr>
          </a:p>
          <a:p>
            <a:pPr algn="just"/>
            <a:r>
              <a:rPr lang="tr-TR" sz="3200" dirty="0" smtClean="0">
                <a:solidFill>
                  <a:schemeClr val="tx1"/>
                </a:solidFill>
              </a:rPr>
              <a:t>Eş ve çocukların her türlü ihtiyaçlarını koca cömertçe karşılamalıdır. </a:t>
            </a:r>
            <a:endParaRPr lang="tr-TR" sz="3200" dirty="0">
              <a:solidFill>
                <a:schemeClr val="tx1"/>
              </a:solidFill>
            </a:endParaRPr>
          </a:p>
        </p:txBody>
      </p:sp>
      <p:sp>
        <p:nvSpPr>
          <p:cNvPr id="9" name="8 Dikdörtgen"/>
          <p:cNvSpPr/>
          <p:nvPr/>
        </p:nvSpPr>
        <p:spPr>
          <a:xfrm>
            <a:off x="1763688" y="620688"/>
            <a:ext cx="7380312" cy="18448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u="sng" cap="all" dirty="0" smtClean="0">
                <a:solidFill>
                  <a:srgbClr val="00B050"/>
                </a:solidFill>
              </a:rPr>
              <a:t>KocanIn </a:t>
            </a:r>
            <a:r>
              <a:rPr lang="tr-TR" sz="3200" b="1" u="sng" cap="all" dirty="0" err="1" smtClean="0">
                <a:solidFill>
                  <a:srgbClr val="00B050"/>
                </a:solidFill>
              </a:rPr>
              <a:t>KarIsIna</a:t>
            </a:r>
            <a:r>
              <a:rPr lang="tr-TR" sz="3200" b="1" u="sng" cap="all" dirty="0" smtClean="0">
                <a:solidFill>
                  <a:srgbClr val="00B050"/>
                </a:solidFill>
              </a:rPr>
              <a:t> </a:t>
            </a:r>
            <a:r>
              <a:rPr lang="tr-TR" sz="3200" b="1" u="sng" cap="all" dirty="0" err="1" smtClean="0">
                <a:solidFill>
                  <a:srgbClr val="00B050"/>
                </a:solidFill>
              </a:rPr>
              <a:t>KarşI</a:t>
            </a:r>
            <a:r>
              <a:rPr lang="tr-TR" sz="3200" b="1" u="sng" cap="all" dirty="0" smtClean="0">
                <a:solidFill>
                  <a:srgbClr val="00B050"/>
                </a:solidFill>
              </a:rPr>
              <a:t> </a:t>
            </a:r>
            <a:r>
              <a:rPr lang="tr-TR" sz="3200" b="1" u="sng" cap="all" dirty="0" err="1" smtClean="0">
                <a:solidFill>
                  <a:srgbClr val="00B050"/>
                </a:solidFill>
              </a:rPr>
              <a:t>Görevlerİ</a:t>
            </a:r>
            <a:endParaRPr lang="tr-TR" sz="3200" b="1" u="sng" cap="all" dirty="0" smtClean="0">
              <a:solidFill>
                <a:srgbClr val="00B050"/>
              </a:solidFill>
            </a:endParaRPr>
          </a:p>
        </p:txBody>
      </p:sp>
      <p:sp>
        <p:nvSpPr>
          <p:cNvPr id="13" name="12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39</a:t>
            </a:r>
            <a:endParaRPr lang="tr-TR" dirty="0"/>
          </a:p>
        </p:txBody>
      </p:sp>
      <p:pic>
        <p:nvPicPr>
          <p:cNvPr id="14"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948264" y="5226132"/>
            <a:ext cx="2160240" cy="1659252"/>
          </a:xfrm>
          <a:prstGeom prst="rect">
            <a:avLst/>
          </a:prstGeom>
          <a:noFill/>
        </p:spPr>
      </p:pic>
      <p:sp>
        <p:nvSpPr>
          <p:cNvPr id="5" name="4 Dikdörtgen"/>
          <p:cNvSpPr/>
          <p:nvPr/>
        </p:nvSpPr>
        <p:spPr>
          <a:xfrm>
            <a:off x="1835696" y="548680"/>
            <a:ext cx="7308304" cy="559496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b="1" u="sng" spc="300" dirty="0" smtClean="0">
                <a:solidFill>
                  <a:srgbClr val="00B0F0"/>
                </a:solidFill>
                <a:effectLst>
                  <a:outerShdw blurRad="38100" dist="38100" dir="2700000" algn="tl">
                    <a:srgbClr val="000000">
                      <a:alpha val="43137"/>
                    </a:srgbClr>
                  </a:outerShdw>
                </a:effectLst>
              </a:rPr>
              <a:t>AİLE NE DEMEKTİR ?</a:t>
            </a:r>
            <a:endParaRPr lang="tr-TR" sz="2400" b="1" u="sng" spc="300" dirty="0" smtClean="0">
              <a:solidFill>
                <a:srgbClr val="00B0F0"/>
              </a:solidFill>
              <a:effectLst>
                <a:outerShdw blurRad="38100" dist="38100" dir="2700000" algn="tl">
                  <a:srgbClr val="000000">
                    <a:alpha val="43137"/>
                  </a:srgbClr>
                </a:outerShdw>
              </a:effectLst>
            </a:endParaRPr>
          </a:p>
          <a:p>
            <a:pPr algn="just"/>
            <a:r>
              <a:rPr lang="tr-TR" sz="2400" b="1" dirty="0" smtClean="0">
                <a:solidFill>
                  <a:srgbClr val="FF0000"/>
                </a:solidFill>
              </a:rPr>
              <a:t>*</a:t>
            </a:r>
            <a:r>
              <a:rPr lang="tr-TR" sz="2400" b="1" dirty="0" smtClean="0">
                <a:solidFill>
                  <a:schemeClr val="tx1"/>
                </a:solidFill>
              </a:rPr>
              <a:t> </a:t>
            </a:r>
            <a:r>
              <a:rPr lang="tr-TR" sz="3000" b="1" dirty="0" smtClean="0">
                <a:solidFill>
                  <a:schemeClr val="tx1"/>
                </a:solidFill>
              </a:rPr>
              <a:t>İlk </a:t>
            </a:r>
            <a:r>
              <a:rPr lang="tr-TR" sz="3000" b="1" dirty="0">
                <a:solidFill>
                  <a:schemeClr val="tx1"/>
                </a:solidFill>
              </a:rPr>
              <a:t>aileyi ilk insan </a:t>
            </a:r>
            <a:r>
              <a:rPr lang="tr-TR" sz="3000" b="1" dirty="0">
                <a:solidFill>
                  <a:srgbClr val="00B050"/>
                </a:solidFill>
              </a:rPr>
              <a:t>Hz. Âdem </a:t>
            </a:r>
            <a:r>
              <a:rPr lang="tr-TR" sz="3000" b="1" dirty="0">
                <a:solidFill>
                  <a:schemeClr val="tx1"/>
                </a:solidFill>
              </a:rPr>
              <a:t>(a.s.) ile </a:t>
            </a:r>
            <a:r>
              <a:rPr lang="tr-TR" sz="3000" b="1" dirty="0" smtClean="0">
                <a:solidFill>
                  <a:schemeClr val="tx1"/>
                </a:solidFill>
              </a:rPr>
              <a:t> </a:t>
            </a:r>
            <a:r>
              <a:rPr lang="tr-TR" sz="3000" b="1" dirty="0" smtClean="0">
                <a:solidFill>
                  <a:srgbClr val="00B050"/>
                </a:solidFill>
              </a:rPr>
              <a:t>Hz</a:t>
            </a:r>
            <a:r>
              <a:rPr lang="tr-TR" sz="3000" b="1" dirty="0">
                <a:solidFill>
                  <a:srgbClr val="00B050"/>
                </a:solidFill>
              </a:rPr>
              <a:t>. </a:t>
            </a:r>
            <a:r>
              <a:rPr lang="tr-TR" sz="3000" b="1" dirty="0" smtClean="0">
                <a:solidFill>
                  <a:srgbClr val="00B050"/>
                </a:solidFill>
              </a:rPr>
              <a:t>Havva </a:t>
            </a:r>
            <a:r>
              <a:rPr lang="tr-TR" sz="3000" b="1" dirty="0" smtClean="0">
                <a:solidFill>
                  <a:schemeClr val="tx1"/>
                </a:solidFill>
              </a:rPr>
              <a:t>validemiz kurmuştur. O </a:t>
            </a:r>
            <a:r>
              <a:rPr lang="tr-TR" sz="3000" b="1" dirty="0">
                <a:solidFill>
                  <a:schemeClr val="tx1"/>
                </a:solidFill>
              </a:rPr>
              <a:t>zamandan beri aile müessesesi olgunlaşmış ve gelişmiştir.</a:t>
            </a:r>
            <a:r>
              <a:rPr lang="tr-TR" sz="3000" dirty="0">
                <a:solidFill>
                  <a:schemeClr val="tx1"/>
                </a:solidFill>
              </a:rPr>
              <a:t> </a:t>
            </a:r>
            <a:endParaRPr lang="tr-TR" sz="3000" dirty="0" smtClean="0">
              <a:solidFill>
                <a:schemeClr val="tx1"/>
              </a:solidFill>
            </a:endParaRPr>
          </a:p>
          <a:p>
            <a:pPr algn="ctr"/>
            <a:endParaRPr lang="tr-TR" sz="800" dirty="0" smtClean="0">
              <a:solidFill>
                <a:schemeClr val="tx1"/>
              </a:solidFill>
            </a:endParaRPr>
          </a:p>
          <a:p>
            <a:pPr algn="ctr"/>
            <a:r>
              <a:rPr lang="tr-TR" sz="3000" b="1" dirty="0" err="1">
                <a:solidFill>
                  <a:srgbClr val="C00000"/>
                </a:solidFill>
              </a:rPr>
              <a:t>Âile</a:t>
            </a:r>
            <a:r>
              <a:rPr lang="tr-TR" sz="3000" b="1" dirty="0">
                <a:solidFill>
                  <a:srgbClr val="C00000"/>
                </a:solidFill>
              </a:rPr>
              <a:t>, </a:t>
            </a:r>
            <a:r>
              <a:rPr lang="tr-TR" sz="3000" b="1" dirty="0" smtClean="0">
                <a:solidFill>
                  <a:srgbClr val="C00000"/>
                </a:solidFill>
              </a:rPr>
              <a:t>sevgi</a:t>
            </a:r>
            <a:r>
              <a:rPr lang="tr-TR" sz="3000" b="1" dirty="0">
                <a:solidFill>
                  <a:srgbClr val="C00000"/>
                </a:solidFill>
              </a:rPr>
              <a:t>, saygı, şefkat, fedakârlık ve birlik ocağıdır</a:t>
            </a:r>
            <a:r>
              <a:rPr lang="tr-TR" sz="3000" b="1" dirty="0" smtClean="0">
                <a:solidFill>
                  <a:srgbClr val="C00000"/>
                </a:solidFill>
              </a:rPr>
              <a:t>.</a:t>
            </a:r>
          </a:p>
          <a:p>
            <a:pPr algn="ctr"/>
            <a:endParaRPr lang="tr-TR" sz="200" b="1" dirty="0" smtClean="0">
              <a:solidFill>
                <a:srgbClr val="FF0000"/>
              </a:solidFill>
            </a:endParaRPr>
          </a:p>
          <a:p>
            <a:pPr algn="ctr"/>
            <a:r>
              <a:rPr lang="tr-TR" sz="3000" b="1" dirty="0" err="1" smtClean="0">
                <a:solidFill>
                  <a:srgbClr val="FF0000"/>
                </a:solidFill>
              </a:rPr>
              <a:t>Âile</a:t>
            </a:r>
            <a:r>
              <a:rPr lang="tr-TR" sz="3000" b="1" dirty="0" smtClean="0">
                <a:solidFill>
                  <a:srgbClr val="FF0000"/>
                </a:solidFill>
              </a:rPr>
              <a:t> </a:t>
            </a:r>
            <a:r>
              <a:rPr lang="tr-TR" sz="3000" b="1" dirty="0">
                <a:solidFill>
                  <a:srgbClr val="FF0000"/>
                </a:solidFill>
              </a:rPr>
              <a:t>yuvası okuldur</a:t>
            </a:r>
            <a:r>
              <a:rPr lang="tr-TR" sz="3000" dirty="0">
                <a:solidFill>
                  <a:srgbClr val="FF0000"/>
                </a:solidFill>
              </a:rPr>
              <a:t>, </a:t>
            </a:r>
            <a:r>
              <a:rPr lang="tr-TR" sz="3000" b="1" dirty="0" err="1">
                <a:solidFill>
                  <a:schemeClr val="tx2"/>
                </a:solidFill>
              </a:rPr>
              <a:t>mesciddir</a:t>
            </a:r>
            <a:r>
              <a:rPr lang="tr-TR" sz="3000" dirty="0">
                <a:solidFill>
                  <a:schemeClr val="tx1"/>
                </a:solidFill>
              </a:rPr>
              <a:t>; </a:t>
            </a:r>
            <a:r>
              <a:rPr lang="tr-TR" sz="3000" b="1" dirty="0">
                <a:solidFill>
                  <a:schemeClr val="accent2"/>
                </a:solidFill>
              </a:rPr>
              <a:t>huzur evi ve çocuk yuvasıdır</a:t>
            </a:r>
            <a:r>
              <a:rPr lang="tr-TR" sz="3000" b="1" dirty="0" smtClean="0">
                <a:solidFill>
                  <a:schemeClr val="accent2"/>
                </a:solidFill>
              </a:rPr>
              <a:t>.</a:t>
            </a:r>
          </a:p>
          <a:p>
            <a:pPr algn="ctr"/>
            <a:endParaRPr lang="tr-TR" sz="500" b="1" dirty="0" smtClean="0">
              <a:solidFill>
                <a:schemeClr val="accent2"/>
              </a:solidFill>
            </a:endParaRPr>
          </a:p>
          <a:p>
            <a:pPr algn="ctr"/>
            <a:r>
              <a:rPr lang="tr-TR" sz="3000" b="1" dirty="0" smtClean="0">
                <a:solidFill>
                  <a:srgbClr val="0070C0"/>
                </a:solidFill>
              </a:rPr>
              <a:t>	</a:t>
            </a:r>
            <a:r>
              <a:rPr lang="tr-TR" sz="3000" b="1" u="sng" dirty="0" smtClean="0">
                <a:solidFill>
                  <a:srgbClr val="0070C0"/>
                </a:solidFill>
              </a:rPr>
              <a:t>Hammadde </a:t>
            </a:r>
            <a:r>
              <a:rPr lang="tr-TR" sz="3000" b="1" u="sng" dirty="0">
                <a:solidFill>
                  <a:srgbClr val="0070C0"/>
                </a:solidFill>
              </a:rPr>
              <a:t>halindeki küçük yavruların her yönden </a:t>
            </a:r>
            <a:r>
              <a:rPr lang="tr-TR" sz="3000" b="1" u="sng" dirty="0" smtClean="0">
                <a:solidFill>
                  <a:srgbClr val="0070C0"/>
                </a:solidFill>
              </a:rPr>
              <a:t>gelişip büyümesini sağlayan bir </a:t>
            </a:r>
            <a:r>
              <a:rPr lang="tr-TR" sz="3000" b="1" u="sng" dirty="0">
                <a:solidFill>
                  <a:srgbClr val="0070C0"/>
                </a:solidFill>
              </a:rPr>
              <a:t>fabrikadır. </a:t>
            </a:r>
            <a:endParaRPr lang="tr-TR" sz="3000" b="1" u="sng" dirty="0" smtClean="0">
              <a:solidFill>
                <a:srgbClr val="0070C0"/>
              </a:solidFill>
            </a:endParaRPr>
          </a:p>
          <a:p>
            <a:pPr algn="just"/>
            <a:endParaRPr lang="tr-TR" sz="2400" b="1" u="sng" dirty="0" smtClean="0">
              <a:solidFill>
                <a:srgbClr val="0070C0"/>
              </a:solidFill>
            </a:endParaRPr>
          </a:p>
          <a:p>
            <a:pPr algn="just"/>
            <a:endParaRPr lang="tr-TR" sz="2400" dirty="0">
              <a:solidFill>
                <a:schemeClr val="tx1"/>
              </a:solidFill>
            </a:endParaRPr>
          </a:p>
        </p:txBody>
      </p:sp>
      <p:pic>
        <p:nvPicPr>
          <p:cNvPr id="8" name="Resim 1"/>
          <p:cNvPicPr>
            <a:picLocks noChangeAspect="1" noChangeArrowheads="1"/>
          </p:cNvPicPr>
          <p:nvPr/>
        </p:nvPicPr>
        <p:blipFill>
          <a:blip r:embed="rId6" cstate="print"/>
          <a:srcRect/>
          <a:stretch>
            <a:fillRect/>
          </a:stretch>
        </p:blipFill>
        <p:spPr bwMode="auto">
          <a:xfrm>
            <a:off x="3203848" y="6381328"/>
            <a:ext cx="2964056" cy="448816"/>
          </a:xfrm>
          <a:prstGeom prst="rect">
            <a:avLst/>
          </a:prstGeom>
          <a:noFill/>
          <a:ln w="9525">
            <a:noFill/>
            <a:miter lim="800000"/>
            <a:headEnd/>
            <a:tailEnd/>
          </a:ln>
        </p:spPr>
      </p:pic>
      <p:sp>
        <p:nvSpPr>
          <p:cNvPr id="9" name="8 Dikdörtgen"/>
          <p:cNvSpPr/>
          <p:nvPr/>
        </p:nvSpPr>
        <p:spPr>
          <a:xfrm>
            <a:off x="0" y="6488668"/>
            <a:ext cx="338554" cy="369332"/>
          </a:xfrm>
          <a:prstGeom prst="rect">
            <a:avLst/>
          </a:prstGeom>
        </p:spPr>
        <p:txBody>
          <a:bodyPr wrap="none">
            <a:spAutoFit/>
          </a:bodyPr>
          <a:lstStyle/>
          <a:p>
            <a:r>
              <a:rPr lang="tr-TR" dirty="0" smtClean="0">
                <a:solidFill>
                  <a:srgbClr val="FF0000"/>
                </a:solidFill>
                <a:latin typeface="Arial Black" pitchFamily="34" charset="0"/>
              </a:rPr>
              <a:t>4</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800" b="1" dirty="0" smtClean="0">
                <a:solidFill>
                  <a:srgbClr val="0070C0"/>
                </a:solidFill>
                <a:latin typeface="HASENAT4" pitchFamily="2" charset="-78"/>
                <a:cs typeface="HASENAT4" pitchFamily="2" charset="-78"/>
              </a:rPr>
              <a:t>أكْمَلُ المُؤمِنِينَ إيمَاناً أحْسَنُهُمْ خُلُقاً</a:t>
            </a:r>
            <a:r>
              <a:rPr lang="ar-SA" sz="4800" b="1" dirty="0" smtClean="0">
                <a:solidFill>
                  <a:srgbClr val="7030A0"/>
                </a:solidFill>
                <a:latin typeface="HASENAT4" pitchFamily="2" charset="-78"/>
                <a:cs typeface="HASENAT4" pitchFamily="2" charset="-78"/>
              </a:rPr>
              <a:t>، </a:t>
            </a:r>
            <a:r>
              <a:rPr lang="ar-SA" sz="4800" b="1" dirty="0" smtClean="0">
                <a:solidFill>
                  <a:srgbClr val="FF0000"/>
                </a:solidFill>
                <a:latin typeface="HASENAT4" pitchFamily="2" charset="-78"/>
                <a:cs typeface="HASENAT4" pitchFamily="2" charset="-78"/>
              </a:rPr>
              <a:t>وَخِيَارُكُمْ خِيَارُكُمْ لاهْلِهِ</a:t>
            </a:r>
            <a:endParaRPr lang="tr-TR" sz="2400" dirty="0" smtClean="0">
              <a:solidFill>
                <a:srgbClr val="FF0000"/>
              </a:solidFill>
            </a:endParaRPr>
          </a:p>
          <a:p>
            <a:pPr algn="just"/>
            <a:r>
              <a:rPr lang="tr-TR" sz="2800" dirty="0" smtClean="0">
                <a:solidFill>
                  <a:schemeClr val="tx1"/>
                </a:solidFill>
              </a:rPr>
              <a:t>"</a:t>
            </a:r>
            <a:r>
              <a:rPr lang="tr-TR" sz="3200" b="1" dirty="0" err="1" smtClean="0">
                <a:solidFill>
                  <a:srgbClr val="0070C0"/>
                </a:solidFill>
              </a:rPr>
              <a:t>Mü'minler</a:t>
            </a:r>
            <a:r>
              <a:rPr lang="tr-TR" sz="3200" b="1" dirty="0" smtClean="0">
                <a:solidFill>
                  <a:srgbClr val="0070C0"/>
                </a:solidFill>
              </a:rPr>
              <a:t> arasında imanca en kâmil olanı, ahlâkça en güzel olanıdır. </a:t>
            </a:r>
            <a:r>
              <a:rPr lang="tr-TR" sz="3200" b="1" dirty="0" smtClean="0">
                <a:solidFill>
                  <a:srgbClr val="FF0000"/>
                </a:solidFill>
              </a:rPr>
              <a:t>En hayırlınız da ailesine hayırlı olandır.</a:t>
            </a:r>
            <a:r>
              <a:rPr lang="tr-TR" sz="2800" dirty="0" smtClean="0">
                <a:solidFill>
                  <a:schemeClr val="tx1"/>
                </a:solidFill>
              </a:rPr>
              <a:t>" buyurmuştur.</a:t>
            </a:r>
            <a:r>
              <a:rPr lang="tr-TR" sz="2800" b="1" i="1" dirty="0" smtClean="0">
                <a:solidFill>
                  <a:schemeClr val="tx1"/>
                </a:solidFill>
              </a:rPr>
              <a:t> </a:t>
            </a:r>
          </a:p>
          <a:p>
            <a:pPr algn="ctr"/>
            <a:r>
              <a:rPr lang="tr-TR" sz="1600" dirty="0" smtClean="0">
                <a:solidFill>
                  <a:schemeClr val="tx1"/>
                </a:solidFill>
              </a:rPr>
              <a:t>(</a:t>
            </a:r>
            <a:r>
              <a:rPr lang="tr-TR" sz="1600" dirty="0" err="1" smtClean="0">
                <a:solidFill>
                  <a:schemeClr val="tx1"/>
                </a:solidFill>
              </a:rPr>
              <a:t>Tirmizî</a:t>
            </a:r>
            <a:r>
              <a:rPr lang="tr-TR" sz="1600" dirty="0" smtClean="0">
                <a:solidFill>
                  <a:schemeClr val="tx1"/>
                </a:solidFill>
              </a:rPr>
              <a:t>, </a:t>
            </a:r>
            <a:r>
              <a:rPr lang="tr-TR" sz="1600" dirty="0" err="1" smtClean="0">
                <a:solidFill>
                  <a:schemeClr val="tx1"/>
                </a:solidFill>
              </a:rPr>
              <a:t>Radâ</a:t>
            </a:r>
            <a:r>
              <a:rPr lang="tr-TR" sz="1600" dirty="0" smtClean="0">
                <a:solidFill>
                  <a:schemeClr val="tx1"/>
                </a:solidFill>
              </a:rPr>
              <a:t> 11, (1162); Ebu </a:t>
            </a:r>
            <a:r>
              <a:rPr lang="tr-TR" sz="1600" dirty="0" err="1" smtClean="0">
                <a:solidFill>
                  <a:schemeClr val="tx1"/>
                </a:solidFill>
              </a:rPr>
              <a:t>Dâvud</a:t>
            </a:r>
            <a:r>
              <a:rPr lang="tr-TR" sz="1600" dirty="0" smtClean="0">
                <a:solidFill>
                  <a:schemeClr val="tx1"/>
                </a:solidFill>
              </a:rPr>
              <a:t>, Sünnet 16, (468)</a:t>
            </a:r>
            <a:endParaRPr lang="tr-TR" sz="28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233506" y="5445224"/>
            <a:ext cx="1874997" cy="1440160"/>
          </a:xfrm>
          <a:prstGeom prst="rect">
            <a:avLst/>
          </a:prstGeom>
          <a:noFill/>
        </p:spPr>
      </p:pic>
      <p:sp>
        <p:nvSpPr>
          <p:cNvPr id="9" name="8 Metin kutusu"/>
          <p:cNvSpPr txBox="1"/>
          <p:nvPr/>
        </p:nvSpPr>
        <p:spPr>
          <a:xfrm>
            <a:off x="3275856" y="548680"/>
            <a:ext cx="374441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3200" b="1" dirty="0" smtClean="0"/>
              <a:t>HADİS-İ ŞERİF</a:t>
            </a:r>
            <a:endParaRPr lang="tr-TR" b="1" dirty="0"/>
          </a:p>
        </p:txBody>
      </p:sp>
      <p:sp>
        <p:nvSpPr>
          <p:cNvPr id="13" name="12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40</a:t>
            </a:r>
            <a:endParaRPr lang="tr-TR" dirty="0"/>
          </a:p>
        </p:txBody>
      </p:sp>
      <p:pic>
        <p:nvPicPr>
          <p:cNvPr id="14"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315416"/>
            <a:ext cx="7500958" cy="698477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i="1" cap="all" spc="300" dirty="0" smtClean="0">
                <a:solidFill>
                  <a:srgbClr val="FF66CC"/>
                </a:solidFill>
                <a:effectLst>
                  <a:outerShdw blurRad="38100" dist="38100" dir="2700000" algn="tl">
                    <a:srgbClr val="000000">
                      <a:alpha val="43137"/>
                    </a:srgbClr>
                  </a:outerShdw>
                </a:effectLst>
                <a:latin typeface="Algerian" pitchFamily="82" charset="0"/>
              </a:rPr>
              <a:t> </a:t>
            </a:r>
            <a:r>
              <a:rPr lang="tr-TR" sz="3200" b="1" u="sng" cap="all" dirty="0" err="1" smtClean="0">
                <a:solidFill>
                  <a:srgbClr val="FF66CC"/>
                </a:solidFill>
                <a:effectLst>
                  <a:outerShdw blurRad="38100" dist="38100" dir="2700000" algn="tl">
                    <a:srgbClr val="000000">
                      <a:alpha val="43137"/>
                    </a:srgbClr>
                  </a:outerShdw>
                </a:effectLst>
              </a:rPr>
              <a:t>KadInIn</a:t>
            </a:r>
            <a:r>
              <a:rPr lang="tr-TR" sz="3200" b="1" u="sng" cap="all" dirty="0" smtClean="0">
                <a:solidFill>
                  <a:srgbClr val="FF66CC"/>
                </a:solidFill>
                <a:effectLst>
                  <a:outerShdw blurRad="38100" dist="38100" dir="2700000" algn="tl">
                    <a:srgbClr val="000000">
                      <a:alpha val="43137"/>
                    </a:srgbClr>
                  </a:outerShdw>
                </a:effectLst>
              </a:rPr>
              <a:t> </a:t>
            </a:r>
            <a:r>
              <a:rPr lang="tr-TR" sz="3200" b="1" u="sng" cap="all" dirty="0" err="1" smtClean="0">
                <a:solidFill>
                  <a:srgbClr val="FF66CC"/>
                </a:solidFill>
                <a:effectLst>
                  <a:outerShdw blurRad="38100" dist="38100" dir="2700000" algn="tl">
                    <a:srgbClr val="000000">
                      <a:alpha val="43137"/>
                    </a:srgbClr>
                  </a:outerShdw>
                </a:effectLst>
              </a:rPr>
              <a:t>KocasIna</a:t>
            </a:r>
            <a:r>
              <a:rPr lang="tr-TR" sz="3200" b="1" u="sng" cap="all" dirty="0" smtClean="0">
                <a:solidFill>
                  <a:srgbClr val="FF66CC"/>
                </a:solidFill>
                <a:effectLst>
                  <a:outerShdw blurRad="38100" dist="38100" dir="2700000" algn="tl">
                    <a:srgbClr val="000000">
                      <a:alpha val="43137"/>
                    </a:srgbClr>
                  </a:outerShdw>
                </a:effectLst>
              </a:rPr>
              <a:t> </a:t>
            </a:r>
            <a:r>
              <a:rPr lang="tr-TR" sz="3200" b="1" u="sng" cap="all" dirty="0" err="1" smtClean="0">
                <a:solidFill>
                  <a:srgbClr val="FF66CC"/>
                </a:solidFill>
                <a:effectLst>
                  <a:outerShdw blurRad="38100" dist="38100" dir="2700000" algn="tl">
                    <a:srgbClr val="000000">
                      <a:alpha val="43137"/>
                    </a:srgbClr>
                  </a:outerShdw>
                </a:effectLst>
              </a:rPr>
              <a:t>KarşI</a:t>
            </a:r>
            <a:r>
              <a:rPr lang="tr-TR" sz="3200" b="1" u="sng" cap="all" dirty="0" smtClean="0">
                <a:solidFill>
                  <a:srgbClr val="FF66CC"/>
                </a:solidFill>
                <a:effectLst>
                  <a:outerShdw blurRad="38100" dist="38100" dir="2700000" algn="tl">
                    <a:srgbClr val="000000">
                      <a:alpha val="43137"/>
                    </a:srgbClr>
                  </a:outerShdw>
                </a:effectLst>
              </a:rPr>
              <a:t> </a:t>
            </a:r>
            <a:r>
              <a:rPr lang="tr-TR" sz="3200" b="1" u="sng" cap="all" dirty="0" err="1" smtClean="0">
                <a:solidFill>
                  <a:srgbClr val="FF66CC"/>
                </a:solidFill>
                <a:effectLst>
                  <a:outerShdw blurRad="38100" dist="38100" dir="2700000" algn="tl">
                    <a:srgbClr val="000000">
                      <a:alpha val="43137"/>
                    </a:srgbClr>
                  </a:outerShdw>
                </a:effectLst>
              </a:rPr>
              <a:t>Görevlerİ</a:t>
            </a:r>
            <a:r>
              <a:rPr lang="tr-TR" sz="3200" b="1" u="sng" cap="all" dirty="0" smtClean="0">
                <a:solidFill>
                  <a:srgbClr val="FF66CC"/>
                </a:solidFill>
                <a:effectLst>
                  <a:outerShdw blurRad="38100" dist="38100" dir="2700000" algn="tl">
                    <a:srgbClr val="000000">
                      <a:alpha val="43137"/>
                    </a:srgbClr>
                  </a:outerShdw>
                </a:effectLst>
              </a:rPr>
              <a:t>:</a:t>
            </a:r>
            <a:endParaRPr lang="tr-TR" sz="2400" b="1" u="sng" cap="all" dirty="0" smtClean="0">
              <a:solidFill>
                <a:srgbClr val="FF66CC"/>
              </a:solidFill>
              <a:effectLst>
                <a:outerShdw blurRad="38100" dist="38100" dir="2700000" algn="tl">
                  <a:srgbClr val="000000">
                    <a:alpha val="43137"/>
                  </a:srgbClr>
                </a:outerShdw>
              </a:effectLst>
            </a:endParaRPr>
          </a:p>
          <a:p>
            <a:pPr algn="ctr"/>
            <a:endParaRPr lang="tr-TR" sz="2400" b="1" i="1" dirty="0" smtClean="0">
              <a:solidFill>
                <a:srgbClr val="FF66CC"/>
              </a:solidFill>
              <a:effectLst>
                <a:outerShdw blurRad="38100" dist="38100" dir="2700000" algn="tl">
                  <a:srgbClr val="000000">
                    <a:alpha val="43137"/>
                  </a:srgbClr>
                </a:outerShdw>
              </a:effectLst>
              <a:latin typeface="Algerian" pitchFamily="82" charset="0"/>
            </a:endParaRPr>
          </a:p>
          <a:p>
            <a:pPr algn="just"/>
            <a:r>
              <a:rPr lang="tr-TR" sz="2400" b="1" dirty="0" smtClean="0">
                <a:solidFill>
                  <a:schemeClr val="tx1"/>
                </a:solidFill>
              </a:rPr>
              <a:t>	</a:t>
            </a:r>
            <a:r>
              <a:rPr lang="tr-TR" sz="3200" b="1" dirty="0" smtClean="0">
                <a:solidFill>
                  <a:srgbClr val="FF66CC"/>
                </a:solidFill>
              </a:rPr>
              <a:t>1- </a:t>
            </a:r>
            <a:r>
              <a:rPr lang="tr-TR" sz="3200" b="1" dirty="0" err="1" smtClean="0">
                <a:solidFill>
                  <a:srgbClr val="FF66CC"/>
                </a:solidFill>
              </a:rPr>
              <a:t>İtaât</a:t>
            </a:r>
            <a:r>
              <a:rPr lang="tr-TR" sz="3200" b="1" dirty="0" smtClean="0">
                <a:solidFill>
                  <a:srgbClr val="FF66CC"/>
                </a:solidFill>
              </a:rPr>
              <a:t>: </a:t>
            </a:r>
            <a:endParaRPr lang="tr-TR" sz="2400" b="1" dirty="0" smtClean="0">
              <a:solidFill>
                <a:srgbClr val="FF66CC"/>
              </a:solidFill>
            </a:endParaRPr>
          </a:p>
          <a:p>
            <a:pPr algn="just"/>
            <a:r>
              <a:rPr lang="tr-TR" sz="2400" dirty="0" smtClean="0">
                <a:solidFill>
                  <a:schemeClr val="tx1"/>
                </a:solidFill>
              </a:rPr>
              <a:t>	İtaat, kadının kocasına karşı yerine getirmek zorunda olduğu ilk yükümlülüklerden birisidir. </a:t>
            </a:r>
          </a:p>
          <a:p>
            <a:pPr algn="just"/>
            <a:endParaRPr lang="tr-TR" sz="1400" dirty="0" smtClean="0">
              <a:solidFill>
                <a:schemeClr val="tx1"/>
              </a:solidFill>
            </a:endParaRPr>
          </a:p>
          <a:p>
            <a:pPr algn="ctr"/>
            <a:r>
              <a:rPr lang="ar-AE" sz="4400" b="1" dirty="0" smtClean="0">
                <a:solidFill>
                  <a:srgbClr val="35A6C1"/>
                </a:solidFill>
                <a:latin typeface="HASENAT4" pitchFamily="2" charset="-78"/>
                <a:cs typeface="HASENAT4" pitchFamily="2" charset="-78"/>
              </a:rPr>
              <a:t>وَلَهُنَّ مِثْلُ الَّذٖى عَلَيْهِنَّ بِالْمَعْرُوفِ وَلِلرِّجَالِ عَلَيْهِنَّ دَرَجَةٌ وَاللّٰهُ عَزٖيزٌ حَكٖيمٌ</a:t>
            </a:r>
            <a:r>
              <a:rPr lang="ar-AE" sz="3600" dirty="0" smtClean="0">
                <a:solidFill>
                  <a:srgbClr val="C00000"/>
                </a:solidFill>
                <a:latin typeface="HASENAT4" pitchFamily="2" charset="-78"/>
                <a:cs typeface="HASENAT4" pitchFamily="2" charset="-78"/>
              </a:rPr>
              <a:t> </a:t>
            </a:r>
          </a:p>
          <a:p>
            <a:pPr algn="just"/>
            <a:endParaRPr lang="tr-TR" sz="1100" dirty="0" smtClean="0">
              <a:solidFill>
                <a:schemeClr val="tx1"/>
              </a:solidFill>
            </a:endParaRPr>
          </a:p>
          <a:p>
            <a:pPr algn="just"/>
            <a:r>
              <a:rPr lang="tr-TR" sz="2400" b="1" dirty="0" smtClean="0">
                <a:solidFill>
                  <a:schemeClr val="tx1"/>
                </a:solidFill>
              </a:rPr>
              <a:t>	</a:t>
            </a:r>
            <a:r>
              <a:rPr lang="tr-TR" sz="2400" b="1" dirty="0" smtClean="0">
                <a:solidFill>
                  <a:srgbClr val="0070C0"/>
                </a:solidFill>
              </a:rPr>
              <a:t>“</a:t>
            </a:r>
            <a:r>
              <a:rPr lang="tr-TR" sz="2800" b="1" dirty="0" smtClean="0">
                <a:solidFill>
                  <a:srgbClr val="0070C0"/>
                </a:solidFill>
              </a:rPr>
              <a:t>Erkeklerin kadınlar üzerindeki hakları gibi kadınların da erkekler üzerinde belli hakları vardır. </a:t>
            </a:r>
            <a:r>
              <a:rPr lang="tr-TR" sz="2800" b="1" dirty="0" smtClean="0">
                <a:solidFill>
                  <a:schemeClr val="tx1"/>
                </a:solidFill>
              </a:rPr>
              <a:t>Ancak </a:t>
            </a:r>
            <a:r>
              <a:rPr lang="tr-TR" sz="2800" b="1" dirty="0" smtClean="0">
                <a:solidFill>
                  <a:srgbClr val="FF0000"/>
                </a:solidFill>
              </a:rPr>
              <a:t>erkekler, kadınlara göre bir derece üstünlüğe sahiptirler. </a:t>
            </a:r>
            <a:r>
              <a:rPr lang="tr-TR" sz="2800" b="1" dirty="0" smtClean="0">
                <a:solidFill>
                  <a:schemeClr val="tx1"/>
                </a:solidFill>
              </a:rPr>
              <a:t>Allah azizdir, hakimdir</a:t>
            </a:r>
            <a:r>
              <a:rPr lang="tr-TR" sz="2400" b="1" dirty="0" smtClean="0">
                <a:solidFill>
                  <a:schemeClr val="tx1"/>
                </a:solidFill>
              </a:rPr>
              <a:t>.”</a:t>
            </a:r>
            <a:r>
              <a:rPr lang="tr-TR" sz="2400" dirty="0" smtClean="0">
                <a:solidFill>
                  <a:schemeClr val="tx1"/>
                </a:solidFill>
              </a:rPr>
              <a:t>             			</a:t>
            </a:r>
            <a:r>
              <a:rPr lang="tr-TR" dirty="0" smtClean="0">
                <a:solidFill>
                  <a:schemeClr val="tx1"/>
                </a:solidFill>
              </a:rPr>
              <a:t>(Bakara 2/228)</a:t>
            </a:r>
            <a:endParaRPr lang="tr-TR" sz="1400" dirty="0" smtClean="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380312" y="5777880"/>
            <a:ext cx="1406247" cy="1080120"/>
          </a:xfrm>
          <a:prstGeom prst="rect">
            <a:avLst/>
          </a:prstGeom>
          <a:noFill/>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41</a:t>
            </a:r>
            <a:endParaRPr lang="tr-TR" dirty="0"/>
          </a:p>
        </p:txBody>
      </p:sp>
      <p:pic>
        <p:nvPicPr>
          <p:cNvPr id="13"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0"/>
            <a:ext cx="7500958" cy="685800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u="sng" cap="all" dirty="0" err="1" smtClean="0">
                <a:solidFill>
                  <a:srgbClr val="FF66CC"/>
                </a:solidFill>
                <a:effectLst>
                  <a:outerShdw blurRad="38100" dist="38100" dir="2700000" algn="tl">
                    <a:srgbClr val="000000">
                      <a:alpha val="43137"/>
                    </a:srgbClr>
                  </a:outerShdw>
                </a:effectLst>
              </a:rPr>
              <a:t>KadInIn</a:t>
            </a:r>
            <a:r>
              <a:rPr lang="tr-TR" sz="3200" b="1" u="sng" cap="all" dirty="0" smtClean="0">
                <a:solidFill>
                  <a:srgbClr val="FF66CC"/>
                </a:solidFill>
                <a:effectLst>
                  <a:outerShdw blurRad="38100" dist="38100" dir="2700000" algn="tl">
                    <a:srgbClr val="000000">
                      <a:alpha val="43137"/>
                    </a:srgbClr>
                  </a:outerShdw>
                </a:effectLst>
              </a:rPr>
              <a:t> </a:t>
            </a:r>
            <a:r>
              <a:rPr lang="tr-TR" sz="3200" b="1" u="sng" cap="all" dirty="0" err="1" smtClean="0">
                <a:solidFill>
                  <a:srgbClr val="FF66CC"/>
                </a:solidFill>
                <a:effectLst>
                  <a:outerShdw blurRad="38100" dist="38100" dir="2700000" algn="tl">
                    <a:srgbClr val="000000">
                      <a:alpha val="43137"/>
                    </a:srgbClr>
                  </a:outerShdw>
                </a:effectLst>
              </a:rPr>
              <a:t>KocasIna</a:t>
            </a:r>
            <a:r>
              <a:rPr lang="tr-TR" sz="3200" b="1" u="sng" cap="all" dirty="0" smtClean="0">
                <a:solidFill>
                  <a:srgbClr val="FF66CC"/>
                </a:solidFill>
                <a:effectLst>
                  <a:outerShdw blurRad="38100" dist="38100" dir="2700000" algn="tl">
                    <a:srgbClr val="000000">
                      <a:alpha val="43137"/>
                    </a:srgbClr>
                  </a:outerShdw>
                </a:effectLst>
              </a:rPr>
              <a:t> </a:t>
            </a:r>
            <a:r>
              <a:rPr lang="tr-TR" sz="3200" b="1" u="sng" cap="all" dirty="0" err="1" smtClean="0">
                <a:solidFill>
                  <a:srgbClr val="FF66CC"/>
                </a:solidFill>
                <a:effectLst>
                  <a:outerShdw blurRad="38100" dist="38100" dir="2700000" algn="tl">
                    <a:srgbClr val="000000">
                      <a:alpha val="43137"/>
                    </a:srgbClr>
                  </a:outerShdw>
                </a:effectLst>
              </a:rPr>
              <a:t>KarşI</a:t>
            </a:r>
            <a:r>
              <a:rPr lang="tr-TR" sz="3200" b="1" u="sng" cap="all" dirty="0" smtClean="0">
                <a:solidFill>
                  <a:srgbClr val="FF66CC"/>
                </a:solidFill>
                <a:effectLst>
                  <a:outerShdw blurRad="38100" dist="38100" dir="2700000" algn="tl">
                    <a:srgbClr val="000000">
                      <a:alpha val="43137"/>
                    </a:srgbClr>
                  </a:outerShdw>
                </a:effectLst>
              </a:rPr>
              <a:t> </a:t>
            </a:r>
            <a:r>
              <a:rPr lang="tr-TR" sz="3200" b="1" u="sng" cap="all" dirty="0" err="1" smtClean="0">
                <a:solidFill>
                  <a:srgbClr val="FF66CC"/>
                </a:solidFill>
                <a:effectLst>
                  <a:outerShdw blurRad="38100" dist="38100" dir="2700000" algn="tl">
                    <a:srgbClr val="000000">
                      <a:alpha val="43137"/>
                    </a:srgbClr>
                  </a:outerShdw>
                </a:effectLst>
              </a:rPr>
              <a:t>Görevlerİ</a:t>
            </a:r>
            <a:r>
              <a:rPr lang="tr-TR" sz="3200" b="1" u="sng" cap="all" dirty="0" smtClean="0">
                <a:solidFill>
                  <a:srgbClr val="FF66CC"/>
                </a:solidFill>
                <a:effectLst>
                  <a:outerShdw blurRad="38100" dist="38100" dir="2700000" algn="tl">
                    <a:srgbClr val="000000">
                      <a:alpha val="43137"/>
                    </a:srgbClr>
                  </a:outerShdw>
                </a:effectLst>
              </a:rPr>
              <a:t>:</a:t>
            </a:r>
          </a:p>
          <a:p>
            <a:endParaRPr lang="tr-TR" sz="900" dirty="0" smtClean="0">
              <a:solidFill>
                <a:schemeClr val="tx1"/>
              </a:solidFill>
            </a:endParaRPr>
          </a:p>
          <a:p>
            <a:pPr algn="just"/>
            <a:r>
              <a:rPr lang="tr-TR" sz="2400" b="1" dirty="0" smtClean="0">
                <a:solidFill>
                  <a:schemeClr val="tx1"/>
                </a:solidFill>
              </a:rPr>
              <a:t>	 </a:t>
            </a:r>
            <a:r>
              <a:rPr lang="tr-TR" sz="3200" b="1" dirty="0" smtClean="0">
                <a:solidFill>
                  <a:srgbClr val="FF66CC"/>
                </a:solidFill>
              </a:rPr>
              <a:t>2- Nezaket: </a:t>
            </a:r>
            <a:r>
              <a:rPr lang="tr-TR" sz="2800" dirty="0" smtClean="0">
                <a:solidFill>
                  <a:schemeClr val="tx1"/>
                </a:solidFill>
              </a:rPr>
              <a:t>Kadın kocası ile iyi geçinmelidir. İlişkilerinde nezaketi ve yumuşaklığı göz önünde bulundurmalıdır. </a:t>
            </a:r>
          </a:p>
          <a:p>
            <a:pPr algn="just"/>
            <a:endParaRPr lang="tr-TR" sz="2400" dirty="0" smtClean="0">
              <a:solidFill>
                <a:schemeClr val="tx1"/>
              </a:solidFill>
            </a:endParaRPr>
          </a:p>
          <a:p>
            <a:pPr algn="just"/>
            <a:r>
              <a:rPr lang="tr-TR" sz="2400" b="1" dirty="0" smtClean="0">
                <a:solidFill>
                  <a:schemeClr val="tx1"/>
                </a:solidFill>
              </a:rPr>
              <a:t>	</a:t>
            </a:r>
            <a:r>
              <a:rPr lang="tr-TR" sz="3200" b="1" dirty="0" smtClean="0">
                <a:solidFill>
                  <a:srgbClr val="FF66CC"/>
                </a:solidFill>
              </a:rPr>
              <a:t>3- Kocasına sevgi ile bağlanmak ve kadınlık görevini yerine getirmek. </a:t>
            </a:r>
            <a:endParaRPr lang="tr-TR" sz="2400" b="1" dirty="0" smtClean="0">
              <a:solidFill>
                <a:srgbClr val="FF66CC"/>
              </a:solidFill>
            </a:endParaRPr>
          </a:p>
          <a:p>
            <a:pPr algn="just"/>
            <a:endParaRPr lang="tr-TR" sz="2000" dirty="0" smtClean="0">
              <a:solidFill>
                <a:schemeClr val="tx1"/>
              </a:solidFill>
            </a:endParaRPr>
          </a:p>
          <a:p>
            <a:pPr algn="just"/>
            <a:r>
              <a:rPr lang="tr-TR" sz="2400" b="1" dirty="0" smtClean="0">
                <a:solidFill>
                  <a:schemeClr val="tx1"/>
                </a:solidFill>
              </a:rPr>
              <a:t>	</a:t>
            </a:r>
            <a:r>
              <a:rPr lang="tr-TR" sz="3200" b="1" dirty="0" smtClean="0">
                <a:solidFill>
                  <a:srgbClr val="FF66CC"/>
                </a:solidFill>
              </a:rPr>
              <a:t>4- Onuru korumak: </a:t>
            </a:r>
            <a:r>
              <a:rPr lang="tr-TR" sz="2800" dirty="0" smtClean="0">
                <a:solidFill>
                  <a:schemeClr val="tx1"/>
                </a:solidFill>
              </a:rPr>
              <a:t>Kadının en önemli görevlerinden biri kocasının onurunu korumak, adını lekelememektir. Eş açık–saçık dolaşmak, kırıtmak, kocasının sırlarını ifşa etmek, kocasının bilinmesini istemediği şeyleri (yoksulluk vb.) sağda solda anlatmak gibi kötü huyları terk etmelidir. </a:t>
            </a:r>
            <a:endParaRPr lang="tr-TR" sz="2400" dirty="0">
              <a:solidFill>
                <a:schemeClr val="tx1"/>
              </a:solidFill>
            </a:endParaRPr>
          </a:p>
        </p:txBody>
      </p:sp>
      <p:sp>
        <p:nvSpPr>
          <p:cNvPr id="8" name="7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42</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0"/>
            <a:ext cx="7143768" cy="685800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6000" b="1" dirty="0" smtClean="0">
                <a:solidFill>
                  <a:srgbClr val="00B050"/>
                </a:solidFill>
                <a:latin typeface="HASENAT4" pitchFamily="2" charset="-78"/>
                <a:cs typeface="HASENAT4" pitchFamily="2" charset="-78"/>
              </a:rPr>
              <a:t>أَيُّمَا امْرَأةٍ مَاتَتْ وَزَوْجُهَا عَنْهَا رَاضٍ دَخَلَتِ الْجَنَّةَ</a:t>
            </a:r>
            <a:endParaRPr lang="tr-TR" sz="6000" b="1" dirty="0" smtClean="0">
              <a:solidFill>
                <a:srgbClr val="00B050"/>
              </a:solidFill>
              <a:latin typeface="HASENAT4" pitchFamily="2" charset="-78"/>
              <a:cs typeface="HASENAT4" pitchFamily="2" charset="-78"/>
            </a:endParaRPr>
          </a:p>
          <a:p>
            <a:endParaRPr lang="tr-TR" sz="4000" dirty="0" smtClean="0">
              <a:solidFill>
                <a:schemeClr val="tx1"/>
              </a:solidFill>
            </a:endParaRPr>
          </a:p>
          <a:p>
            <a:pPr algn="just"/>
            <a:r>
              <a:rPr lang="tr-TR" sz="4000" b="1" u="sng" dirty="0" smtClean="0">
                <a:solidFill>
                  <a:srgbClr val="0070C0"/>
                </a:solidFill>
              </a:rPr>
              <a:t>"</a:t>
            </a:r>
            <a:r>
              <a:rPr lang="tr-TR" sz="3600" b="1" u="sng" dirty="0" smtClean="0">
                <a:solidFill>
                  <a:srgbClr val="0070C0"/>
                </a:solidFill>
              </a:rPr>
              <a:t>Hangi kadın, kocası kendisinden razı olarak vefat ederse, </a:t>
            </a:r>
            <a:r>
              <a:rPr lang="tr-TR" sz="3600" b="1" u="sng" dirty="0" smtClean="0">
                <a:solidFill>
                  <a:srgbClr val="FF0000"/>
                </a:solidFill>
              </a:rPr>
              <a:t>cennete girer.</a:t>
            </a:r>
            <a:r>
              <a:rPr lang="tr-TR" sz="3600" b="1" dirty="0" smtClean="0">
                <a:solidFill>
                  <a:srgbClr val="FF0000"/>
                </a:solidFill>
              </a:rPr>
              <a:t>"</a:t>
            </a:r>
            <a:r>
              <a:rPr lang="tr-TR" sz="3600" dirty="0" smtClean="0">
                <a:solidFill>
                  <a:srgbClr val="FF0000"/>
                </a:solidFill>
              </a:rPr>
              <a:t>              </a:t>
            </a: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Radâ</a:t>
            </a:r>
            <a:r>
              <a:rPr lang="tr-TR" sz="1400" dirty="0" smtClean="0">
                <a:solidFill>
                  <a:schemeClr val="tx1"/>
                </a:solidFill>
              </a:rPr>
              <a:t> 10, (1161)</a:t>
            </a:r>
          </a:p>
          <a:p>
            <a:pPr algn="just"/>
            <a:endParaRPr lang="tr-TR" sz="4000" dirty="0" smtClean="0">
              <a:solidFill>
                <a:srgbClr val="FF0000"/>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020272" y="5301208"/>
            <a:ext cx="1763688" cy="1354665"/>
          </a:xfrm>
          <a:prstGeom prst="rect">
            <a:avLst/>
          </a:prstGeom>
          <a:noFill/>
        </p:spPr>
      </p:pic>
      <p:sp>
        <p:nvSpPr>
          <p:cNvPr id="9" name="8 Metin kutusu"/>
          <p:cNvSpPr txBox="1"/>
          <p:nvPr/>
        </p:nvSpPr>
        <p:spPr>
          <a:xfrm>
            <a:off x="3275856" y="260648"/>
            <a:ext cx="367240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3600" b="1" dirty="0" smtClean="0">
                <a:effectLst>
                  <a:outerShdw blurRad="38100" dist="38100" dir="2700000" algn="tl">
                    <a:srgbClr val="000000">
                      <a:alpha val="43137"/>
                    </a:srgbClr>
                  </a:outerShdw>
                </a:effectLst>
              </a:rPr>
              <a:t>HADİS-İ ŞERİF</a:t>
            </a:r>
            <a:endParaRPr lang="tr-TR" b="1" dirty="0">
              <a:effectLst>
                <a:outerShdw blurRad="38100" dist="38100" dir="2700000" algn="tl">
                  <a:srgbClr val="000000">
                    <a:alpha val="43137"/>
                  </a:srgbClr>
                </a:outerShdw>
              </a:effectLst>
            </a:endParaRPr>
          </a:p>
        </p:txBody>
      </p:sp>
      <p:sp>
        <p:nvSpPr>
          <p:cNvPr id="13" name="12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43</a:t>
            </a:r>
            <a:endParaRPr lang="tr-TR" dirty="0"/>
          </a:p>
        </p:txBody>
      </p:sp>
      <p:pic>
        <p:nvPicPr>
          <p:cNvPr id="14"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0"/>
            <a:ext cx="7500958" cy="61436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u="sng" cap="all" dirty="0" err="1" smtClean="0">
                <a:solidFill>
                  <a:srgbClr val="FF66CC"/>
                </a:solidFill>
                <a:effectLst>
                  <a:outerShdw blurRad="38100" dist="38100" dir="2700000" algn="tl">
                    <a:srgbClr val="000000">
                      <a:alpha val="43137"/>
                    </a:srgbClr>
                  </a:outerShdw>
                </a:effectLst>
              </a:rPr>
              <a:t>KadInIn</a:t>
            </a:r>
            <a:r>
              <a:rPr lang="tr-TR" sz="3200" b="1" u="sng" cap="all" dirty="0" smtClean="0">
                <a:solidFill>
                  <a:srgbClr val="FF66CC"/>
                </a:solidFill>
                <a:effectLst>
                  <a:outerShdw blurRad="38100" dist="38100" dir="2700000" algn="tl">
                    <a:srgbClr val="000000">
                      <a:alpha val="43137"/>
                    </a:srgbClr>
                  </a:outerShdw>
                </a:effectLst>
              </a:rPr>
              <a:t> </a:t>
            </a:r>
            <a:r>
              <a:rPr lang="tr-TR" sz="3200" b="1" u="sng" cap="all" dirty="0" err="1" smtClean="0">
                <a:solidFill>
                  <a:srgbClr val="FF66CC"/>
                </a:solidFill>
                <a:effectLst>
                  <a:outerShdw blurRad="38100" dist="38100" dir="2700000" algn="tl">
                    <a:srgbClr val="000000">
                      <a:alpha val="43137"/>
                    </a:srgbClr>
                  </a:outerShdw>
                </a:effectLst>
              </a:rPr>
              <a:t>KocasIna</a:t>
            </a:r>
            <a:r>
              <a:rPr lang="tr-TR" sz="3200" b="1" u="sng" cap="all" dirty="0" smtClean="0">
                <a:solidFill>
                  <a:srgbClr val="FF66CC"/>
                </a:solidFill>
                <a:effectLst>
                  <a:outerShdw blurRad="38100" dist="38100" dir="2700000" algn="tl">
                    <a:srgbClr val="000000">
                      <a:alpha val="43137"/>
                    </a:srgbClr>
                  </a:outerShdw>
                </a:effectLst>
              </a:rPr>
              <a:t> </a:t>
            </a:r>
            <a:r>
              <a:rPr lang="tr-TR" sz="3200" b="1" u="sng" cap="all" dirty="0" err="1" smtClean="0">
                <a:solidFill>
                  <a:srgbClr val="FF66CC"/>
                </a:solidFill>
                <a:effectLst>
                  <a:outerShdw blurRad="38100" dist="38100" dir="2700000" algn="tl">
                    <a:srgbClr val="000000">
                      <a:alpha val="43137"/>
                    </a:srgbClr>
                  </a:outerShdw>
                </a:effectLst>
              </a:rPr>
              <a:t>KarşI</a:t>
            </a:r>
            <a:r>
              <a:rPr lang="tr-TR" sz="3200" b="1" u="sng" cap="all" dirty="0" smtClean="0">
                <a:solidFill>
                  <a:srgbClr val="FF66CC"/>
                </a:solidFill>
                <a:effectLst>
                  <a:outerShdw blurRad="38100" dist="38100" dir="2700000" algn="tl">
                    <a:srgbClr val="000000">
                      <a:alpha val="43137"/>
                    </a:srgbClr>
                  </a:outerShdw>
                </a:effectLst>
              </a:rPr>
              <a:t> </a:t>
            </a:r>
            <a:r>
              <a:rPr lang="tr-TR" sz="3200" b="1" u="sng" cap="all" dirty="0" err="1" smtClean="0">
                <a:solidFill>
                  <a:srgbClr val="FF66CC"/>
                </a:solidFill>
                <a:effectLst>
                  <a:outerShdw blurRad="38100" dist="38100" dir="2700000" algn="tl">
                    <a:srgbClr val="000000">
                      <a:alpha val="43137"/>
                    </a:srgbClr>
                  </a:outerShdw>
                </a:effectLst>
              </a:rPr>
              <a:t>Görevlerİ</a:t>
            </a:r>
            <a:r>
              <a:rPr lang="tr-TR" sz="3200" b="1" u="sng" cap="all" dirty="0" smtClean="0">
                <a:solidFill>
                  <a:srgbClr val="FF66CC"/>
                </a:solidFill>
                <a:effectLst>
                  <a:outerShdw blurRad="38100" dist="38100" dir="2700000" algn="tl">
                    <a:srgbClr val="000000">
                      <a:alpha val="43137"/>
                    </a:srgbClr>
                  </a:outerShdw>
                </a:effectLst>
              </a:rPr>
              <a:t>:</a:t>
            </a:r>
          </a:p>
          <a:p>
            <a:endParaRPr lang="tr-TR" sz="2400" dirty="0" smtClean="0">
              <a:solidFill>
                <a:schemeClr val="tx1"/>
              </a:solidFill>
            </a:endParaRPr>
          </a:p>
          <a:p>
            <a:pPr algn="just"/>
            <a:r>
              <a:rPr lang="tr-TR" sz="2400" b="1" dirty="0" smtClean="0">
                <a:solidFill>
                  <a:schemeClr val="tx1"/>
                </a:solidFill>
              </a:rPr>
              <a:t>	</a:t>
            </a:r>
            <a:r>
              <a:rPr lang="tr-TR" sz="3200" b="1" dirty="0" smtClean="0">
                <a:solidFill>
                  <a:srgbClr val="FF66CC"/>
                </a:solidFill>
              </a:rPr>
              <a:t> 5- Ailenin iffetini ve şerefini korumak, kocasının evini ve malını muhafaza etmek ve israftan sakınmak. </a:t>
            </a:r>
            <a:endParaRPr lang="tr-TR" sz="2400" b="1" dirty="0" smtClean="0">
              <a:solidFill>
                <a:srgbClr val="FF66CC"/>
              </a:solidFill>
            </a:endParaRPr>
          </a:p>
          <a:p>
            <a:pPr algn="just"/>
            <a:endParaRPr lang="tr-TR" sz="2000" dirty="0" smtClean="0">
              <a:solidFill>
                <a:schemeClr val="tx1"/>
              </a:solidFill>
            </a:endParaRPr>
          </a:p>
          <a:p>
            <a:pPr algn="just"/>
            <a:r>
              <a:rPr lang="tr-TR" sz="2400" dirty="0" smtClean="0">
                <a:solidFill>
                  <a:srgbClr val="FF0000"/>
                </a:solidFill>
              </a:rPr>
              <a:t>	</a:t>
            </a:r>
            <a:r>
              <a:rPr lang="tr-TR" sz="2800" dirty="0" smtClean="0">
                <a:solidFill>
                  <a:srgbClr val="FF0000"/>
                </a:solidFill>
              </a:rPr>
              <a:t>Atasözlerimizden olan </a:t>
            </a:r>
          </a:p>
          <a:p>
            <a:pPr algn="just"/>
            <a:r>
              <a:rPr lang="tr-TR" sz="2800" dirty="0" smtClean="0">
                <a:solidFill>
                  <a:srgbClr val="FF0000"/>
                </a:solidFill>
              </a:rPr>
              <a:t>“</a:t>
            </a:r>
            <a:r>
              <a:rPr lang="tr-TR" sz="3600" dirty="0" smtClean="0">
                <a:solidFill>
                  <a:srgbClr val="0070C0"/>
                </a:solidFill>
              </a:rPr>
              <a:t>Yuvayı dişi kuş yapar</a:t>
            </a:r>
            <a:r>
              <a:rPr lang="tr-TR" sz="2800" dirty="0" smtClean="0">
                <a:solidFill>
                  <a:srgbClr val="FF0000"/>
                </a:solidFill>
              </a:rPr>
              <a:t>” boşuna söylenmiş bir cümle değildir.</a:t>
            </a:r>
          </a:p>
          <a:p>
            <a:pPr algn="just"/>
            <a:endParaRPr lang="tr-TR" sz="1200" dirty="0" smtClean="0">
              <a:solidFill>
                <a:schemeClr val="tx1"/>
              </a:solidFill>
            </a:endParaRPr>
          </a:p>
          <a:p>
            <a:pPr algn="just"/>
            <a:r>
              <a:rPr lang="tr-TR" sz="2400" dirty="0" smtClean="0">
                <a:solidFill>
                  <a:schemeClr val="tx1"/>
                </a:solidFill>
              </a:rPr>
              <a:t>	</a:t>
            </a:r>
            <a:r>
              <a:rPr lang="tr-TR" sz="2800" dirty="0" smtClean="0">
                <a:solidFill>
                  <a:schemeClr val="tx1"/>
                </a:solidFill>
              </a:rPr>
              <a:t>Karı-koca bu özetlediğimiz karşılıklı hak ve görevlerine riayet ettikleri takdirde hem kendileri mutlu olur, hem bu yuvada yetişen çocuklar anne-babaya saygılı olur.</a:t>
            </a:r>
            <a:endParaRPr lang="tr-TR" sz="28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236296" y="5447366"/>
            <a:ext cx="1872208" cy="1438018"/>
          </a:xfrm>
          <a:prstGeom prst="rect">
            <a:avLst/>
          </a:prstGeom>
          <a:noFill/>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44</a:t>
            </a:r>
            <a:endParaRPr lang="tr-TR" dirty="0"/>
          </a:p>
        </p:txBody>
      </p:sp>
      <p:pic>
        <p:nvPicPr>
          <p:cNvPr id="13"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243408"/>
            <a:ext cx="7500958" cy="684076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dirty="0" smtClean="0">
                <a:solidFill>
                  <a:srgbClr val="00B050"/>
                </a:solidFill>
              </a:rPr>
              <a:t>* Ailedeki mutluluk, karı ile koca arasındaki </a:t>
            </a:r>
            <a:r>
              <a:rPr lang="tr-TR" sz="3200" b="1" dirty="0" smtClean="0">
                <a:solidFill>
                  <a:srgbClr val="FF66CC"/>
                </a:solidFill>
              </a:rPr>
              <a:t>sevgi</a:t>
            </a:r>
            <a:r>
              <a:rPr lang="tr-TR" sz="3200" b="1" dirty="0" smtClean="0">
                <a:solidFill>
                  <a:srgbClr val="00B050"/>
                </a:solidFill>
              </a:rPr>
              <a:t> ve </a:t>
            </a:r>
            <a:r>
              <a:rPr lang="tr-TR" sz="3200" b="1" dirty="0" smtClean="0">
                <a:solidFill>
                  <a:srgbClr val="FF66CC"/>
                </a:solidFill>
              </a:rPr>
              <a:t>saygıya</a:t>
            </a:r>
            <a:r>
              <a:rPr lang="tr-TR" sz="3200" b="1" dirty="0" smtClean="0">
                <a:solidFill>
                  <a:srgbClr val="00B050"/>
                </a:solidFill>
              </a:rPr>
              <a:t> bağlıdır. </a:t>
            </a:r>
          </a:p>
          <a:p>
            <a:pPr algn="ctr"/>
            <a:endParaRPr lang="tr-TR" sz="900" dirty="0" smtClean="0">
              <a:solidFill>
                <a:schemeClr val="tx1"/>
              </a:solidFill>
            </a:endParaRPr>
          </a:p>
          <a:p>
            <a:pPr algn="just"/>
            <a:r>
              <a:rPr lang="tr-TR" sz="2800" dirty="0" smtClean="0">
                <a:solidFill>
                  <a:schemeClr val="tx1"/>
                </a:solidFill>
              </a:rPr>
              <a:t>Karı ile kocanın aralarının açılması halinde Allah her iki taraf ailelerine görev vermekte ve şöyle buyurmaktadır:</a:t>
            </a:r>
          </a:p>
          <a:p>
            <a:pPr algn="just"/>
            <a:endParaRPr lang="tr-TR" sz="500" dirty="0" smtClean="0">
              <a:solidFill>
                <a:schemeClr val="tx1"/>
              </a:solidFill>
            </a:endParaRPr>
          </a:p>
          <a:p>
            <a:pPr algn="ctr" rtl="1"/>
            <a:r>
              <a:rPr lang="ar-SA" sz="3800" b="1" dirty="0" smtClean="0">
                <a:solidFill>
                  <a:srgbClr val="0070C0"/>
                </a:solidFill>
                <a:latin typeface="HASENAT4" pitchFamily="2" charset="-78"/>
                <a:cs typeface="HASENAT4" pitchFamily="2" charset="-78"/>
              </a:rPr>
              <a:t>وَاِنْ خِفْتُمْ شِقَاقَ بَيْنِهِمَا فَابْعَثُوا حَكَمًا مِنْ اَهْلِه وَحَكَمًا مِنْ اَهْلِهَا اِنْ يُريدَا اِصْلَاحًا يُوَفِّقِ اللّهُ بَيْنَهُمَا اِنَّ اللّهَ كَانَ عَليمًا خَبيرًا</a:t>
            </a:r>
            <a:endParaRPr lang="tr-TR" sz="3800" b="1" dirty="0" smtClean="0">
              <a:solidFill>
                <a:srgbClr val="0070C0"/>
              </a:solidFill>
              <a:latin typeface="HASENAT4" pitchFamily="2" charset="-78"/>
              <a:cs typeface="HASENAT4" pitchFamily="2" charset="-78"/>
            </a:endParaRPr>
          </a:p>
          <a:p>
            <a:pPr algn="just"/>
            <a:endParaRPr lang="tr-TR" sz="100" u="sng" dirty="0" smtClean="0">
              <a:solidFill>
                <a:schemeClr val="tx1"/>
              </a:solidFill>
            </a:endParaRPr>
          </a:p>
          <a:p>
            <a:pPr algn="just"/>
            <a:r>
              <a:rPr lang="tr-TR" sz="2800" b="1" u="sng" dirty="0" smtClean="0">
                <a:solidFill>
                  <a:srgbClr val="0070C0"/>
                </a:solidFill>
              </a:rPr>
              <a:t>“Eğer karı-kocanın aralarının açılmasından korkarsanız, erkeğin ailesinden bir hakem ve kadının ailesinden bir hakem gönderin.</a:t>
            </a:r>
            <a:r>
              <a:rPr lang="tr-TR" sz="2800" b="1" dirty="0" smtClean="0">
                <a:solidFill>
                  <a:srgbClr val="0070C0"/>
                </a:solidFill>
              </a:rPr>
              <a:t> </a:t>
            </a:r>
            <a:r>
              <a:rPr lang="tr-TR" sz="2800" b="1" dirty="0" smtClean="0">
                <a:solidFill>
                  <a:schemeClr val="tx1"/>
                </a:solidFill>
              </a:rPr>
              <a:t>Bunlar barıştırmak isterlerse Allah aralarını bulur.  Şüphesiz Allah her şeyi bilen ve her şeyden haberdar olandır”.        </a:t>
            </a:r>
            <a:r>
              <a:rPr lang="tr-TR" sz="1600" b="1" dirty="0" smtClean="0">
                <a:solidFill>
                  <a:schemeClr val="tx1"/>
                </a:solidFill>
              </a:rPr>
              <a:t> </a:t>
            </a:r>
            <a:r>
              <a:rPr lang="tr-TR" sz="1400" dirty="0" smtClean="0">
                <a:solidFill>
                  <a:schemeClr val="tx1"/>
                </a:solidFill>
              </a:rPr>
              <a:t>(Nisa, 4/35) </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702256" y="5805264"/>
            <a:ext cx="1406247" cy="1080120"/>
          </a:xfrm>
          <a:prstGeom prst="rect">
            <a:avLst/>
          </a:prstGeom>
          <a:noFill/>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45</a:t>
            </a: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2000232" y="476672"/>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800" b="1" dirty="0" smtClean="0">
                <a:solidFill>
                  <a:srgbClr val="00B050"/>
                </a:solidFill>
                <a:latin typeface="HASENAT4" pitchFamily="2" charset="-78"/>
                <a:cs typeface="HASENAT4" pitchFamily="2" charset="-78"/>
              </a:rPr>
              <a:t>لا َيَفْرُكُ مُؤْمِنٌ مُؤْمِنَةٌ. إِنْ كَرِهَ مِنْهَا خُلْقًا رَضِىَ آخَرَ</a:t>
            </a:r>
            <a:endParaRPr lang="tr-TR" sz="4800" b="1" dirty="0" smtClean="0">
              <a:solidFill>
                <a:srgbClr val="00B050"/>
              </a:solidFill>
              <a:latin typeface="HASENAT4" pitchFamily="2" charset="-78"/>
              <a:cs typeface="HASENAT4" pitchFamily="2" charset="-78"/>
            </a:endParaRPr>
          </a:p>
          <a:p>
            <a:pPr algn="just"/>
            <a:endParaRPr lang="tr-TR" sz="3600" dirty="0" smtClean="0">
              <a:solidFill>
                <a:schemeClr val="tx1"/>
              </a:solidFill>
            </a:endParaRPr>
          </a:p>
          <a:p>
            <a:pPr algn="just"/>
            <a:r>
              <a:rPr lang="tr-TR" sz="3600" dirty="0" smtClean="0">
                <a:solidFill>
                  <a:schemeClr val="tx1"/>
                </a:solidFill>
              </a:rPr>
              <a:t>"</a:t>
            </a:r>
            <a:r>
              <a:rPr lang="tr-TR" sz="3600" b="1" u="sng" dirty="0" smtClean="0">
                <a:solidFill>
                  <a:srgbClr val="0070C0"/>
                </a:solidFill>
              </a:rPr>
              <a:t>Bir </a:t>
            </a:r>
            <a:r>
              <a:rPr lang="tr-TR" sz="3600" b="1" u="sng" dirty="0" err="1" smtClean="0">
                <a:solidFill>
                  <a:srgbClr val="0070C0"/>
                </a:solidFill>
              </a:rPr>
              <a:t>mü'min</a:t>
            </a:r>
            <a:r>
              <a:rPr lang="tr-TR" sz="3600" b="1" u="sng" dirty="0" smtClean="0">
                <a:solidFill>
                  <a:srgbClr val="0070C0"/>
                </a:solidFill>
              </a:rPr>
              <a:t> erkek, bir </a:t>
            </a:r>
            <a:r>
              <a:rPr lang="tr-TR" sz="3600" b="1" u="sng" dirty="0" err="1" smtClean="0">
                <a:solidFill>
                  <a:srgbClr val="0070C0"/>
                </a:solidFill>
              </a:rPr>
              <a:t>mü'min</a:t>
            </a:r>
            <a:r>
              <a:rPr lang="tr-TR" sz="3600" b="1" u="sng" dirty="0" smtClean="0">
                <a:solidFill>
                  <a:srgbClr val="0070C0"/>
                </a:solidFill>
              </a:rPr>
              <a:t> kadına </a:t>
            </a:r>
            <a:r>
              <a:rPr lang="tr-TR" sz="3600" b="1" u="sng" dirty="0" err="1" smtClean="0">
                <a:solidFill>
                  <a:srgbClr val="0070C0"/>
                </a:solidFill>
              </a:rPr>
              <a:t>buğzetmesin</a:t>
            </a:r>
            <a:r>
              <a:rPr lang="tr-TR" sz="3600" b="1" u="sng" dirty="0" smtClean="0">
                <a:solidFill>
                  <a:srgbClr val="0070C0"/>
                </a:solidFill>
              </a:rPr>
              <a:t>. </a:t>
            </a:r>
            <a:r>
              <a:rPr lang="tr-TR" sz="3600" b="1" u="sng" dirty="0" smtClean="0">
                <a:solidFill>
                  <a:srgbClr val="FF0000"/>
                </a:solidFill>
              </a:rPr>
              <a:t>Çünkü </a:t>
            </a:r>
            <a:r>
              <a:rPr lang="tr-TR" sz="3600" b="1" u="sng" dirty="0" smtClean="0">
                <a:solidFill>
                  <a:srgbClr val="0070C0"/>
                </a:solidFill>
              </a:rPr>
              <a:t>onun bir huyunu beğenmezse başka bir huyunu beğenir</a:t>
            </a:r>
            <a:r>
              <a:rPr lang="tr-TR" sz="3600" dirty="0" smtClean="0">
                <a:solidFill>
                  <a:schemeClr val="tx1"/>
                </a:solidFill>
              </a:rPr>
              <a:t>." </a:t>
            </a:r>
          </a:p>
          <a:p>
            <a:pPr algn="r"/>
            <a:r>
              <a:rPr lang="tr-TR" sz="1600" dirty="0" smtClean="0">
                <a:solidFill>
                  <a:schemeClr val="tx1"/>
                </a:solidFill>
              </a:rPr>
              <a:t>(Müslim, </a:t>
            </a:r>
            <a:r>
              <a:rPr lang="tr-TR" sz="1600" dirty="0" err="1" smtClean="0">
                <a:solidFill>
                  <a:schemeClr val="tx1"/>
                </a:solidFill>
              </a:rPr>
              <a:t>Radâ</a:t>
            </a:r>
            <a:r>
              <a:rPr lang="tr-TR" sz="1600" dirty="0" smtClean="0">
                <a:solidFill>
                  <a:schemeClr val="tx1"/>
                </a:solidFill>
              </a:rPr>
              <a:t> 61, (1469</a:t>
            </a:r>
            <a:r>
              <a:rPr lang="tr-TR" sz="1600" b="1" i="1" dirty="0" smtClean="0">
                <a:solidFill>
                  <a:schemeClr val="tx1"/>
                </a:solidFill>
              </a:rPr>
              <a:t>)</a:t>
            </a:r>
            <a:endParaRPr lang="tr-TR" sz="20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4499992" y="4866898"/>
            <a:ext cx="2592288" cy="1991102"/>
          </a:xfrm>
          <a:prstGeom prst="rect">
            <a:avLst/>
          </a:prstGeom>
          <a:noFill/>
        </p:spPr>
      </p:pic>
      <p:sp>
        <p:nvSpPr>
          <p:cNvPr id="9" name="8 Metin kutusu"/>
          <p:cNvSpPr txBox="1"/>
          <p:nvPr/>
        </p:nvSpPr>
        <p:spPr>
          <a:xfrm>
            <a:off x="3779912" y="332656"/>
            <a:ext cx="338437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3200" b="1" dirty="0" smtClean="0">
                <a:effectLst>
                  <a:outerShdw blurRad="38100" dist="38100" dir="2700000" algn="tl">
                    <a:srgbClr val="000000">
                      <a:alpha val="43137"/>
                    </a:srgbClr>
                  </a:outerShdw>
                </a:effectLst>
              </a:rPr>
              <a:t>HADİS-İ ŞERİF</a:t>
            </a:r>
            <a:endParaRPr lang="tr-TR" b="1" dirty="0">
              <a:effectLst>
                <a:outerShdw blurRad="38100" dist="38100" dir="2700000" algn="tl">
                  <a:srgbClr val="000000">
                    <a:alpha val="43137"/>
                  </a:srgbClr>
                </a:outerShdw>
              </a:effectLst>
            </a:endParaRPr>
          </a:p>
        </p:txBody>
      </p:sp>
      <p:sp>
        <p:nvSpPr>
          <p:cNvPr id="13" name="12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46</a:t>
            </a: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3200" b="1" u="sng" dirty="0" smtClean="0">
                <a:solidFill>
                  <a:schemeClr val="tx1"/>
                </a:solidFill>
              </a:rPr>
              <a:t>Eşimiz bizim hayat arkadaşımız</a:t>
            </a:r>
            <a:r>
              <a:rPr lang="tr-TR" sz="3200" b="1" dirty="0" smtClean="0">
                <a:solidFill>
                  <a:schemeClr val="tx1"/>
                </a:solidFill>
              </a:rPr>
              <a:t>, aynı yastığı paylaştığımız, dert ortağımız olan bir insandır. </a:t>
            </a:r>
          </a:p>
          <a:p>
            <a:pPr algn="ctr" rtl="1"/>
            <a:r>
              <a:rPr lang="tr-TR" sz="3200" b="1" dirty="0" smtClean="0">
                <a:solidFill>
                  <a:schemeClr val="tx1"/>
                </a:solidFill>
              </a:rPr>
              <a:t>Hayatı beraberce huzurlu geçirmek için </a:t>
            </a:r>
            <a:r>
              <a:rPr lang="tr-TR" sz="3200" b="1" dirty="0" smtClean="0">
                <a:solidFill>
                  <a:srgbClr val="FF0000"/>
                </a:solidFill>
              </a:rPr>
              <a:t>aile hayatımızda olmayacak şeyleri temenni edip huzurumuzu kaçırmak </a:t>
            </a:r>
            <a:r>
              <a:rPr lang="tr-TR" sz="3200" b="1" dirty="0" smtClean="0">
                <a:solidFill>
                  <a:schemeClr val="tx1"/>
                </a:solidFill>
              </a:rPr>
              <a:t>ve bu sebeple </a:t>
            </a:r>
            <a:r>
              <a:rPr lang="tr-TR" sz="3200" b="1" dirty="0" smtClean="0">
                <a:solidFill>
                  <a:srgbClr val="0070C0"/>
                </a:solidFill>
              </a:rPr>
              <a:t>birbirlerimizin hatalarını ön plana çıkartmak </a:t>
            </a:r>
            <a:r>
              <a:rPr lang="tr-TR" sz="3200" b="1" dirty="0" smtClean="0">
                <a:solidFill>
                  <a:schemeClr val="tx1"/>
                </a:solidFill>
              </a:rPr>
              <a:t>yerine, birbirimize hayrı ve güzelliği tavsiye etmemiz gerekir. </a:t>
            </a:r>
            <a:endParaRPr lang="tr-TR" sz="1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858508" y="5157192"/>
            <a:ext cx="2249996" cy="1728192"/>
          </a:xfrm>
          <a:prstGeom prst="rect">
            <a:avLst/>
          </a:prstGeom>
          <a:noFill/>
        </p:spPr>
      </p:pic>
      <p:sp>
        <p:nvSpPr>
          <p:cNvPr id="9" name="8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47</a:t>
            </a:r>
            <a:endParaRPr lang="tr-TR" dirty="0"/>
          </a:p>
        </p:txBody>
      </p:sp>
      <p:pic>
        <p:nvPicPr>
          <p:cNvPr id="13"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692696"/>
            <a:ext cx="7143768" cy="54509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600" dirty="0" smtClean="0">
                <a:solidFill>
                  <a:srgbClr val="FF0000"/>
                </a:solidFill>
              </a:rPr>
              <a:t>*</a:t>
            </a:r>
            <a:r>
              <a:rPr lang="tr-TR" sz="3600" b="1" dirty="0" smtClean="0">
                <a:solidFill>
                  <a:schemeClr val="tx1"/>
                </a:solidFill>
              </a:rPr>
              <a:t>Yüce Rabbim birbirini seven, birbirine anlayışla yaklaşan aile hayatı kurmayı gençlerimize nasip etsin. </a:t>
            </a:r>
          </a:p>
          <a:p>
            <a:pPr algn="just"/>
            <a:r>
              <a:rPr lang="tr-TR" sz="3600" b="1" dirty="0" smtClean="0">
                <a:solidFill>
                  <a:srgbClr val="FF0000"/>
                </a:solidFill>
              </a:rPr>
              <a:t>* </a:t>
            </a:r>
            <a:r>
              <a:rPr lang="tr-TR" sz="3600" b="1" dirty="0" smtClean="0">
                <a:solidFill>
                  <a:schemeClr val="tx1"/>
                </a:solidFill>
              </a:rPr>
              <a:t>Allah-u Teala aile hayatı kurmuş olanlara da ayrılık göstermesin. </a:t>
            </a:r>
          </a:p>
          <a:p>
            <a:pPr algn="just"/>
            <a:endParaRPr lang="tr-TR" sz="900" b="1" dirty="0" smtClean="0">
              <a:solidFill>
                <a:schemeClr val="tx1"/>
              </a:solidFill>
            </a:endParaRPr>
          </a:p>
          <a:p>
            <a:pPr algn="just"/>
            <a:r>
              <a:rPr lang="tr-TR" sz="3600" b="1" dirty="0" smtClean="0">
                <a:solidFill>
                  <a:srgbClr val="FF0000"/>
                </a:solidFill>
              </a:rPr>
              <a:t>* </a:t>
            </a:r>
            <a:r>
              <a:rPr lang="tr-TR" sz="3600" b="1" dirty="0" smtClean="0">
                <a:solidFill>
                  <a:schemeClr val="tx1"/>
                </a:solidFill>
              </a:rPr>
              <a:t>Hayırlı, toplumumuza devletimize faydalı  evlatlar yetiştirmeyi bizlere nasip etsin.</a:t>
            </a:r>
            <a:endParaRPr lang="tr-TR" sz="3200" b="1"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020272" y="5281440"/>
            <a:ext cx="2088232" cy="1603944"/>
          </a:xfrm>
          <a:prstGeom prst="rect">
            <a:avLst/>
          </a:prstGeom>
          <a:noFill/>
        </p:spPr>
      </p:pic>
      <p:sp>
        <p:nvSpPr>
          <p:cNvPr id="9" name="8 Metin kutusu"/>
          <p:cNvSpPr txBox="1"/>
          <p:nvPr/>
        </p:nvSpPr>
        <p:spPr>
          <a:xfrm>
            <a:off x="3491880" y="188640"/>
            <a:ext cx="324036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4000" b="1" dirty="0" smtClean="0">
                <a:effectLst>
                  <a:outerShdw blurRad="38100" dist="38100" dir="2700000" algn="tl">
                    <a:srgbClr val="000000">
                      <a:alpha val="43137"/>
                    </a:srgbClr>
                  </a:outerShdw>
                </a:effectLst>
              </a:rPr>
              <a:t>AMİN !</a:t>
            </a:r>
            <a:endParaRPr lang="tr-TR" b="1" dirty="0">
              <a:effectLst>
                <a:outerShdw blurRad="38100" dist="38100" dir="2700000" algn="tl">
                  <a:srgbClr val="000000">
                    <a:alpha val="43137"/>
                  </a:srgbClr>
                </a:outerShdw>
              </a:effectLst>
            </a:endParaRPr>
          </a:p>
        </p:txBody>
      </p:sp>
      <p:sp>
        <p:nvSpPr>
          <p:cNvPr id="13" name="12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48</a:t>
            </a:r>
            <a:endParaRPr lang="tr-TR" dirty="0"/>
          </a:p>
        </p:txBody>
      </p:sp>
      <p:pic>
        <p:nvPicPr>
          <p:cNvPr id="14"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692696"/>
            <a:ext cx="7143768" cy="54509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600" dirty="0" smtClean="0">
                <a:solidFill>
                  <a:srgbClr val="FF0000"/>
                </a:solidFill>
              </a:rPr>
              <a:t> </a:t>
            </a:r>
            <a:endParaRPr lang="tr-TR" sz="3200" b="1" dirty="0">
              <a:solidFill>
                <a:schemeClr val="tx1"/>
              </a:solidFill>
            </a:endParaRPr>
          </a:p>
        </p:txBody>
      </p:sp>
      <p:pic>
        <p:nvPicPr>
          <p:cNvPr id="1026" name="Picture 2" descr="C:\Users\engin\Desktop\FACEBOOK İÇİN DÖKÜMAN\Cinsi Birleşme Duası.png"/>
          <p:cNvPicPr>
            <a:picLocks noChangeAspect="1" noChangeArrowheads="1"/>
          </p:cNvPicPr>
          <p:nvPr/>
        </p:nvPicPr>
        <p:blipFill>
          <a:blip r:embed="rId5" cstate="print"/>
          <a:srcRect/>
          <a:stretch>
            <a:fillRect/>
          </a:stretch>
        </p:blipFill>
        <p:spPr bwMode="auto">
          <a:xfrm>
            <a:off x="2767013" y="-2304"/>
            <a:ext cx="5117355" cy="6860304"/>
          </a:xfrm>
          <a:prstGeom prst="rect">
            <a:avLst/>
          </a:prstGeom>
          <a:noFill/>
        </p:spPr>
      </p:pic>
      <p:sp>
        <p:nvSpPr>
          <p:cNvPr id="8" name="7 Dikdörtgen"/>
          <p:cNvSpPr/>
          <p:nvPr/>
        </p:nvSpPr>
        <p:spPr>
          <a:xfrm>
            <a:off x="0" y="6488668"/>
            <a:ext cx="492443" cy="369332"/>
          </a:xfrm>
          <a:prstGeom prst="rect">
            <a:avLst/>
          </a:prstGeom>
        </p:spPr>
        <p:txBody>
          <a:bodyPr wrap="none">
            <a:spAutoFit/>
          </a:bodyPr>
          <a:lstStyle/>
          <a:p>
            <a:r>
              <a:rPr lang="tr-TR" dirty="0" smtClean="0">
                <a:solidFill>
                  <a:srgbClr val="FF0000"/>
                </a:solidFill>
                <a:latin typeface="Arial Black" pitchFamily="34" charset="0"/>
              </a:rPr>
              <a:t>49</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4000" b="1" dirty="0" err="1" smtClean="0">
                <a:solidFill>
                  <a:srgbClr val="0070C0"/>
                </a:solidFill>
              </a:rPr>
              <a:t>Âile</a:t>
            </a:r>
            <a:r>
              <a:rPr lang="tr-TR" sz="4000" b="1" dirty="0" smtClean="0">
                <a:solidFill>
                  <a:srgbClr val="0070C0"/>
                </a:solidFill>
              </a:rPr>
              <a:t>; </a:t>
            </a:r>
          </a:p>
          <a:p>
            <a:pPr algn="ctr"/>
            <a:r>
              <a:rPr lang="tr-TR" sz="4000" b="1" dirty="0" smtClean="0">
                <a:solidFill>
                  <a:srgbClr val="0070C0"/>
                </a:solidFill>
              </a:rPr>
              <a:t>Bireyden </a:t>
            </a:r>
            <a:r>
              <a:rPr lang="tr-TR" sz="4000" b="1" dirty="0">
                <a:solidFill>
                  <a:srgbClr val="0070C0"/>
                </a:solidFill>
              </a:rPr>
              <a:t>Cemaate, </a:t>
            </a:r>
            <a:endParaRPr lang="tr-TR" sz="4000" b="1" dirty="0" smtClean="0">
              <a:solidFill>
                <a:srgbClr val="0070C0"/>
              </a:solidFill>
            </a:endParaRPr>
          </a:p>
          <a:p>
            <a:pPr algn="ctr"/>
            <a:r>
              <a:rPr lang="tr-TR" sz="4000" b="1" dirty="0" smtClean="0">
                <a:solidFill>
                  <a:srgbClr val="0070C0"/>
                </a:solidFill>
              </a:rPr>
              <a:t>Düzensizlikten </a:t>
            </a:r>
            <a:r>
              <a:rPr lang="tr-TR" sz="4000" b="1" dirty="0" err="1" smtClean="0">
                <a:solidFill>
                  <a:srgbClr val="0070C0"/>
                </a:solidFill>
              </a:rPr>
              <a:t>Nizâm’a</a:t>
            </a:r>
            <a:r>
              <a:rPr lang="tr-TR" sz="4000" b="1" dirty="0">
                <a:solidFill>
                  <a:srgbClr val="0070C0"/>
                </a:solidFill>
              </a:rPr>
              <a:t>, Günahlardan </a:t>
            </a:r>
            <a:r>
              <a:rPr lang="tr-TR" sz="4000" b="1" dirty="0" err="1" smtClean="0">
                <a:solidFill>
                  <a:srgbClr val="0070C0"/>
                </a:solidFill>
              </a:rPr>
              <a:t>İbâdet’e</a:t>
            </a:r>
            <a:r>
              <a:rPr lang="tr-TR" sz="4000" b="1" dirty="0" smtClean="0">
                <a:solidFill>
                  <a:srgbClr val="0070C0"/>
                </a:solidFill>
              </a:rPr>
              <a:t> Geçiştir.</a:t>
            </a:r>
            <a:endParaRPr lang="tr-TR" sz="4000" dirty="0">
              <a:solidFill>
                <a:srgbClr val="0070C0"/>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pic>
        <p:nvPicPr>
          <p:cNvPr id="8"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9" name="8 Dikdörtgen"/>
          <p:cNvSpPr/>
          <p:nvPr/>
        </p:nvSpPr>
        <p:spPr>
          <a:xfrm>
            <a:off x="0" y="6488668"/>
            <a:ext cx="338554" cy="646331"/>
          </a:xfrm>
          <a:prstGeom prst="rect">
            <a:avLst/>
          </a:prstGeom>
        </p:spPr>
        <p:txBody>
          <a:bodyPr wrap="none">
            <a:spAutoFit/>
          </a:bodyPr>
          <a:lstStyle/>
          <a:p>
            <a:r>
              <a:rPr lang="tr-TR" dirty="0" smtClean="0">
                <a:solidFill>
                  <a:srgbClr val="FF0000"/>
                </a:solidFill>
                <a:latin typeface="Arial Black" pitchFamily="34" charset="0"/>
              </a:rPr>
              <a:t>5</a:t>
            </a:r>
          </a:p>
          <a:p>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
          <p:cNvGrpSpPr/>
          <p:nvPr/>
        </p:nvGrpSpPr>
        <p:grpSpPr>
          <a:xfrm>
            <a:off x="0" y="0"/>
            <a:ext cx="9144000" cy="6858000"/>
            <a:chOff x="0" y="1142984"/>
            <a:chExt cx="9144000" cy="5715016"/>
          </a:xfrm>
        </p:grpSpPr>
        <p:pic>
          <p:nvPicPr>
            <p:cNvPr id="3075" name="Picture 3" descr="C:\Documents and Settings\alp\Desktop\resimler slyt ve sunular icin\HAT\03iz0.jpg"/>
            <p:cNvPicPr>
              <a:picLocks noChangeAspect="1" noChangeArrowheads="1"/>
            </p:cNvPicPr>
            <p:nvPr/>
          </p:nvPicPr>
          <p:blipFill>
            <a:blip r:embed="rId3" cstate="print"/>
            <a:srcRect/>
            <a:stretch>
              <a:fillRect/>
            </a:stretch>
          </p:blipFill>
          <p:spPr bwMode="auto">
            <a:xfrm>
              <a:off x="0" y="1142984"/>
              <a:ext cx="9144000" cy="5715016"/>
            </a:xfrm>
            <a:prstGeom prst="rect">
              <a:avLst/>
            </a:prstGeom>
            <a:noFill/>
          </p:spPr>
        </p:pic>
        <p:grpSp>
          <p:nvGrpSpPr>
            <p:cNvPr id="3" name="11 Grup"/>
            <p:cNvGrpSpPr/>
            <p:nvPr/>
          </p:nvGrpSpPr>
          <p:grpSpPr>
            <a:xfrm>
              <a:off x="1428728" y="2143116"/>
              <a:ext cx="6143668" cy="3571900"/>
              <a:chOff x="1428728" y="3428976"/>
              <a:chExt cx="6072230" cy="3429024"/>
            </a:xfrm>
          </p:grpSpPr>
          <p:sp>
            <p:nvSpPr>
              <p:cNvPr id="16" name="15 Dikdörtgen"/>
              <p:cNvSpPr/>
              <p:nvPr/>
            </p:nvSpPr>
            <p:spPr>
              <a:xfrm>
                <a:off x="3428992" y="3428976"/>
                <a:ext cx="2214578" cy="342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13 Resim" descr="güll.jpg"/>
              <p:cNvPicPr>
                <a:picLocks noChangeAspect="1"/>
              </p:cNvPicPr>
              <p:nvPr/>
            </p:nvPicPr>
            <p:blipFill>
              <a:blip r:embed="rId4" cstate="print"/>
              <a:srcRect r="26667"/>
              <a:stretch>
                <a:fillRect/>
              </a:stretch>
            </p:blipFill>
            <p:spPr>
              <a:xfrm>
                <a:off x="5143504" y="3428976"/>
                <a:ext cx="2357454" cy="3402995"/>
              </a:xfrm>
              <a:prstGeom prst="rect">
                <a:avLst/>
              </a:prstGeom>
            </p:spPr>
          </p:pic>
          <p:pic>
            <p:nvPicPr>
              <p:cNvPr id="15" name="14 Resim" descr="güll.jpg"/>
              <p:cNvPicPr>
                <a:picLocks noChangeAspect="1"/>
              </p:cNvPicPr>
              <p:nvPr/>
            </p:nvPicPr>
            <p:blipFill>
              <a:blip r:embed="rId4" cstate="print"/>
              <a:srcRect l="28778"/>
              <a:stretch>
                <a:fillRect/>
              </a:stretch>
            </p:blipFill>
            <p:spPr>
              <a:xfrm>
                <a:off x="1428728" y="3428976"/>
                <a:ext cx="2121595" cy="3402995"/>
              </a:xfrm>
              <a:prstGeom prst="rect">
                <a:avLst/>
              </a:prstGeom>
            </p:spPr>
          </p:pic>
        </p:grpSp>
        <p:sp>
          <p:nvSpPr>
            <p:cNvPr id="13" name="12 Dikdörtgen"/>
            <p:cNvSpPr/>
            <p:nvPr/>
          </p:nvSpPr>
          <p:spPr>
            <a:xfrm>
              <a:off x="1428728" y="2143116"/>
              <a:ext cx="6143668" cy="3571900"/>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rgbClr val="002060"/>
                  </a:solidFill>
                  <a:latin typeface="HASENAT4" pitchFamily="2" charset="-78"/>
                  <a:cs typeface="HASENAT4" pitchFamily="2" charset="-78"/>
                </a:rPr>
                <a:t>HAZIRLAYAN</a:t>
              </a:r>
            </a:p>
            <a:p>
              <a:pPr algn="ctr"/>
              <a:endParaRPr lang="tr-TR" sz="1050" dirty="0" smtClean="0">
                <a:solidFill>
                  <a:srgbClr val="002060"/>
                </a:solidFill>
                <a:latin typeface="HASENAT4" pitchFamily="2" charset="-78"/>
                <a:cs typeface="HASENAT4" pitchFamily="2" charset="-78"/>
              </a:endParaRPr>
            </a:p>
            <a:p>
              <a:pPr algn="ctr"/>
              <a:endParaRPr lang="tr-TR" dirty="0" smtClean="0">
                <a:solidFill>
                  <a:srgbClr val="002060"/>
                </a:solidFill>
                <a:latin typeface="HASENAT4" pitchFamily="2" charset="-78"/>
                <a:cs typeface="HASENAT4" pitchFamily="2" charset="-78"/>
              </a:endParaRPr>
            </a:p>
            <a:p>
              <a:pPr algn="ctr"/>
              <a:r>
                <a:rPr lang="tr-TR" sz="4000" b="1" dirty="0" smtClean="0">
                  <a:solidFill>
                    <a:srgbClr val="FF0000"/>
                  </a:solidFill>
                  <a:latin typeface="Vivaldi" pitchFamily="66" charset="0"/>
                  <a:cs typeface="Times New Roman" pitchFamily="18" charset="0"/>
                </a:rPr>
                <a:t>İ</a:t>
              </a:r>
              <a:r>
                <a:rPr lang="tr-TR" sz="4000" b="1" dirty="0" smtClean="0">
                  <a:solidFill>
                    <a:srgbClr val="FF0000"/>
                  </a:solidFill>
                  <a:latin typeface="Times New Roman" pitchFamily="18" charset="0"/>
                  <a:cs typeface="Times New Roman" pitchFamily="18" charset="0"/>
                </a:rPr>
                <a:t>dris </a:t>
              </a:r>
              <a:r>
                <a:rPr lang="tr-TR" sz="4800" b="1" dirty="0" smtClean="0">
                  <a:solidFill>
                    <a:srgbClr val="FF0000"/>
                  </a:solidFill>
                  <a:latin typeface="Times New Roman" pitchFamily="18" charset="0"/>
                  <a:cs typeface="Times New Roman" pitchFamily="18" charset="0"/>
                </a:rPr>
                <a:t>Y</a:t>
              </a:r>
              <a:r>
                <a:rPr lang="tr-TR" sz="4000" b="1" dirty="0" smtClean="0">
                  <a:solidFill>
                    <a:srgbClr val="FF0000"/>
                  </a:solidFill>
                  <a:latin typeface="Times New Roman" pitchFamily="18" charset="0"/>
                  <a:cs typeface="Times New Roman" pitchFamily="18" charset="0"/>
                </a:rPr>
                <a:t>AVUZYİĞİT</a:t>
              </a:r>
            </a:p>
            <a:p>
              <a:pPr algn="ctr"/>
              <a:endParaRPr lang="tr-TR" b="1" dirty="0" smtClean="0">
                <a:solidFill>
                  <a:srgbClr val="FF0000"/>
                </a:solidFill>
                <a:latin typeface="Times New Roman" pitchFamily="18" charset="0"/>
                <a:cs typeface="Times New Roman" pitchFamily="18" charset="0"/>
              </a:endParaRPr>
            </a:p>
            <a:p>
              <a:pPr algn="ctr"/>
              <a:r>
                <a:rPr lang="tr-TR" sz="2000" b="1" dirty="0" err="1" smtClean="0">
                  <a:solidFill>
                    <a:srgbClr val="002060"/>
                  </a:solidFill>
                </a:rPr>
                <a:t>idrisyavuzyigit</a:t>
              </a:r>
              <a:r>
                <a:rPr lang="tr-TR" sz="2000" b="1" dirty="0" smtClean="0">
                  <a:solidFill>
                    <a:srgbClr val="002060"/>
                  </a:solidFill>
                </a:rPr>
                <a:t>@</a:t>
              </a:r>
              <a:r>
                <a:rPr lang="tr-TR" sz="2000" b="1" dirty="0" err="1" smtClean="0">
                  <a:solidFill>
                    <a:srgbClr val="002060"/>
                  </a:solidFill>
                </a:rPr>
                <a:t>hotmail</a:t>
              </a:r>
              <a:r>
                <a:rPr lang="tr-TR" sz="2000" b="1" dirty="0" smtClean="0">
                  <a:solidFill>
                    <a:srgbClr val="002060"/>
                  </a:solidFill>
                </a:rPr>
                <a:t>.com</a:t>
              </a:r>
              <a:endParaRPr lang="tr-TR" sz="2000" dirty="0" smtClean="0">
                <a:solidFill>
                  <a:srgbClr val="002060"/>
                </a:solidFill>
              </a:endParaRPr>
            </a:p>
            <a:p>
              <a:pPr algn="ctr"/>
              <a:endParaRPr lang="tr-TR" sz="1200" b="1" dirty="0" smtClean="0">
                <a:solidFill>
                  <a:srgbClr val="FF0000"/>
                </a:solidFill>
                <a:latin typeface="Times New Roman" pitchFamily="18" charset="0"/>
                <a:cs typeface="Times New Roman" pitchFamily="18" charset="0"/>
              </a:endParaRPr>
            </a:p>
            <a:p>
              <a:pPr algn="ctr"/>
              <a:r>
                <a:rPr lang="tr-TR" sz="2800" dirty="0" smtClean="0">
                  <a:solidFill>
                    <a:srgbClr val="C00000"/>
                  </a:solidFill>
                  <a:latin typeface="Vivaldi" pitchFamily="66" charset="0"/>
                  <a:cs typeface="Times New Roman" pitchFamily="18" charset="0"/>
                </a:rPr>
                <a:t>Dadaşkent Merkez Camii </a:t>
              </a:r>
              <a:r>
                <a:rPr lang="tr-TR" sz="2800" dirty="0" err="1" smtClean="0">
                  <a:solidFill>
                    <a:srgbClr val="C00000"/>
                  </a:solidFill>
                  <a:latin typeface="Vivaldi" pitchFamily="66" charset="0"/>
                  <a:cs typeface="Times New Roman" pitchFamily="18" charset="0"/>
                </a:rPr>
                <a:t>Imam</a:t>
              </a:r>
              <a:r>
                <a:rPr lang="tr-TR" sz="2800" dirty="0" smtClean="0">
                  <a:solidFill>
                    <a:srgbClr val="C00000"/>
                  </a:solidFill>
                  <a:latin typeface="Vivaldi" pitchFamily="66" charset="0"/>
                  <a:cs typeface="Times New Roman" pitchFamily="18" charset="0"/>
                </a:rPr>
                <a:t> Hatibi</a:t>
              </a:r>
            </a:p>
          </p:txBody>
        </p:sp>
      </p:grpSp>
      <p:grpSp>
        <p:nvGrpSpPr>
          <p:cNvPr id="4" name="16 Grup"/>
          <p:cNvGrpSpPr/>
          <p:nvPr/>
        </p:nvGrpSpPr>
        <p:grpSpPr>
          <a:xfrm>
            <a:off x="1214414" y="1142984"/>
            <a:ext cx="6643734" cy="4714908"/>
            <a:chOff x="1428728" y="2143116"/>
            <a:chExt cx="6143668" cy="3683522"/>
          </a:xfrm>
        </p:grpSpPr>
        <p:grpSp>
          <p:nvGrpSpPr>
            <p:cNvPr id="5" name="11 Grup"/>
            <p:cNvGrpSpPr/>
            <p:nvPr/>
          </p:nvGrpSpPr>
          <p:grpSpPr>
            <a:xfrm>
              <a:off x="1428728" y="2143116"/>
              <a:ext cx="6143669" cy="3571900"/>
              <a:chOff x="1428728" y="3428976"/>
              <a:chExt cx="6072230" cy="3429024"/>
            </a:xfrm>
          </p:grpSpPr>
          <p:sp>
            <p:nvSpPr>
              <p:cNvPr id="20" name="19 Dikdörtgen"/>
              <p:cNvSpPr/>
              <p:nvPr/>
            </p:nvSpPr>
            <p:spPr>
              <a:xfrm>
                <a:off x="3428992" y="3428976"/>
                <a:ext cx="2214578" cy="342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20 Resim" descr="güll.jpg"/>
              <p:cNvPicPr>
                <a:picLocks noChangeAspect="1"/>
              </p:cNvPicPr>
              <p:nvPr/>
            </p:nvPicPr>
            <p:blipFill>
              <a:blip r:embed="rId4" cstate="print"/>
              <a:srcRect r="26667"/>
              <a:stretch>
                <a:fillRect/>
              </a:stretch>
            </p:blipFill>
            <p:spPr>
              <a:xfrm>
                <a:off x="5143504" y="3428976"/>
                <a:ext cx="2357454" cy="3402995"/>
              </a:xfrm>
              <a:prstGeom prst="rect">
                <a:avLst/>
              </a:prstGeom>
            </p:spPr>
          </p:pic>
          <p:pic>
            <p:nvPicPr>
              <p:cNvPr id="22" name="21 Resim" descr="güll.jpg"/>
              <p:cNvPicPr>
                <a:picLocks noChangeAspect="1"/>
              </p:cNvPicPr>
              <p:nvPr/>
            </p:nvPicPr>
            <p:blipFill>
              <a:blip r:embed="rId4" cstate="print"/>
              <a:srcRect l="28778"/>
              <a:stretch>
                <a:fillRect/>
              </a:stretch>
            </p:blipFill>
            <p:spPr>
              <a:xfrm>
                <a:off x="1428728" y="3428976"/>
                <a:ext cx="2121595" cy="3402995"/>
              </a:xfrm>
              <a:prstGeom prst="rect">
                <a:avLst/>
              </a:prstGeom>
            </p:spPr>
          </p:pic>
        </p:grpSp>
        <p:sp>
          <p:nvSpPr>
            <p:cNvPr id="19" name="18 Dikdörtgen"/>
            <p:cNvSpPr/>
            <p:nvPr/>
          </p:nvSpPr>
          <p:spPr>
            <a:xfrm>
              <a:off x="1428728" y="2143116"/>
              <a:ext cx="6143668" cy="3683522"/>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b="1" dirty="0" smtClean="0">
                <a:solidFill>
                  <a:srgbClr val="002060"/>
                </a:solidFill>
                <a:latin typeface="HASENAT4" pitchFamily="2" charset="-78"/>
                <a:cs typeface="HASENAT4" pitchFamily="2" charset="-78"/>
              </a:endParaRPr>
            </a:p>
            <a:p>
              <a:pPr algn="ctr"/>
              <a:endParaRPr lang="tr-TR" sz="4000" b="1" dirty="0" smtClean="0">
                <a:solidFill>
                  <a:srgbClr val="002060"/>
                </a:solidFill>
                <a:latin typeface="HASENAT4" pitchFamily="2" charset="-78"/>
                <a:cs typeface="HASENAT4" pitchFamily="2" charset="-78"/>
              </a:endParaRPr>
            </a:p>
            <a:p>
              <a:pPr algn="ctr"/>
              <a:endParaRPr lang="tr-TR" sz="4000" b="1" dirty="0" smtClean="0">
                <a:solidFill>
                  <a:srgbClr val="002060"/>
                </a:solidFill>
                <a:latin typeface="HASENAT4" pitchFamily="2" charset="-78"/>
                <a:cs typeface="HASENAT4" pitchFamily="2" charset="-78"/>
              </a:endParaRPr>
            </a:p>
            <a:p>
              <a:pPr algn="ctr"/>
              <a:endParaRPr lang="tr-TR" sz="4000" b="1" dirty="0" smtClean="0">
                <a:solidFill>
                  <a:srgbClr val="002060"/>
                </a:solidFill>
                <a:latin typeface="HASENAT4" pitchFamily="2" charset="-78"/>
                <a:cs typeface="HASENAT4" pitchFamily="2" charset="-78"/>
              </a:endParaRPr>
            </a:p>
            <a:p>
              <a:pPr algn="ctr"/>
              <a:endParaRPr lang="tr-TR" sz="1050" dirty="0" smtClean="0">
                <a:solidFill>
                  <a:srgbClr val="002060"/>
                </a:solidFill>
                <a:latin typeface="HASENAT4" pitchFamily="2" charset="-78"/>
                <a:cs typeface="HASENAT4" pitchFamily="2" charset="-78"/>
              </a:endParaRPr>
            </a:p>
            <a:p>
              <a:pPr algn="ctr"/>
              <a:endParaRPr lang="tr-TR" dirty="0" smtClean="0">
                <a:solidFill>
                  <a:srgbClr val="002060"/>
                </a:solidFill>
                <a:latin typeface="HASENAT4" pitchFamily="2" charset="-78"/>
                <a:cs typeface="HASENAT4" pitchFamily="2" charset="-78"/>
              </a:endParaRPr>
            </a:p>
          </p:txBody>
        </p:sp>
      </p:grpSp>
      <p:sp>
        <p:nvSpPr>
          <p:cNvPr id="23" name="22 Dikdörtgen"/>
          <p:cNvSpPr/>
          <p:nvPr/>
        </p:nvSpPr>
        <p:spPr>
          <a:xfrm>
            <a:off x="3143240" y="5286388"/>
            <a:ext cx="3071834" cy="369332"/>
          </a:xfrm>
          <a:prstGeom prst="rect">
            <a:avLst/>
          </a:prstGeom>
          <a:noFill/>
        </p:spPr>
        <p:txBody>
          <a:bodyPr wrap="square">
            <a:spAutoFit/>
          </a:bodyPr>
          <a:lstStyle/>
          <a:p>
            <a:pPr algn="ctr"/>
            <a:endParaRPr lang="tr-TR" b="1" dirty="0" smtClean="0">
              <a:latin typeface="Times New Roman" pitchFamily="18" charset="0"/>
              <a:cs typeface="Times New Roman" pitchFamily="18" charset="0"/>
            </a:endParaRPr>
          </a:p>
        </p:txBody>
      </p:sp>
      <p:sp>
        <p:nvSpPr>
          <p:cNvPr id="24" name="23 Dikdörtgen"/>
          <p:cNvSpPr/>
          <p:nvPr/>
        </p:nvSpPr>
        <p:spPr>
          <a:xfrm>
            <a:off x="2555776" y="1772816"/>
            <a:ext cx="4176464" cy="3600986"/>
          </a:xfrm>
          <a:prstGeom prst="rect">
            <a:avLst/>
          </a:prstGeom>
        </p:spPr>
        <p:txBody>
          <a:bodyPr wrap="square">
            <a:spAutoFit/>
          </a:bodyPr>
          <a:lstStyle/>
          <a:p>
            <a:pPr algn="ctr"/>
            <a:r>
              <a:rPr lang="tr-TR" sz="4800" b="1" dirty="0" smtClean="0">
                <a:solidFill>
                  <a:srgbClr val="0070C0"/>
                </a:solidFill>
                <a:latin typeface="Viner Hand ITC" pitchFamily="66" charset="0"/>
                <a:cs typeface="Times New Roman" pitchFamily="18" charset="0"/>
              </a:rPr>
              <a:t>Engin I</a:t>
            </a:r>
            <a:r>
              <a:rPr lang="tr-TR" sz="4800" b="1" i="1" dirty="0" smtClean="0">
                <a:solidFill>
                  <a:srgbClr val="0070C0"/>
                </a:solidFill>
                <a:latin typeface="Viner Hand ITC" pitchFamily="66" charset="0"/>
                <a:cs typeface="Times New Roman" pitchFamily="18" charset="0"/>
              </a:rPr>
              <a:t>Ş</a:t>
            </a:r>
            <a:r>
              <a:rPr lang="tr-TR" sz="4800" b="1" dirty="0" smtClean="0">
                <a:solidFill>
                  <a:srgbClr val="0070C0"/>
                </a:solidFill>
                <a:latin typeface="Viner Hand ITC" pitchFamily="66" charset="0"/>
                <a:cs typeface="Times New Roman" pitchFamily="18" charset="0"/>
              </a:rPr>
              <a:t>IK</a:t>
            </a:r>
          </a:p>
          <a:p>
            <a:pPr algn="ctr"/>
            <a:endParaRPr lang="tr-TR" sz="2800" b="1" dirty="0" smtClean="0">
              <a:solidFill>
                <a:srgbClr val="C00000"/>
              </a:solidFill>
              <a:latin typeface="Viner Hand ITC" pitchFamily="66" charset="0"/>
              <a:cs typeface="Times New Roman" pitchFamily="18" charset="0"/>
            </a:endParaRPr>
          </a:p>
          <a:p>
            <a:pPr algn="ctr"/>
            <a:r>
              <a:rPr lang="tr-TR" sz="4800" b="1" dirty="0" smtClean="0">
                <a:solidFill>
                  <a:srgbClr val="00B050"/>
                </a:solidFill>
                <a:latin typeface="Viner Hand ITC" pitchFamily="66" charset="0"/>
                <a:cs typeface="Times New Roman" pitchFamily="18" charset="0"/>
              </a:rPr>
              <a:t>CUMANIZ MUBAREK OLSUN ...</a:t>
            </a:r>
          </a:p>
        </p:txBody>
      </p:sp>
      <p:sp>
        <p:nvSpPr>
          <p:cNvPr id="17" name="16 Dikdörtgen"/>
          <p:cNvSpPr/>
          <p:nvPr/>
        </p:nvSpPr>
        <p:spPr>
          <a:xfrm>
            <a:off x="0" y="6488668"/>
            <a:ext cx="492443" cy="646331"/>
          </a:xfrm>
          <a:prstGeom prst="rect">
            <a:avLst/>
          </a:prstGeom>
        </p:spPr>
        <p:txBody>
          <a:bodyPr wrap="none">
            <a:spAutoFit/>
          </a:bodyPr>
          <a:lstStyle/>
          <a:p>
            <a:r>
              <a:rPr lang="tr-TR" dirty="0" smtClean="0">
                <a:solidFill>
                  <a:srgbClr val="FF0000"/>
                </a:solidFill>
                <a:latin typeface="Arial Black" pitchFamily="34" charset="0"/>
              </a:rPr>
              <a:t>50</a:t>
            </a:r>
          </a:p>
          <a:p>
            <a:endParaRPr lang="tr-TR" dirty="0"/>
          </a:p>
        </p:txBody>
      </p:sp>
      <p:pic>
        <p:nvPicPr>
          <p:cNvPr id="18" name="Resim 1"/>
          <p:cNvPicPr>
            <a:picLocks noChangeAspect="1" noChangeArrowheads="1"/>
          </p:cNvPicPr>
          <p:nvPr/>
        </p:nvPicPr>
        <p:blipFill>
          <a:blip r:embed="rId5"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505475"/>
          </a:xfrm>
          <a:solidFill>
            <a:srgbClr val="99FF66"/>
          </a:solidFill>
        </p:spPr>
        <p:txBody>
          <a:bodyPr>
            <a:normAutofit lnSpcReduction="10000"/>
          </a:bodyPr>
          <a:lstStyle/>
          <a:p>
            <a:pPr algn="ctr">
              <a:buNone/>
            </a:pPr>
            <a:r>
              <a:rPr lang="tr-TR" sz="4200" b="1" dirty="0" smtClean="0">
                <a:solidFill>
                  <a:srgbClr val="FF0000"/>
                </a:solidFill>
                <a:effectLst>
                  <a:outerShdw blurRad="38100" dist="38100" dir="2700000" algn="tl">
                    <a:srgbClr val="000000">
                      <a:alpha val="43137"/>
                    </a:srgbClr>
                  </a:outerShdw>
                </a:effectLst>
              </a:rPr>
              <a:t>YARARLANILAN  ESERLER:</a:t>
            </a:r>
            <a:r>
              <a:rPr lang="tr-TR" sz="4200" b="1" dirty="0" smtClean="0">
                <a:effectLst>
                  <a:outerShdw blurRad="38100" dist="38100" dir="2700000" algn="tl">
                    <a:srgbClr val="000000">
                      <a:alpha val="43137"/>
                    </a:srgbClr>
                  </a:outerShdw>
                </a:effectLst>
              </a:rPr>
              <a:t>	</a:t>
            </a:r>
          </a:p>
          <a:p>
            <a:pPr algn="just">
              <a:buNone/>
            </a:pPr>
            <a:r>
              <a:rPr lang="tr-TR" dirty="0" smtClean="0"/>
              <a:t>    A.Özmen, M. Eser, M. Şükrü Kılıç, R. Toraman, “Evlilik Ve Aile Hukuku” İsimli Vaaz, H.Yusuf Gül “İslam'da Evlilik Ve Ailenin Kurulması”, Lütfi </a:t>
            </a:r>
            <a:r>
              <a:rPr lang="tr-TR" dirty="0" err="1" smtClean="0"/>
              <a:t>Şentürk</a:t>
            </a:r>
            <a:r>
              <a:rPr lang="tr-TR" dirty="0" smtClean="0"/>
              <a:t> “Aile Terbiyesinde Bilinmesi Gereken On Görev” Ve “Aile Her Türlü Faziletin Kaynağıdır”, Engin Çiçek “İslâm’da  Aile”, </a:t>
            </a:r>
            <a:r>
              <a:rPr lang="tr-TR" dirty="0" err="1" smtClean="0"/>
              <a:t>Dib</a:t>
            </a:r>
            <a:r>
              <a:rPr lang="tr-TR" dirty="0" smtClean="0"/>
              <a:t> Aylık Dergi 135. Sayı “Sünnette Nikah, </a:t>
            </a:r>
            <a:r>
              <a:rPr lang="tr-TR" dirty="0" err="1" smtClean="0"/>
              <a:t>Mehir</a:t>
            </a:r>
            <a:r>
              <a:rPr lang="tr-TR" dirty="0" smtClean="0"/>
              <a:t>, Çeyiz Ve Düğün”, Ahmet Ünal “Dünyadaki Cennet Nimeti Aile Huzurudur” İsimli Makale ve Vaazlardan Derlenerek Hazırlanmıştır.</a:t>
            </a:r>
          </a:p>
          <a:p>
            <a:endParaRPr lang="tr-TR" dirty="0"/>
          </a:p>
        </p:txBody>
      </p:sp>
      <p:sp>
        <p:nvSpPr>
          <p:cNvPr id="5" name="4 Dikdörtgen"/>
          <p:cNvSpPr/>
          <p:nvPr/>
        </p:nvSpPr>
        <p:spPr>
          <a:xfrm>
            <a:off x="0" y="6488668"/>
            <a:ext cx="492443" cy="646331"/>
          </a:xfrm>
          <a:prstGeom prst="rect">
            <a:avLst/>
          </a:prstGeom>
        </p:spPr>
        <p:txBody>
          <a:bodyPr wrap="none">
            <a:spAutoFit/>
          </a:bodyPr>
          <a:lstStyle/>
          <a:p>
            <a:r>
              <a:rPr lang="tr-TR" dirty="0" smtClean="0">
                <a:solidFill>
                  <a:srgbClr val="FF0000"/>
                </a:solidFill>
                <a:latin typeface="Arial Black" pitchFamily="34" charset="0"/>
              </a:rPr>
              <a:t>51</a:t>
            </a:r>
          </a:p>
          <a:p>
            <a:endParaRPr lang="tr-TR" dirty="0"/>
          </a:p>
        </p:txBody>
      </p:sp>
      <p:pic>
        <p:nvPicPr>
          <p:cNvPr id="6" name="Resim 1"/>
          <p:cNvPicPr>
            <a:picLocks noChangeAspect="1" noChangeArrowheads="1"/>
          </p:cNvPicPr>
          <p:nvPr/>
        </p:nvPicPr>
        <p:blipFill>
          <a:blip r:embed="rId2" cstate="print"/>
          <a:srcRect/>
          <a:stretch>
            <a:fillRect/>
          </a:stretch>
        </p:blipFill>
        <p:spPr bwMode="auto">
          <a:xfrm>
            <a:off x="3203848" y="6409184"/>
            <a:ext cx="2964056" cy="44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600" b="1" dirty="0">
                <a:solidFill>
                  <a:schemeClr val="tx1"/>
                </a:solidFill>
              </a:rPr>
              <a:t>Ailenin en temel iki üyesi kadın ve erkektir</a:t>
            </a:r>
            <a:r>
              <a:rPr lang="tr-TR" sz="3600" b="1" dirty="0" smtClean="0">
                <a:solidFill>
                  <a:schemeClr val="tx1"/>
                </a:solidFill>
              </a:rPr>
              <a:t>.</a:t>
            </a:r>
          </a:p>
          <a:p>
            <a:pPr algn="ctr"/>
            <a:endParaRPr lang="tr-TR" sz="1000" b="1" dirty="0" smtClean="0">
              <a:solidFill>
                <a:schemeClr val="tx1"/>
              </a:solidFill>
            </a:endParaRPr>
          </a:p>
          <a:p>
            <a:pPr algn="ctr"/>
            <a:r>
              <a:rPr lang="tr-TR" sz="3200" b="1" dirty="0">
                <a:solidFill>
                  <a:schemeClr val="tx1"/>
                </a:solidFill>
              </a:rPr>
              <a:t>İnsan neslinin devamı, nesebin muhafazası, toplumu meydana getiren ve toplumun temel taşı olan aile müessesesinin kurulması </a:t>
            </a:r>
            <a:r>
              <a:rPr lang="tr-TR" sz="3600" b="1" dirty="0">
                <a:solidFill>
                  <a:srgbClr val="FF0000"/>
                </a:solidFill>
                <a:effectLst>
                  <a:outerShdw blurRad="38100" dist="38100" dir="2700000" algn="tl">
                    <a:srgbClr val="000000">
                      <a:alpha val="43137"/>
                    </a:srgbClr>
                  </a:outerShdw>
                </a:effectLst>
              </a:rPr>
              <a:t>meşru bir evlilik</a:t>
            </a:r>
            <a:r>
              <a:rPr lang="tr-TR" sz="3200" b="1" dirty="0">
                <a:solidFill>
                  <a:schemeClr val="tx1"/>
                </a:solidFill>
              </a:rPr>
              <a:t>le</a:t>
            </a:r>
            <a:r>
              <a:rPr lang="tr-TR" sz="3600" b="1" dirty="0">
                <a:solidFill>
                  <a:schemeClr val="tx1"/>
                </a:solidFill>
                <a:effectLst>
                  <a:outerShdw blurRad="38100" dist="38100" dir="2700000" algn="tl">
                    <a:srgbClr val="000000">
                      <a:alpha val="43137"/>
                    </a:srgbClr>
                  </a:outerShdw>
                </a:effectLst>
              </a:rPr>
              <a:t> </a:t>
            </a:r>
            <a:r>
              <a:rPr lang="tr-TR" sz="3200" b="1" dirty="0">
                <a:solidFill>
                  <a:schemeClr val="tx1"/>
                </a:solidFill>
              </a:rPr>
              <a:t>mümkün olur. </a:t>
            </a:r>
            <a:endParaRPr lang="tr-TR" sz="2800" b="1" dirty="0" smtClean="0">
              <a:solidFill>
                <a:schemeClr val="tx1"/>
              </a:solidFill>
            </a:endParaRPr>
          </a:p>
          <a:p>
            <a:pPr algn="ctr"/>
            <a:endParaRPr lang="tr-TR" sz="600" b="1" dirty="0">
              <a:solidFill>
                <a:schemeClr val="tx1"/>
              </a:solidFill>
            </a:endParaRPr>
          </a:p>
          <a:p>
            <a:pPr algn="ctr"/>
            <a:r>
              <a:rPr lang="tr-TR" sz="3600" b="1" dirty="0" smtClean="0">
                <a:solidFill>
                  <a:srgbClr val="FF0000"/>
                </a:solidFill>
                <a:effectLst>
                  <a:outerShdw blurRad="38100" dist="38100" dir="2700000" algn="tl">
                    <a:srgbClr val="000000">
                      <a:alpha val="43137"/>
                    </a:srgbClr>
                  </a:outerShdw>
                </a:effectLst>
              </a:rPr>
              <a:t>Evliliğin </a:t>
            </a:r>
            <a:r>
              <a:rPr lang="tr-TR" sz="3600" b="1" dirty="0">
                <a:solidFill>
                  <a:srgbClr val="FF0000"/>
                </a:solidFill>
                <a:effectLst>
                  <a:outerShdw blurRad="38100" dist="38100" dir="2700000" algn="tl">
                    <a:srgbClr val="000000">
                      <a:alpha val="43137"/>
                    </a:srgbClr>
                  </a:outerShdw>
                </a:effectLst>
              </a:rPr>
              <a:t>ilk temel şartı ise </a:t>
            </a:r>
            <a:r>
              <a:rPr lang="tr-TR" sz="4000" b="1" u="sng" dirty="0">
                <a:solidFill>
                  <a:srgbClr val="0070C0"/>
                </a:solidFill>
                <a:effectLst>
                  <a:outerShdw blurRad="38100" dist="38100" dir="2700000" algn="tl">
                    <a:srgbClr val="000000">
                      <a:alpha val="43137"/>
                    </a:srgbClr>
                  </a:outerShdw>
                </a:effectLst>
              </a:rPr>
              <a:t>nikah</a:t>
            </a:r>
            <a:r>
              <a:rPr lang="tr-TR" sz="3600" b="1" dirty="0">
                <a:solidFill>
                  <a:srgbClr val="FF0000"/>
                </a:solidFill>
                <a:effectLst>
                  <a:outerShdw blurRad="38100" dist="38100" dir="2700000" algn="tl">
                    <a:srgbClr val="000000">
                      <a:alpha val="43137"/>
                    </a:srgbClr>
                  </a:outerShdw>
                </a:effectLst>
              </a:rPr>
              <a:t>tır</a:t>
            </a:r>
            <a:r>
              <a:rPr lang="tr-TR" sz="3600" b="1" dirty="0" smtClean="0">
                <a:solidFill>
                  <a:srgbClr val="FF0000"/>
                </a:solidFill>
                <a:effectLst>
                  <a:outerShdw blurRad="38100" dist="38100" dir="2700000" algn="tl">
                    <a:srgbClr val="000000">
                      <a:alpha val="43137"/>
                    </a:srgbClr>
                  </a:outerShdw>
                </a:effectLst>
              </a:rPr>
              <a:t>.</a:t>
            </a:r>
          </a:p>
          <a:p>
            <a:pPr algn="ctr"/>
            <a:endParaRPr lang="tr-TR" sz="3600" b="1" dirty="0" smtClean="0">
              <a:solidFill>
                <a:srgbClr val="FF0000"/>
              </a:solidFill>
              <a:effectLst>
                <a:outerShdw blurRad="38100" dist="38100" dir="2700000" algn="tl">
                  <a:srgbClr val="000000">
                    <a:alpha val="43137"/>
                  </a:srgbClr>
                </a:outerShdw>
              </a:effectLst>
            </a:endParaRPr>
          </a:p>
          <a:p>
            <a:pPr algn="ctr"/>
            <a:endParaRPr lang="tr-TR" sz="3600" b="1" dirty="0">
              <a:solidFill>
                <a:srgbClr val="FF0000"/>
              </a:solidFill>
              <a:effectLst>
                <a:outerShdw blurRad="38100" dist="38100" dir="2700000" algn="tl">
                  <a:srgbClr val="000000">
                    <a:alpha val="43137"/>
                  </a:srgbClr>
                </a:outerShdw>
              </a:effectLst>
            </a:endParaRPr>
          </a:p>
        </p:txBody>
      </p:sp>
      <p:pic>
        <p:nvPicPr>
          <p:cNvPr id="8"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13" name="12 Dikdörtgen"/>
          <p:cNvSpPr/>
          <p:nvPr/>
        </p:nvSpPr>
        <p:spPr>
          <a:xfrm>
            <a:off x="0" y="6488668"/>
            <a:ext cx="338554" cy="369332"/>
          </a:xfrm>
          <a:prstGeom prst="rect">
            <a:avLst/>
          </a:prstGeom>
        </p:spPr>
        <p:txBody>
          <a:bodyPr wrap="none">
            <a:spAutoFit/>
          </a:bodyPr>
          <a:lstStyle/>
          <a:p>
            <a:r>
              <a:rPr lang="tr-TR" dirty="0" smtClean="0">
                <a:solidFill>
                  <a:srgbClr val="FF0000"/>
                </a:solidFill>
                <a:latin typeface="Arial Black" pitchFamily="34" charset="0"/>
              </a:rPr>
              <a:t>6</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2000232" y="548680"/>
            <a:ext cx="7143768" cy="545493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dirty="0" smtClean="0">
                <a:solidFill>
                  <a:schemeClr val="tx1"/>
                </a:solidFill>
              </a:rPr>
              <a:t>	</a:t>
            </a:r>
          </a:p>
          <a:p>
            <a:pPr algn="ctr"/>
            <a:r>
              <a:rPr lang="tr-TR" sz="3200" b="1" u="sng" dirty="0" err="1" smtClean="0">
                <a:solidFill>
                  <a:schemeClr val="tx1"/>
                </a:solidFill>
                <a:uFill>
                  <a:solidFill>
                    <a:srgbClr val="FF0000"/>
                  </a:solidFill>
                </a:uFill>
              </a:rPr>
              <a:t>Meşrû</a:t>
            </a:r>
            <a:r>
              <a:rPr lang="tr-TR" sz="3200" b="1" u="sng" dirty="0" smtClean="0">
                <a:solidFill>
                  <a:schemeClr val="tx1"/>
                </a:solidFill>
                <a:uFill>
                  <a:solidFill>
                    <a:srgbClr val="FF0000"/>
                  </a:solidFill>
                </a:uFill>
              </a:rPr>
              <a:t> </a:t>
            </a:r>
            <a:r>
              <a:rPr lang="tr-TR" sz="3200" b="1" u="sng" dirty="0">
                <a:solidFill>
                  <a:schemeClr val="tx1"/>
                </a:solidFill>
                <a:uFill>
                  <a:solidFill>
                    <a:srgbClr val="FF0000"/>
                  </a:solidFill>
                </a:uFill>
              </a:rPr>
              <a:t>olmayan </a:t>
            </a:r>
            <a:r>
              <a:rPr lang="tr-TR" sz="3200" b="1" u="sng" dirty="0" smtClean="0">
                <a:solidFill>
                  <a:schemeClr val="tx1"/>
                </a:solidFill>
                <a:uFill>
                  <a:solidFill>
                    <a:srgbClr val="FF0000"/>
                  </a:solidFill>
                </a:uFill>
              </a:rPr>
              <a:t>sebeplerle (nikahsız) </a:t>
            </a:r>
            <a:r>
              <a:rPr lang="tr-TR" sz="3200" b="1" u="sng" dirty="0">
                <a:solidFill>
                  <a:schemeClr val="tx1"/>
                </a:solidFill>
                <a:uFill>
                  <a:solidFill>
                    <a:srgbClr val="FF0000"/>
                  </a:solidFill>
                </a:uFill>
              </a:rPr>
              <a:t>bir araya gelen insanların oluşturduğu topluluklar aile sayılmaz. </a:t>
            </a:r>
            <a:endParaRPr lang="tr-TR" sz="3200" b="1" u="sng" dirty="0" smtClean="0">
              <a:solidFill>
                <a:schemeClr val="tx1"/>
              </a:solidFill>
              <a:uFill>
                <a:solidFill>
                  <a:srgbClr val="FF0000"/>
                </a:solidFill>
              </a:uFill>
            </a:endParaRPr>
          </a:p>
          <a:p>
            <a:pPr algn="ctr"/>
            <a:endParaRPr lang="tr-TR" sz="600" b="1" u="sng" dirty="0" smtClean="0">
              <a:solidFill>
                <a:schemeClr val="tx1"/>
              </a:solidFill>
            </a:endParaRPr>
          </a:p>
          <a:p>
            <a:pPr algn="just"/>
            <a:r>
              <a:rPr lang="tr-TR" sz="3000" b="1" dirty="0" smtClean="0">
                <a:solidFill>
                  <a:schemeClr val="tx1"/>
                </a:solidFill>
              </a:rPr>
              <a:t>İslam </a:t>
            </a:r>
            <a:r>
              <a:rPr lang="tr-TR" sz="3000" b="1" dirty="0">
                <a:solidFill>
                  <a:schemeClr val="tx1"/>
                </a:solidFill>
              </a:rPr>
              <a:t>dini, iffetsizlik sayılan </a:t>
            </a:r>
            <a:r>
              <a:rPr lang="tr-TR" sz="3000" b="1" dirty="0">
                <a:solidFill>
                  <a:srgbClr val="FF0000"/>
                </a:solidFill>
              </a:rPr>
              <a:t>zina,</a:t>
            </a:r>
            <a:r>
              <a:rPr lang="tr-TR" sz="3000" b="1" dirty="0">
                <a:solidFill>
                  <a:schemeClr val="tx1"/>
                </a:solidFill>
              </a:rPr>
              <a:t> </a:t>
            </a:r>
            <a:r>
              <a:rPr lang="tr-TR" sz="3000" b="1" dirty="0">
                <a:solidFill>
                  <a:srgbClr val="FF0000"/>
                </a:solidFill>
              </a:rPr>
              <a:t>fuhuş </a:t>
            </a:r>
            <a:r>
              <a:rPr lang="tr-TR" sz="3000" b="1" dirty="0">
                <a:solidFill>
                  <a:schemeClr val="tx1"/>
                </a:solidFill>
              </a:rPr>
              <a:t>ve her türlü </a:t>
            </a:r>
            <a:r>
              <a:rPr lang="tr-TR" sz="3000" b="1" dirty="0">
                <a:solidFill>
                  <a:srgbClr val="FF0000"/>
                </a:solidFill>
              </a:rPr>
              <a:t>gayri meşru ilişkiyi haram </a:t>
            </a:r>
            <a:r>
              <a:rPr lang="tr-TR" sz="3000" b="1" dirty="0">
                <a:solidFill>
                  <a:schemeClr val="tx1"/>
                </a:solidFill>
              </a:rPr>
              <a:t>saymış ve şiddetle yasaklamıştır.</a:t>
            </a:r>
            <a:r>
              <a:rPr lang="tr-TR" sz="3200" b="1" dirty="0">
                <a:solidFill>
                  <a:schemeClr val="tx1"/>
                </a:solidFill>
              </a:rPr>
              <a:t> </a:t>
            </a:r>
            <a:endParaRPr lang="tr-TR" sz="3200" b="1" dirty="0" smtClean="0">
              <a:solidFill>
                <a:schemeClr val="tx1"/>
              </a:solidFill>
            </a:endParaRPr>
          </a:p>
          <a:p>
            <a:pPr algn="ctr"/>
            <a:r>
              <a:rPr lang="tr-TR" sz="3200" b="1" u="sng" dirty="0" smtClean="0">
                <a:solidFill>
                  <a:srgbClr val="00B050"/>
                </a:solidFill>
              </a:rPr>
              <a:t>AYET-İ KERİME:</a:t>
            </a:r>
            <a:endParaRPr lang="tr-TR" sz="800" dirty="0">
              <a:solidFill>
                <a:schemeClr val="tx1"/>
              </a:solidFill>
            </a:endParaRPr>
          </a:p>
          <a:p>
            <a:pPr algn="ctr" rtl="1"/>
            <a:r>
              <a:rPr lang="ar-SA" sz="5400" b="1" dirty="0">
                <a:solidFill>
                  <a:srgbClr val="7030A0"/>
                </a:solidFill>
                <a:latin typeface="HASENAT4" pitchFamily="2" charset="-78"/>
                <a:cs typeface="HASENAT4" pitchFamily="2" charset="-78"/>
              </a:rPr>
              <a:t>وَلاَ </a:t>
            </a:r>
            <a:r>
              <a:rPr lang="ar-SA" sz="5400" b="1" dirty="0" smtClean="0">
                <a:solidFill>
                  <a:srgbClr val="7030A0"/>
                </a:solidFill>
                <a:latin typeface="HASENAT4" pitchFamily="2" charset="-78"/>
                <a:cs typeface="HASENAT4" pitchFamily="2" charset="-78"/>
              </a:rPr>
              <a:t>تَقْرَبُوا </a:t>
            </a:r>
            <a:r>
              <a:rPr lang="ar-SA" sz="5400" b="1" dirty="0">
                <a:solidFill>
                  <a:srgbClr val="7030A0"/>
                </a:solidFill>
                <a:latin typeface="HASENAT4" pitchFamily="2" charset="-78"/>
                <a:cs typeface="HASENAT4" pitchFamily="2" charset="-78"/>
              </a:rPr>
              <a:t>الزِّنَى إِنَّهُ كَانَ فَاحِشَةً وَسَاء سَبِيلاً</a:t>
            </a:r>
            <a:endParaRPr lang="tr-TR" sz="5400" b="1" dirty="0">
              <a:solidFill>
                <a:srgbClr val="7030A0"/>
              </a:solidFill>
              <a:latin typeface="HASENAT4" pitchFamily="2" charset="-78"/>
              <a:cs typeface="HASENAT4" pitchFamily="2" charset="-78"/>
            </a:endParaRPr>
          </a:p>
          <a:p>
            <a:pPr algn="just"/>
            <a:endParaRPr lang="tr-TR" sz="900" b="1" dirty="0" smtClean="0">
              <a:solidFill>
                <a:schemeClr val="tx1"/>
              </a:solidFill>
            </a:endParaRPr>
          </a:p>
          <a:p>
            <a:pPr algn="just"/>
            <a:r>
              <a:rPr lang="tr-TR" sz="2800" b="1" dirty="0" smtClean="0">
                <a:solidFill>
                  <a:srgbClr val="7030A0"/>
                </a:solidFill>
              </a:rPr>
              <a:t>“</a:t>
            </a:r>
            <a:r>
              <a:rPr lang="tr-TR" sz="3200" b="1" dirty="0">
                <a:solidFill>
                  <a:srgbClr val="7030A0"/>
                </a:solidFill>
              </a:rPr>
              <a:t>Zina’ya yaklaşmayın. Çünkü o, son derece çirkin bir iştir ve çok kötü bir yoldur</a:t>
            </a:r>
            <a:r>
              <a:rPr lang="tr-TR" sz="2800" dirty="0">
                <a:solidFill>
                  <a:srgbClr val="7030A0"/>
                </a:solidFill>
              </a:rPr>
              <a:t>.”</a:t>
            </a:r>
            <a:r>
              <a:rPr lang="tr-TR" sz="2800" dirty="0">
                <a:solidFill>
                  <a:schemeClr val="tx1"/>
                </a:solidFill>
              </a:rPr>
              <a:t> </a:t>
            </a:r>
            <a:r>
              <a:rPr lang="tr-TR" sz="2800" dirty="0" smtClean="0">
                <a:solidFill>
                  <a:schemeClr val="tx1"/>
                </a:solidFill>
              </a:rPr>
              <a:t>         </a:t>
            </a:r>
            <a:r>
              <a:rPr lang="tr-TR" sz="2400" dirty="0" smtClean="0">
                <a:solidFill>
                  <a:schemeClr val="tx1"/>
                </a:solidFill>
              </a:rPr>
              <a:t>(</a:t>
            </a:r>
            <a:r>
              <a:rPr lang="tr-TR" sz="2400" dirty="0" err="1">
                <a:solidFill>
                  <a:schemeClr val="tx1"/>
                </a:solidFill>
              </a:rPr>
              <a:t>İsra</a:t>
            </a:r>
            <a:r>
              <a:rPr lang="tr-TR" sz="2400" dirty="0">
                <a:solidFill>
                  <a:schemeClr val="tx1"/>
                </a:solidFill>
              </a:rPr>
              <a:t>, 17/32</a:t>
            </a:r>
            <a:r>
              <a:rPr lang="tr-TR" sz="2400" dirty="0" smtClean="0">
                <a:solidFill>
                  <a:schemeClr val="tx1"/>
                </a:solidFill>
              </a:rPr>
              <a:t>)</a:t>
            </a:r>
            <a:endParaRPr lang="tr-TR" sz="2800" dirty="0" smtClean="0">
              <a:solidFill>
                <a:schemeClr val="tx1"/>
              </a:solidFill>
            </a:endParaRPr>
          </a:p>
          <a:p>
            <a:pPr algn="just"/>
            <a:endParaRPr lang="tr-TR" sz="2800" b="1" dirty="0">
              <a:solidFill>
                <a:schemeClr val="tx1"/>
              </a:solidFill>
              <a:effectLst>
                <a:outerShdw blurRad="38100" dist="38100" dir="2700000" algn="tl">
                  <a:srgbClr val="000000">
                    <a:alpha val="43137"/>
                  </a:srgbClr>
                </a:outerShdw>
              </a:effectLst>
            </a:endParaRPr>
          </a:p>
        </p:txBody>
      </p:sp>
      <p:pic>
        <p:nvPicPr>
          <p:cNvPr id="8" name="Resim 1"/>
          <p:cNvPicPr>
            <a:picLocks noChangeAspect="1" noChangeArrowheads="1"/>
          </p:cNvPicPr>
          <p:nvPr/>
        </p:nvPicPr>
        <p:blipFill>
          <a:blip r:embed="rId5" cstate="print"/>
          <a:srcRect/>
          <a:stretch>
            <a:fillRect/>
          </a:stretch>
        </p:blipFill>
        <p:spPr bwMode="auto">
          <a:xfrm>
            <a:off x="3203848" y="6409184"/>
            <a:ext cx="2964056" cy="448816"/>
          </a:xfrm>
          <a:prstGeom prst="rect">
            <a:avLst/>
          </a:prstGeom>
          <a:noFill/>
          <a:ln w="9525">
            <a:noFill/>
            <a:miter lim="800000"/>
            <a:headEnd/>
            <a:tailEnd/>
          </a:ln>
        </p:spPr>
      </p:pic>
      <p:sp>
        <p:nvSpPr>
          <p:cNvPr id="9" name="8 Dikdörtgen"/>
          <p:cNvSpPr/>
          <p:nvPr/>
        </p:nvSpPr>
        <p:spPr>
          <a:xfrm>
            <a:off x="0" y="6488668"/>
            <a:ext cx="338554" cy="646331"/>
          </a:xfrm>
          <a:prstGeom prst="rect">
            <a:avLst/>
          </a:prstGeom>
        </p:spPr>
        <p:txBody>
          <a:bodyPr wrap="none">
            <a:spAutoFit/>
          </a:bodyPr>
          <a:lstStyle/>
          <a:p>
            <a:r>
              <a:rPr lang="tr-TR" dirty="0" smtClean="0">
                <a:solidFill>
                  <a:srgbClr val="FF0000"/>
                </a:solidFill>
                <a:latin typeface="Arial Black" pitchFamily="34" charset="0"/>
              </a:rPr>
              <a:t>7</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19672" y="0"/>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4400" b="1" dirty="0" smtClean="0">
                <a:solidFill>
                  <a:srgbClr val="FF66CC"/>
                </a:solidFill>
                <a:effectLst>
                  <a:outerShdw blurRad="38100" dist="38100" dir="2700000" algn="tl">
                    <a:srgbClr val="000000">
                      <a:alpha val="43137"/>
                    </a:srgbClr>
                  </a:outerShdw>
                </a:effectLst>
              </a:rPr>
              <a:t>DİKKAT</a:t>
            </a:r>
            <a:endParaRPr lang="tr-TR" sz="4000" b="1" dirty="0" smtClean="0">
              <a:solidFill>
                <a:srgbClr val="FF66CC"/>
              </a:solidFill>
              <a:effectLst>
                <a:outerShdw blurRad="38100" dist="38100" dir="2700000" algn="tl">
                  <a:srgbClr val="000000">
                    <a:alpha val="43137"/>
                  </a:srgbClr>
                </a:outerShdw>
              </a:effectLst>
            </a:endParaRPr>
          </a:p>
          <a:p>
            <a:pPr algn="ctr"/>
            <a:r>
              <a:rPr lang="tr-TR" sz="4000" b="1" dirty="0" smtClean="0">
                <a:solidFill>
                  <a:schemeClr val="tx1"/>
                </a:solidFill>
                <a:effectLst>
                  <a:outerShdw blurRad="38100" dist="38100" dir="2700000" algn="tl">
                    <a:srgbClr val="000000">
                      <a:alpha val="43137"/>
                    </a:srgbClr>
                  </a:outerShdw>
                </a:effectLst>
              </a:rPr>
              <a:t>Zina yapmak ne kadar tehlikeli ise, </a:t>
            </a:r>
            <a:r>
              <a:rPr lang="tr-TR" sz="4000" b="1" dirty="0" smtClean="0">
                <a:solidFill>
                  <a:srgbClr val="FF0000"/>
                </a:solidFill>
                <a:effectLst>
                  <a:outerShdw blurRad="38100" dist="38100" dir="2700000" algn="tl">
                    <a:srgbClr val="000000">
                      <a:alpha val="43137"/>
                    </a:srgbClr>
                  </a:outerShdw>
                </a:effectLst>
              </a:rPr>
              <a:t>zinaya götürecek işlerle meşgul olmak</a:t>
            </a:r>
            <a:r>
              <a:rPr lang="tr-TR" sz="4000" b="1" dirty="0" smtClean="0">
                <a:solidFill>
                  <a:schemeClr val="tx1"/>
                </a:solidFill>
                <a:effectLst>
                  <a:outerShdw blurRad="38100" dist="38100" dir="2700000" algn="tl">
                    <a:srgbClr val="000000">
                      <a:alpha val="43137"/>
                    </a:srgbClr>
                  </a:outerShdw>
                </a:effectLst>
              </a:rPr>
              <a:t>ta o kadar </a:t>
            </a:r>
            <a:r>
              <a:rPr lang="tr-TR" sz="4000" b="1" dirty="0" smtClean="0">
                <a:solidFill>
                  <a:srgbClr val="0070C0"/>
                </a:solidFill>
                <a:effectLst>
                  <a:outerShdw blurRad="38100" dist="38100" dir="2700000" algn="tl">
                    <a:srgbClr val="000000">
                      <a:alpha val="43137"/>
                    </a:srgbClr>
                  </a:outerShdw>
                </a:effectLst>
              </a:rPr>
              <a:t>tehlikeli ve yasaktır</a:t>
            </a:r>
            <a:r>
              <a:rPr lang="tr-TR" sz="4000" b="1" dirty="0" smtClean="0">
                <a:solidFill>
                  <a:schemeClr val="tx1"/>
                </a:solidFill>
                <a:effectLst>
                  <a:outerShdw blurRad="38100" dist="38100" dir="2700000" algn="tl">
                    <a:srgbClr val="000000">
                      <a:alpha val="43137"/>
                    </a:srgbClr>
                  </a:outerShdw>
                </a:effectLst>
              </a:rPr>
              <a:t>. </a:t>
            </a:r>
            <a:endParaRPr lang="tr-TR" sz="4000" b="1" dirty="0">
              <a:solidFill>
                <a:schemeClr val="tx1"/>
              </a:solidFill>
              <a:effectLst>
                <a:outerShdw blurRad="38100" dist="38100" dir="2700000" algn="tl">
                  <a:srgbClr val="000000">
                    <a:alpha val="43137"/>
                  </a:srgbClr>
                </a:outerShdw>
              </a:effectLst>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pic>
        <p:nvPicPr>
          <p:cNvPr id="8"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9" name="8 Dikdörtgen"/>
          <p:cNvSpPr/>
          <p:nvPr/>
        </p:nvSpPr>
        <p:spPr>
          <a:xfrm>
            <a:off x="0" y="6488668"/>
            <a:ext cx="338554" cy="646331"/>
          </a:xfrm>
          <a:prstGeom prst="rect">
            <a:avLst/>
          </a:prstGeom>
        </p:spPr>
        <p:txBody>
          <a:bodyPr wrap="none">
            <a:spAutoFit/>
          </a:bodyPr>
          <a:lstStyle/>
          <a:p>
            <a:r>
              <a:rPr lang="tr-TR" dirty="0" smtClean="0">
                <a:solidFill>
                  <a:srgbClr val="FF0000"/>
                </a:solidFill>
                <a:latin typeface="Arial Black" pitchFamily="34" charset="0"/>
              </a:rPr>
              <a:t>8</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738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5" name="4 Dikdörtgen"/>
          <p:cNvSpPr/>
          <p:nvPr/>
        </p:nvSpPr>
        <p:spPr>
          <a:xfrm>
            <a:off x="1643042" y="908720"/>
            <a:ext cx="7143768" cy="439248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4000" b="1" dirty="0">
                <a:solidFill>
                  <a:srgbClr val="FF66CC"/>
                </a:solidFill>
                <a:effectLst>
                  <a:outerShdw blurRad="38100" dist="38100" dir="2700000" algn="tl">
                    <a:srgbClr val="000000">
                      <a:alpha val="43137"/>
                    </a:srgbClr>
                  </a:outerShdw>
                </a:effectLst>
              </a:rPr>
              <a:t>Aile Nikahla Kurulur </a:t>
            </a:r>
            <a:r>
              <a:rPr lang="tr-TR" sz="4000" b="1" dirty="0" smtClean="0">
                <a:solidFill>
                  <a:srgbClr val="FF66CC"/>
                </a:solidFill>
                <a:effectLst>
                  <a:outerShdw blurRad="38100" dist="38100" dir="2700000" algn="tl">
                    <a:srgbClr val="000000">
                      <a:alpha val="43137"/>
                    </a:srgbClr>
                  </a:outerShdw>
                </a:effectLst>
              </a:rPr>
              <a:t> ve dinimiz </a:t>
            </a:r>
            <a:r>
              <a:rPr lang="tr-TR" sz="4000" b="1" dirty="0">
                <a:solidFill>
                  <a:srgbClr val="FF66CC"/>
                </a:solidFill>
                <a:effectLst>
                  <a:outerShdw blurRad="38100" dist="38100" dir="2700000" algn="tl">
                    <a:srgbClr val="000000">
                      <a:alpha val="43137"/>
                    </a:srgbClr>
                  </a:outerShdw>
                </a:effectLst>
              </a:rPr>
              <a:t>evlenmeyi teşvik </a:t>
            </a:r>
            <a:r>
              <a:rPr lang="tr-TR" sz="4000" b="1" dirty="0" smtClean="0">
                <a:solidFill>
                  <a:srgbClr val="FF66CC"/>
                </a:solidFill>
                <a:effectLst>
                  <a:outerShdw blurRad="38100" dist="38100" dir="2700000" algn="tl">
                    <a:srgbClr val="000000">
                      <a:alpha val="43137"/>
                    </a:srgbClr>
                  </a:outerShdw>
                </a:effectLst>
              </a:rPr>
              <a:t>etmiştir:</a:t>
            </a:r>
            <a:endParaRPr lang="tr-TR" sz="2800" dirty="0">
              <a:solidFill>
                <a:schemeClr val="tx1"/>
              </a:solidFill>
            </a:endParaRPr>
          </a:p>
          <a:p>
            <a:pPr algn="ctr" rtl="1"/>
            <a:r>
              <a:rPr lang="ar-SA" sz="4800" b="1" dirty="0">
                <a:solidFill>
                  <a:srgbClr val="0070C0"/>
                </a:solidFill>
                <a:latin typeface="HASENAT4" pitchFamily="2" charset="-78"/>
                <a:cs typeface="HASENAT4" pitchFamily="2" charset="-78"/>
              </a:rPr>
              <a:t>وَأَنكِحُوا الْأَيَامَى مِنكُمْ وَالصَّالِحِينَ مِنْ عِبَادِكُمْ وَإِمَائِكُمْ إِن يَكُونُوا فُقَرَاء يُغْنِهِمُ اللَّهُ مِن فَضْلِهِ وَاللَّهُ وَاسِعٌ </a:t>
            </a:r>
            <a:r>
              <a:rPr lang="ar-SA" sz="4800" b="1" dirty="0" smtClean="0">
                <a:solidFill>
                  <a:srgbClr val="0070C0"/>
                </a:solidFill>
                <a:latin typeface="HASENAT4" pitchFamily="2" charset="-78"/>
                <a:cs typeface="HASENAT4" pitchFamily="2" charset="-78"/>
              </a:rPr>
              <a:t>عَلِيمٌ</a:t>
            </a:r>
            <a:endParaRPr lang="tr-TR" sz="2800" u="sng" dirty="0" smtClean="0">
              <a:solidFill>
                <a:srgbClr val="0070C0"/>
              </a:solidFill>
            </a:endParaRPr>
          </a:p>
          <a:p>
            <a:pPr algn="just"/>
            <a:r>
              <a:rPr lang="tr-TR" sz="2800" b="1" u="sng" dirty="0" smtClean="0">
                <a:solidFill>
                  <a:srgbClr val="0070C0"/>
                </a:solidFill>
              </a:rPr>
              <a:t>“Aranızdaki </a:t>
            </a:r>
            <a:r>
              <a:rPr lang="tr-TR" sz="2800" b="1" u="sng" dirty="0">
                <a:solidFill>
                  <a:srgbClr val="0070C0"/>
                </a:solidFill>
              </a:rPr>
              <a:t>bekârları, kölelerinizden ve cariyelerinizden elverişli olanları evlendirin.</a:t>
            </a:r>
            <a:r>
              <a:rPr lang="tr-TR" sz="2800" b="1" dirty="0">
                <a:solidFill>
                  <a:srgbClr val="0070C0"/>
                </a:solidFill>
              </a:rPr>
              <a:t> Eğer bunlar fakir iseler, Allah kendi </a:t>
            </a:r>
            <a:r>
              <a:rPr lang="tr-TR" sz="2800" b="1" dirty="0" err="1">
                <a:solidFill>
                  <a:srgbClr val="0070C0"/>
                </a:solidFill>
              </a:rPr>
              <a:t>lütfu</a:t>
            </a:r>
            <a:r>
              <a:rPr lang="tr-TR" sz="2800" b="1" dirty="0">
                <a:solidFill>
                  <a:srgbClr val="0070C0"/>
                </a:solidFill>
              </a:rPr>
              <a:t> ile onları zenginleştirir. Allah, (</a:t>
            </a:r>
            <a:r>
              <a:rPr lang="tr-TR" sz="2800" b="1" dirty="0" err="1">
                <a:solidFill>
                  <a:srgbClr val="0070C0"/>
                </a:solidFill>
              </a:rPr>
              <a:t>lütfu</a:t>
            </a:r>
            <a:r>
              <a:rPr lang="tr-TR" sz="2800" b="1" dirty="0">
                <a:solidFill>
                  <a:srgbClr val="0070C0"/>
                </a:solidFill>
              </a:rPr>
              <a:t>) </a:t>
            </a:r>
            <a:r>
              <a:rPr lang="tr-TR" sz="2800" b="1" dirty="0" smtClean="0">
                <a:solidFill>
                  <a:srgbClr val="0070C0"/>
                </a:solidFill>
              </a:rPr>
              <a:t>geniş </a:t>
            </a:r>
            <a:r>
              <a:rPr lang="tr-TR" sz="2800" b="1" dirty="0">
                <a:solidFill>
                  <a:srgbClr val="0070C0"/>
                </a:solidFill>
              </a:rPr>
              <a:t>olan ve (her şeyi) bilendir</a:t>
            </a:r>
            <a:r>
              <a:rPr lang="tr-TR" sz="2800" b="1" dirty="0" smtClean="0">
                <a:solidFill>
                  <a:srgbClr val="0070C0"/>
                </a:solidFill>
              </a:rPr>
              <a:t>.”</a:t>
            </a:r>
            <a:r>
              <a:rPr lang="tr-TR" sz="2800" dirty="0" smtClean="0">
                <a:solidFill>
                  <a:schemeClr val="tx1"/>
                </a:solidFill>
              </a:rPr>
              <a:t> </a:t>
            </a:r>
            <a:r>
              <a:rPr lang="tr-TR" sz="2000" dirty="0">
                <a:solidFill>
                  <a:schemeClr val="tx1"/>
                </a:solidFill>
              </a:rPr>
              <a:t>(Nur, 24/32</a:t>
            </a:r>
            <a:r>
              <a:rPr lang="tr-TR" sz="2000" dirty="0" smtClean="0">
                <a:solidFill>
                  <a:schemeClr val="tx1"/>
                </a:solidFill>
              </a:rPr>
              <a:t>)</a:t>
            </a:r>
            <a:endParaRPr lang="tr-TR" sz="1200" dirty="0" smtClean="0">
              <a:solidFill>
                <a:schemeClr val="tx1"/>
              </a:solidFill>
            </a:endParaRPr>
          </a:p>
          <a:p>
            <a:pPr algn="just"/>
            <a:endParaRPr lang="tr-TR" sz="1200" dirty="0" smtClean="0">
              <a:solidFill>
                <a:schemeClr val="tx1"/>
              </a:solidFill>
            </a:endParaRPr>
          </a:p>
          <a:p>
            <a:pPr algn="just"/>
            <a:endParaRPr lang="tr-TR" sz="2800" dirty="0">
              <a:solidFill>
                <a:schemeClr val="tx1"/>
              </a:solidFill>
            </a:endParaRPr>
          </a:p>
        </p:txBody>
      </p:sp>
      <p:pic>
        <p:nvPicPr>
          <p:cNvPr id="8" name="Resim 1"/>
          <p:cNvPicPr>
            <a:picLocks noChangeAspect="1" noChangeArrowheads="1"/>
          </p:cNvPicPr>
          <p:nvPr/>
        </p:nvPicPr>
        <p:blipFill>
          <a:blip r:embed="rId6" cstate="print"/>
          <a:srcRect/>
          <a:stretch>
            <a:fillRect/>
          </a:stretch>
        </p:blipFill>
        <p:spPr bwMode="auto">
          <a:xfrm>
            <a:off x="3203848" y="6409184"/>
            <a:ext cx="2964056" cy="448816"/>
          </a:xfrm>
          <a:prstGeom prst="rect">
            <a:avLst/>
          </a:prstGeom>
          <a:noFill/>
          <a:ln w="9525">
            <a:noFill/>
            <a:miter lim="800000"/>
            <a:headEnd/>
            <a:tailEnd/>
          </a:ln>
        </p:spPr>
      </p:pic>
      <p:sp>
        <p:nvSpPr>
          <p:cNvPr id="9" name="8 Dikdörtgen"/>
          <p:cNvSpPr/>
          <p:nvPr/>
        </p:nvSpPr>
        <p:spPr>
          <a:xfrm>
            <a:off x="0" y="6488668"/>
            <a:ext cx="338554" cy="369332"/>
          </a:xfrm>
          <a:prstGeom prst="rect">
            <a:avLst/>
          </a:prstGeom>
        </p:spPr>
        <p:txBody>
          <a:bodyPr wrap="none">
            <a:spAutoFit/>
          </a:bodyPr>
          <a:lstStyle/>
          <a:p>
            <a:r>
              <a:rPr lang="tr-TR" dirty="0" smtClean="0">
                <a:solidFill>
                  <a:srgbClr val="FF0000"/>
                </a:solidFill>
                <a:latin typeface="Arial Black" pitchFamily="34" charset="0"/>
              </a:rPr>
              <a:t>9</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2018</Words>
  <Application>Microsoft Office PowerPoint</Application>
  <PresentationFormat>Ekran Gösterisi (4:3)</PresentationFormat>
  <Paragraphs>365</Paragraphs>
  <Slides>51</Slides>
  <Notes>3</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acer</dc:creator>
  <cp:lastModifiedBy>engin</cp:lastModifiedBy>
  <cp:revision>134</cp:revision>
  <dcterms:created xsi:type="dcterms:W3CDTF">2011-07-06T11:49:32Z</dcterms:created>
  <dcterms:modified xsi:type="dcterms:W3CDTF">2016-05-28T18:23:28Z</dcterms:modified>
</cp:coreProperties>
</file>